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chart3.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2"/>
  </p:notesMasterIdLst>
  <p:handoutMasterIdLst>
    <p:handoutMasterId r:id="rId23"/>
  </p:handoutMasterIdLst>
  <p:sldIdLst>
    <p:sldId id="256" r:id="rId2"/>
    <p:sldId id="333" r:id="rId3"/>
    <p:sldId id="349" r:id="rId4"/>
    <p:sldId id="331" r:id="rId5"/>
    <p:sldId id="334" r:id="rId6"/>
    <p:sldId id="332" r:id="rId7"/>
    <p:sldId id="337" r:id="rId8"/>
    <p:sldId id="335" r:id="rId9"/>
    <p:sldId id="338" r:id="rId10"/>
    <p:sldId id="346" r:id="rId11"/>
    <p:sldId id="339" r:id="rId12"/>
    <p:sldId id="340" r:id="rId13"/>
    <p:sldId id="341" r:id="rId14"/>
    <p:sldId id="347" r:id="rId15"/>
    <p:sldId id="348" r:id="rId16"/>
    <p:sldId id="343" r:id="rId17"/>
    <p:sldId id="345" r:id="rId18"/>
    <p:sldId id="342" r:id="rId19"/>
    <p:sldId id="350" r:id="rId20"/>
    <p:sldId id="351" r:id="rId21"/>
  </p:sldIdLst>
  <p:sldSz cx="9144000" cy="6858000" type="screen4x3"/>
  <p:notesSz cx="6669088" cy="992822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ohiyuddinm" initials="GAO"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4783"/>
    <a:srgbClr val="332DB5"/>
    <a:srgbClr val="000064"/>
    <a:srgbClr val="FFFFFF"/>
    <a:srgbClr val="1E4778"/>
    <a:srgbClr val="000069"/>
    <a:srgbClr val="000070"/>
    <a:srgbClr val="180084"/>
    <a:srgbClr val="19068C"/>
    <a:srgbClr val="211D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25" autoAdjust="0"/>
    <p:restoredTop sz="65377" autoAdjust="0"/>
  </p:normalViewPr>
  <p:slideViewPr>
    <p:cSldViewPr>
      <p:cViewPr varScale="1">
        <p:scale>
          <a:sx n="86" d="100"/>
          <a:sy n="86" d="100"/>
        </p:scale>
        <p:origin x="2730" y="78"/>
      </p:cViewPr>
      <p:guideLst>
        <p:guide orient="horz" pos="2160"/>
        <p:guide pos="2880"/>
      </p:guideLst>
    </p:cSldViewPr>
  </p:slideViewPr>
  <p:outlineViewPr>
    <p:cViewPr>
      <p:scale>
        <a:sx n="33" d="100"/>
        <a:sy n="33" d="100"/>
      </p:scale>
      <p:origin x="240" y="25838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file:///\\n13os2cfi002\102330$\0%20organisation%20and%20administration\02%20internal%20planning%20and%20reporting\021%20strategic%20plan%20and%20report\021.2%20Global%20Survey\Global%20Survey%20Report\Graphs%20and%20tables%20with%20merged%20income.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n13os2cfi002\102330$\0%20organisation%20and%20administration\02%20internal%20planning%20and%20reporting\021%20strategic%20plan%20and%20report\021.2%20Global%20Survey\Global%20Survey%20Report\Graphs%20and%20tables%20with%20merged%20income.xlsx"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title>
      <c:tx>
        <c:rich>
          <a:bodyPr/>
          <a:lstStyle/>
          <a:p>
            <a:pPr>
              <a:defRPr lang="en-US"/>
            </a:pPr>
            <a:r>
              <a:rPr lang="en-US" smtClean="0"/>
              <a:t>Presupuesto</a:t>
            </a:r>
            <a:r>
              <a:rPr lang="en-US" baseline="0" smtClean="0"/>
              <a:t> presentado directamente a la legislatura</a:t>
            </a:r>
            <a:endParaRPr lang="en-US"/>
          </a:p>
        </c:rich>
      </c:tx>
      <c:layout/>
      <c:overlay val="0"/>
    </c:title>
    <c:autoTitleDeleted val="0"/>
    <c:plotArea>
      <c:layout/>
      <c:barChart>
        <c:barDir val="col"/>
        <c:grouping val="clustered"/>
        <c:varyColors val="0"/>
        <c:ser>
          <c:idx val="0"/>
          <c:order val="0"/>
          <c:tx>
            <c:strRef>
              <c:f>'Q 23'!$P$5</c:f>
              <c:strCache>
                <c:ptCount val="1"/>
                <c:pt idx="0">
                  <c:v>Present budget directly to legislature</c:v>
                </c:pt>
              </c:strCache>
            </c:strRef>
          </c:tx>
          <c:invertIfNegative val="0"/>
          <c:dLbls>
            <c:spPr>
              <a:noFill/>
              <a:ln>
                <a:noFill/>
              </a:ln>
              <a:effectLst/>
            </c:spPr>
            <c:txPr>
              <a:bodyPr/>
              <a:lstStyle/>
              <a:p>
                <a:pPr>
                  <a:defRPr lang="en-US"/>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'Q 23'!$Q$4:$U$4</c:f>
              <c:strCache>
                <c:ptCount val="5"/>
                <c:pt idx="0">
                  <c:v>Low Income Countries</c:v>
                </c:pt>
                <c:pt idx="1">
                  <c:v>Lower Middle Income Countries</c:v>
                </c:pt>
                <c:pt idx="2">
                  <c:v>Upper Middle Income Countries</c:v>
                </c:pt>
                <c:pt idx="3">
                  <c:v>Developed Countries</c:v>
                </c:pt>
                <c:pt idx="4">
                  <c:v>Total</c:v>
                </c:pt>
              </c:strCache>
            </c:strRef>
          </c:cat>
          <c:val>
            <c:numRef>
              <c:f>'Q 23'!$Q$5:$U$5</c:f>
              <c:numCache>
                <c:formatCode>0%</c:formatCode>
                <c:ptCount val="5"/>
                <c:pt idx="0">
                  <c:v>0.27</c:v>
                </c:pt>
                <c:pt idx="1">
                  <c:v>0.25700000000000001</c:v>
                </c:pt>
                <c:pt idx="2">
                  <c:v>0.37200000000000072</c:v>
                </c:pt>
                <c:pt idx="3">
                  <c:v>0.54</c:v>
                </c:pt>
                <c:pt idx="4">
                  <c:v>0.37000000000000038</c:v>
                </c:pt>
              </c:numCache>
            </c:numRef>
          </c:val>
          <c:extLst>
            <c:ext xmlns:c16="http://schemas.microsoft.com/office/drawing/2014/chart" uri="{C3380CC4-5D6E-409C-BE32-E72D297353CC}">
              <c16:uniqueId val="{00000000-C56F-4EFF-A618-D2746BDD7725}"/>
            </c:ext>
          </c:extLst>
        </c:ser>
        <c:dLbls>
          <c:showLegendKey val="0"/>
          <c:showVal val="0"/>
          <c:showCatName val="0"/>
          <c:showSerName val="0"/>
          <c:showPercent val="0"/>
          <c:showBubbleSize val="0"/>
        </c:dLbls>
        <c:gapWidth val="150"/>
        <c:axId val="148990528"/>
        <c:axId val="148990920"/>
      </c:barChart>
      <c:catAx>
        <c:axId val="148990528"/>
        <c:scaling>
          <c:orientation val="minMax"/>
        </c:scaling>
        <c:delete val="0"/>
        <c:axPos val="b"/>
        <c:numFmt formatCode="General" sourceLinked="0"/>
        <c:majorTickMark val="out"/>
        <c:minorTickMark val="none"/>
        <c:tickLblPos val="nextTo"/>
        <c:txPr>
          <a:bodyPr/>
          <a:lstStyle/>
          <a:p>
            <a:pPr>
              <a:defRPr lang="en-US"/>
            </a:pPr>
            <a:endParaRPr lang="en-US"/>
          </a:p>
        </c:txPr>
        <c:crossAx val="148990920"/>
        <c:crosses val="autoZero"/>
        <c:auto val="1"/>
        <c:lblAlgn val="ctr"/>
        <c:lblOffset val="100"/>
        <c:noMultiLvlLbl val="0"/>
      </c:catAx>
      <c:valAx>
        <c:axId val="148990920"/>
        <c:scaling>
          <c:orientation val="minMax"/>
        </c:scaling>
        <c:delete val="0"/>
        <c:axPos val="l"/>
        <c:majorGridlines/>
        <c:numFmt formatCode="0%" sourceLinked="1"/>
        <c:majorTickMark val="out"/>
        <c:minorTickMark val="none"/>
        <c:tickLblPos val="nextTo"/>
        <c:txPr>
          <a:bodyPr/>
          <a:lstStyle/>
          <a:p>
            <a:pPr>
              <a:defRPr lang="en-US"/>
            </a:pPr>
            <a:endParaRPr lang="en-US"/>
          </a:p>
        </c:txPr>
        <c:crossAx val="148990528"/>
        <c:crosses val="autoZero"/>
        <c:crossBetween val="between"/>
      </c:valAx>
      <c:spPr>
        <a:solidFill>
          <a:sysClr val="window" lastClr="FFFFFF"/>
        </a:solidFill>
      </c:spPr>
    </c:plotArea>
    <c:legend>
      <c:legendPos val="b"/>
      <c:layout>
        <c:manualLayout>
          <c:xMode val="edge"/>
          <c:yMode val="edge"/>
          <c:x val="0.16376421697287843"/>
          <c:y val="0.89968832020997391"/>
          <c:w val="0.6669160104986902"/>
          <c:h val="7.2533902012248672E-2"/>
        </c:manualLayout>
      </c:layout>
      <c:overlay val="0"/>
      <c:txPr>
        <a:bodyPr/>
        <a:lstStyle/>
        <a:p>
          <a:pPr>
            <a:defRPr lang="en-US"/>
          </a:pPr>
          <a:endParaRPr lang="en-US"/>
        </a:p>
      </c:txPr>
    </c:legend>
    <c:plotVisOnly val="1"/>
    <c:dispBlanksAs val="gap"/>
    <c:showDLblsOverMax val="0"/>
  </c:chart>
  <c:spPr>
    <a:gradFill>
      <a:gsLst>
        <a:gs pos="0">
          <a:srgbClr val="4F81BD">
            <a:tint val="66000"/>
            <a:satMod val="160000"/>
          </a:srgbClr>
        </a:gs>
        <a:gs pos="50000">
          <a:srgbClr val="4F81BD">
            <a:tint val="44500"/>
            <a:satMod val="160000"/>
          </a:srgbClr>
        </a:gs>
        <a:gs pos="100000">
          <a:srgbClr val="4F81BD">
            <a:tint val="23500"/>
            <a:satMod val="160000"/>
          </a:srgbClr>
        </a:gs>
      </a:gsLst>
      <a:lin ang="5400000" scaled="0"/>
    </a:gradFill>
    <a:effectLst>
      <a:glow rad="63500">
        <a:srgbClr val="4F81BD">
          <a:satMod val="175000"/>
          <a:alpha val="40000"/>
        </a:srgbClr>
      </a:glow>
    </a:effectLst>
  </c:spPr>
  <c:txPr>
    <a:bodyPr/>
    <a:lstStyle/>
    <a:p>
      <a:pPr>
        <a:defRPr sz="8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lang="en-US"/>
            </a:pPr>
            <a:r>
              <a:rPr lang="es-ES"/>
              <a:t>Derecho a apelar por nivel ingresos y en total </a:t>
            </a:r>
          </a:p>
        </c:rich>
      </c:tx>
      <c:layout/>
      <c:overlay val="0"/>
    </c:title>
    <c:autoTitleDeleted val="0"/>
    <c:plotArea>
      <c:layout/>
      <c:barChart>
        <c:barDir val="col"/>
        <c:grouping val="clustered"/>
        <c:varyColors val="0"/>
        <c:ser>
          <c:idx val="0"/>
          <c:order val="0"/>
          <c:tx>
            <c:strRef>
              <c:f>'Q 26'!$Q$31</c:f>
              <c:strCache>
                <c:ptCount val="1"/>
                <c:pt idx="0">
                  <c:v>Right to appeal</c:v>
                </c:pt>
              </c:strCache>
            </c:strRef>
          </c:tx>
          <c:invertIfNegative val="0"/>
          <c:dLbls>
            <c:spPr>
              <a:noFill/>
              <a:ln>
                <a:noFill/>
              </a:ln>
              <a:effectLst/>
            </c:spPr>
            <c:txPr>
              <a:bodyPr/>
              <a:lstStyle/>
              <a:p>
                <a:pPr>
                  <a:defRPr lang="en-US"/>
                </a:pPr>
                <a:endParaRPr lang="en-US"/>
              </a:p>
            </c:txPr>
            <c:showLegendKey val="0"/>
            <c:showVal val="1"/>
            <c:showCatName val="0"/>
            <c:showSerName val="0"/>
            <c:showPercent val="0"/>
            <c:showBubbleSize val="0"/>
            <c:showLeaderLines val="0"/>
            <c:extLst xmlns:o="urn:schemas-microsoft-com:office:office" xmlns:v="urn:schemas-microsoft-com:vml" xmlns:wp="http://schemas.openxmlformats.org/drawingml/2006/powerpointprocessingDrawing" xmlns:wne="http://schemas.microsoft.com/office/powerpoint/2006/powerpointml" xmlns:cdr="http://schemas.openxmlformats.org/drawingml/2006/chartDrawing" xmlns:dgm="http://schemas.openxmlformats.org/drawingml/2006/diagram" xmlns:p="http://schemas.openxmlformats.org/presentationml/2006/main" xmlns:a14="http://schemas.microsoft.com/office/drawing/2010/main" xmlns:mc="http://schemas.openxmlformats.org/markup-compatibility/2006">
              <c:ext xmlns:c15="http://schemas.microsoft.com/office/drawing/2012/chart" uri="{CE6537A1-D6FC-4f65-9D91-7224C49458BB}">
                <c15:layout/>
                <c15:showLeaderLines val="0"/>
              </c:ext>
            </c:extLst>
          </c:dLbls>
          <c:cat>
            <c:strRef>
              <c:f>'Q 26'!$R$30:$V$30</c:f>
              <c:strCache>
                <c:ptCount val="5"/>
                <c:pt idx="0">
                  <c:v>Low Income Countries</c:v>
                </c:pt>
                <c:pt idx="1">
                  <c:v>Lower Middle Income Countries</c:v>
                </c:pt>
                <c:pt idx="2">
                  <c:v>Upper Middle Income Countries</c:v>
                </c:pt>
                <c:pt idx="3">
                  <c:v>Developed Countries</c:v>
                </c:pt>
                <c:pt idx="4">
                  <c:v>Total</c:v>
                </c:pt>
              </c:strCache>
            </c:strRef>
          </c:cat>
          <c:val>
            <c:numRef>
              <c:f>'Q 26'!$R$31:$V$31</c:f>
              <c:numCache>
                <c:formatCode>0%</c:formatCode>
                <c:ptCount val="5"/>
                <c:pt idx="0">
                  <c:v>0.39000000000000085</c:v>
                </c:pt>
                <c:pt idx="1">
                  <c:v>0.5</c:v>
                </c:pt>
                <c:pt idx="2">
                  <c:v>0.54</c:v>
                </c:pt>
                <c:pt idx="3">
                  <c:v>0.72000000000000064</c:v>
                </c:pt>
                <c:pt idx="4">
                  <c:v>0.55000000000000004</c:v>
                </c:pt>
              </c:numCache>
            </c:numRef>
          </c:val>
          <c:extLst xmlns:o="urn:schemas-microsoft-com:office:office" xmlns:v="urn:schemas-microsoft-com:vml" xmlns:wp="http://schemas.openxmlformats.org/drawingml/2006/powerpointprocessingDrawing" xmlns:wne="http://schemas.microsoft.com/office/powerpoint/2006/powerpointml" xmlns:cdr="http://schemas.openxmlformats.org/drawingml/2006/chartDrawing" xmlns:dgm="http://schemas.openxmlformats.org/drawingml/2006/diagram" xmlns:p="http://schemas.openxmlformats.org/presentationml/2006/main" xmlns:a14="http://schemas.microsoft.com/office/drawing/2010/main" xmlns:mc="http://schemas.openxmlformats.org/markup-compatibility/2006">
            <c:ext xmlns:c16="http://schemas.microsoft.com/office/drawing/2014/chart" uri="{C3380CC4-5D6E-409C-BE32-E72D297353CC}">
              <c16:uniqueId val="{00000000-75C4-4834-945E-AB4C9E7CE873}"/>
            </c:ext>
          </c:extLst>
        </c:ser>
        <c:dLbls>
          <c:showLegendKey val="0"/>
          <c:showVal val="0"/>
          <c:showCatName val="0"/>
          <c:showSerName val="0"/>
          <c:showPercent val="0"/>
          <c:showBubbleSize val="0"/>
        </c:dLbls>
        <c:gapWidth val="150"/>
        <c:axId val="148991704"/>
        <c:axId val="292041640"/>
      </c:barChart>
      <c:catAx>
        <c:axId val="148991704"/>
        <c:scaling>
          <c:orientation val="minMax"/>
        </c:scaling>
        <c:delete val="0"/>
        <c:axPos val="b"/>
        <c:numFmt formatCode="General" sourceLinked="0"/>
        <c:majorTickMark val="out"/>
        <c:minorTickMark val="none"/>
        <c:tickLblPos val="nextTo"/>
        <c:txPr>
          <a:bodyPr/>
          <a:lstStyle/>
          <a:p>
            <a:pPr>
              <a:defRPr lang="en-US"/>
            </a:pPr>
            <a:endParaRPr lang="en-US"/>
          </a:p>
        </c:txPr>
        <c:crossAx val="292041640"/>
        <c:crosses val="autoZero"/>
        <c:auto val="1"/>
        <c:lblAlgn val="ctr"/>
        <c:lblOffset val="100"/>
        <c:noMultiLvlLbl val="0"/>
      </c:catAx>
      <c:valAx>
        <c:axId val="292041640"/>
        <c:scaling>
          <c:orientation val="minMax"/>
        </c:scaling>
        <c:delete val="0"/>
        <c:axPos val="l"/>
        <c:majorGridlines/>
        <c:numFmt formatCode="0%" sourceLinked="1"/>
        <c:majorTickMark val="out"/>
        <c:minorTickMark val="none"/>
        <c:tickLblPos val="nextTo"/>
        <c:txPr>
          <a:bodyPr/>
          <a:lstStyle/>
          <a:p>
            <a:pPr>
              <a:defRPr lang="en-US"/>
            </a:pPr>
            <a:endParaRPr lang="en-US"/>
          </a:p>
        </c:txPr>
        <c:crossAx val="148991704"/>
        <c:crosses val="autoZero"/>
        <c:crossBetween val="between"/>
      </c:valAx>
      <c:spPr>
        <a:solidFill>
          <a:schemeClr val="bg1"/>
        </a:solidFill>
      </c:spPr>
    </c:plotArea>
    <c:plotVisOnly val="1"/>
    <c:dispBlanksAs val="gap"/>
    <c:showDLblsOverMax val="0"/>
  </c:chart>
  <c:spPr>
    <a:gradFill>
      <a:gsLst>
        <a:gs pos="0">
          <a:srgbClr val="4F81BD">
            <a:tint val="66000"/>
            <a:satMod val="160000"/>
          </a:srgbClr>
        </a:gs>
        <a:gs pos="50000">
          <a:srgbClr val="4F81BD">
            <a:tint val="44500"/>
            <a:satMod val="160000"/>
          </a:srgbClr>
        </a:gs>
        <a:gs pos="100000">
          <a:srgbClr val="4F81BD">
            <a:tint val="23500"/>
            <a:satMod val="160000"/>
          </a:srgbClr>
        </a:gs>
      </a:gsLst>
      <a:lin ang="5400000" scaled="0"/>
    </a:gradFill>
    <a:effectLst>
      <a:glow rad="63500">
        <a:schemeClr val="accent1">
          <a:satMod val="175000"/>
          <a:alpha val="40000"/>
        </a:schemeClr>
      </a:glow>
    </a:effectLst>
  </c:spPr>
  <c:txPr>
    <a:bodyPr/>
    <a:lstStyle/>
    <a:p>
      <a:pPr>
        <a:defRPr sz="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75% AF</c:v>
                </c:pt>
              </c:strCache>
            </c:strRef>
          </c:tx>
          <c:invertIfNegative val="0"/>
          <c:dLbls>
            <c:spPr>
              <a:noFill/>
              <a:ln>
                <a:noFill/>
              </a:ln>
              <a:effectLst/>
            </c:spPr>
            <c:txPr>
              <a:bodyPr rot="-5400000" vert="horz"/>
              <a:lstStyle/>
              <a:p>
                <a:pPr>
                  <a:defRPr lang="en-US"/>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Bajos Ingresos</c:v>
                </c:pt>
                <c:pt idx="1">
                  <c:v>Ingresos medio-bajos</c:v>
                </c:pt>
                <c:pt idx="2">
                  <c:v>Ingresos medio-altos</c:v>
                </c:pt>
                <c:pt idx="3">
                  <c:v>Desarrollados</c:v>
                </c:pt>
              </c:strCache>
            </c:strRef>
          </c:cat>
          <c:val>
            <c:numRef>
              <c:f>Sheet1!$B$2:$B$5</c:f>
              <c:numCache>
                <c:formatCode>0%</c:formatCode>
                <c:ptCount val="4"/>
                <c:pt idx="0">
                  <c:v>0.69047619047619047</c:v>
                </c:pt>
                <c:pt idx="1">
                  <c:v>0.69399999999999995</c:v>
                </c:pt>
                <c:pt idx="2">
                  <c:v>0.65900000000000003</c:v>
                </c:pt>
                <c:pt idx="3">
                  <c:v>0.78181818181818186</c:v>
                </c:pt>
              </c:numCache>
            </c:numRef>
          </c:val>
          <c:extLst>
            <c:ext xmlns:c16="http://schemas.microsoft.com/office/drawing/2014/chart" uri="{C3380CC4-5D6E-409C-BE32-E72D297353CC}">
              <c16:uniqueId val="{00000000-4CC1-47FC-A398-11F7472A961E}"/>
            </c:ext>
          </c:extLst>
        </c:ser>
        <c:ser>
          <c:idx val="1"/>
          <c:order val="1"/>
          <c:tx>
            <c:strRef>
              <c:f>Sheet1!$C$1</c:f>
              <c:strCache>
                <c:ptCount val="1"/>
                <c:pt idx="0">
                  <c:v>60% AC</c:v>
                </c:pt>
              </c:strCache>
            </c:strRef>
          </c:tx>
          <c:invertIfNegative val="0"/>
          <c:dLbls>
            <c:spPr>
              <a:noFill/>
              <a:ln>
                <a:noFill/>
              </a:ln>
              <a:effectLst/>
            </c:spPr>
            <c:txPr>
              <a:bodyPr rot="-5400000" vert="horz"/>
              <a:lstStyle/>
              <a:p>
                <a:pPr>
                  <a:defRPr lang="en-US"/>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Bajos Ingresos</c:v>
                </c:pt>
                <c:pt idx="1">
                  <c:v>Ingresos medio-bajos</c:v>
                </c:pt>
                <c:pt idx="2">
                  <c:v>Ingresos medio-altos</c:v>
                </c:pt>
                <c:pt idx="3">
                  <c:v>Desarrollados</c:v>
                </c:pt>
              </c:strCache>
            </c:strRef>
          </c:cat>
          <c:val>
            <c:numRef>
              <c:f>Sheet1!$C$2:$C$5</c:f>
              <c:numCache>
                <c:formatCode>0%</c:formatCode>
                <c:ptCount val="4"/>
                <c:pt idx="0">
                  <c:v>0.5714285714285714</c:v>
                </c:pt>
                <c:pt idx="1">
                  <c:v>0.63900000000000001</c:v>
                </c:pt>
                <c:pt idx="2">
                  <c:v>0.59099999999999997</c:v>
                </c:pt>
                <c:pt idx="3">
                  <c:v>0.54545454545454541</c:v>
                </c:pt>
              </c:numCache>
            </c:numRef>
          </c:val>
          <c:extLst>
            <c:ext xmlns:c16="http://schemas.microsoft.com/office/drawing/2014/chart" uri="{C3380CC4-5D6E-409C-BE32-E72D297353CC}">
              <c16:uniqueId val="{00000001-4CC1-47FC-A398-11F7472A961E}"/>
            </c:ext>
          </c:extLst>
        </c:ser>
        <c:ser>
          <c:idx val="2"/>
          <c:order val="2"/>
          <c:tx>
            <c:strRef>
              <c:f>Sheet1!$D$1</c:f>
              <c:strCache>
                <c:ptCount val="1"/>
                <c:pt idx="0">
                  <c:v>20% AD</c:v>
                </c:pt>
              </c:strCache>
            </c:strRef>
          </c:tx>
          <c:invertIfNegative val="0"/>
          <c:dLbls>
            <c:spPr>
              <a:noFill/>
              <a:ln>
                <a:noFill/>
              </a:ln>
              <a:effectLst/>
            </c:spPr>
            <c:txPr>
              <a:bodyPr rot="-5400000" vert="horz"/>
              <a:lstStyle/>
              <a:p>
                <a:pPr>
                  <a:defRPr lang="en-US"/>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Bajos Ingresos</c:v>
                </c:pt>
                <c:pt idx="1">
                  <c:v>Ingresos medio-bajos</c:v>
                </c:pt>
                <c:pt idx="2">
                  <c:v>Ingresos medio-altos</c:v>
                </c:pt>
                <c:pt idx="3">
                  <c:v>Desarrollados</c:v>
                </c:pt>
              </c:strCache>
            </c:strRef>
          </c:cat>
          <c:val>
            <c:numRef>
              <c:f>Sheet1!$D$2:$D$5</c:f>
              <c:numCache>
                <c:formatCode>0%</c:formatCode>
                <c:ptCount val="4"/>
                <c:pt idx="0">
                  <c:v>0.38095238095238093</c:v>
                </c:pt>
                <c:pt idx="1">
                  <c:v>0.44400000000000001</c:v>
                </c:pt>
                <c:pt idx="2">
                  <c:v>0.54500000000000004</c:v>
                </c:pt>
                <c:pt idx="3">
                  <c:v>0.65454545454545454</c:v>
                </c:pt>
              </c:numCache>
            </c:numRef>
          </c:val>
          <c:extLst>
            <c:ext xmlns:c16="http://schemas.microsoft.com/office/drawing/2014/chart" uri="{C3380CC4-5D6E-409C-BE32-E72D297353CC}">
              <c16:uniqueId val="{00000002-4CC1-47FC-A398-11F7472A961E}"/>
            </c:ext>
          </c:extLst>
        </c:ser>
        <c:dLbls>
          <c:showLegendKey val="0"/>
          <c:showVal val="1"/>
          <c:showCatName val="0"/>
          <c:showSerName val="0"/>
          <c:showPercent val="0"/>
          <c:showBubbleSize val="0"/>
        </c:dLbls>
        <c:gapWidth val="75"/>
        <c:axId val="292042424"/>
        <c:axId val="292042816"/>
      </c:barChart>
      <c:catAx>
        <c:axId val="292042424"/>
        <c:scaling>
          <c:orientation val="minMax"/>
        </c:scaling>
        <c:delete val="0"/>
        <c:axPos val="b"/>
        <c:numFmt formatCode="General" sourceLinked="0"/>
        <c:majorTickMark val="none"/>
        <c:minorTickMark val="none"/>
        <c:tickLblPos val="nextTo"/>
        <c:txPr>
          <a:bodyPr rot="0" vert="horz"/>
          <a:lstStyle/>
          <a:p>
            <a:pPr>
              <a:defRPr lang="en-US" sz="600"/>
            </a:pPr>
            <a:endParaRPr lang="en-US"/>
          </a:p>
        </c:txPr>
        <c:crossAx val="292042816"/>
        <c:crosses val="autoZero"/>
        <c:auto val="1"/>
        <c:lblAlgn val="ctr"/>
        <c:lblOffset val="100"/>
        <c:noMultiLvlLbl val="0"/>
      </c:catAx>
      <c:valAx>
        <c:axId val="292042816"/>
        <c:scaling>
          <c:orientation val="minMax"/>
          <c:max val="1"/>
        </c:scaling>
        <c:delete val="0"/>
        <c:axPos val="l"/>
        <c:numFmt formatCode="0%" sourceLinked="1"/>
        <c:majorTickMark val="none"/>
        <c:minorTickMark val="none"/>
        <c:tickLblPos val="nextTo"/>
        <c:txPr>
          <a:bodyPr/>
          <a:lstStyle/>
          <a:p>
            <a:pPr>
              <a:defRPr lang="en-US"/>
            </a:pPr>
            <a:endParaRPr lang="en-US"/>
          </a:p>
        </c:txPr>
        <c:crossAx val="292042424"/>
        <c:crosses val="autoZero"/>
        <c:crossBetween val="between"/>
      </c:valAx>
      <c:spPr>
        <a:solidFill>
          <a:schemeClr val="bg1"/>
        </a:solidFill>
      </c:spPr>
    </c:plotArea>
    <c:legend>
      <c:legendPos val="b"/>
      <c:layout/>
      <c:overlay val="0"/>
      <c:txPr>
        <a:bodyPr/>
        <a:lstStyle/>
        <a:p>
          <a:pPr>
            <a:defRPr lang="en-US"/>
          </a:pPr>
          <a:endParaRPr lang="en-US"/>
        </a:p>
      </c:txPr>
    </c:legend>
    <c:plotVisOnly val="1"/>
    <c:dispBlanksAs val="gap"/>
    <c:showDLblsOverMax val="0"/>
  </c:chart>
  <c: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glow rad="63500">
        <a:schemeClr val="accent1">
          <a:satMod val="175000"/>
          <a:alpha val="40000"/>
        </a:schemeClr>
      </a:glow>
    </a:effectLst>
  </c:spPr>
  <c:txPr>
    <a:bodyPr/>
    <a:lstStyle/>
    <a:p>
      <a:pPr>
        <a:defRPr sz="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84EF1D-4548-4D8B-AB64-CA457C2DA492}" type="doc">
      <dgm:prSet loTypeId="urn:microsoft.com/office/officeart/2005/8/layout/hProcess9" loCatId="process" qsTypeId="urn:microsoft.com/office/officeart/2005/8/quickstyle/3d1" qsCatId="3D" csTypeId="urn:microsoft.com/office/officeart/2005/8/colors/colorful4" csCatId="colorful" phldr="1"/>
      <dgm:spPr/>
    </dgm:pt>
    <dgm:pt modelId="{9A237E99-0BCE-41C3-9798-C11F718C2DD5}">
      <dgm:prSet phldrT="[Text]" custT="1"/>
      <dgm:spPr/>
      <dgm:t>
        <a:bodyPr/>
        <a:lstStyle/>
        <a:p>
          <a:r>
            <a:rPr lang="en-US" sz="1150" b="0" i="0" dirty="0" smtClean="0">
              <a:effectLst>
                <a:outerShdw blurRad="38100" dist="38100" dir="2700000" algn="tl">
                  <a:srgbClr val="000000">
                    <a:alpha val="43137"/>
                  </a:srgbClr>
                </a:outerShdw>
              </a:effectLst>
            </a:rPr>
            <a:t>Mediante el fortalecimiento de las Entidades Fiscalizadoras Superiores</a:t>
          </a:r>
          <a:endParaRPr lang="es-ES" sz="1150" b="0" i="0" dirty="0">
            <a:effectLst>
              <a:outerShdw blurRad="38100" dist="38100" dir="2700000" algn="tl">
                <a:srgbClr val="000000">
                  <a:alpha val="43137"/>
                </a:srgbClr>
              </a:outerShdw>
            </a:effectLst>
          </a:endParaRPr>
        </a:p>
      </dgm:t>
    </dgm:pt>
    <dgm:pt modelId="{5E85CBBA-DEBA-4EEF-8BF3-8179C505E21F}" type="parTrans" cxnId="{CC0EB64D-39E1-4AD7-8741-CD186DE2C5DE}">
      <dgm:prSet/>
      <dgm:spPr/>
      <dgm:t>
        <a:bodyPr/>
        <a:lstStyle/>
        <a:p>
          <a:endParaRPr lang="en-US"/>
        </a:p>
      </dgm:t>
    </dgm:pt>
    <dgm:pt modelId="{6576A1C9-E2C6-4755-BFE7-5D196A1105EE}" type="sibTrans" cxnId="{CC0EB64D-39E1-4AD7-8741-CD186DE2C5DE}">
      <dgm:prSet/>
      <dgm:spPr/>
      <dgm:t>
        <a:bodyPr/>
        <a:lstStyle/>
        <a:p>
          <a:endParaRPr lang="en-US"/>
        </a:p>
      </dgm:t>
    </dgm:pt>
    <dgm:pt modelId="{0AF2517F-8196-4170-91D6-98E1CB9B3309}">
      <dgm:prSet phldrT="[Text]" custT="1"/>
      <dgm:spPr/>
      <dgm:t>
        <a:bodyPr/>
        <a:lstStyle/>
        <a:p>
          <a:r>
            <a:rPr lang="en-US" sz="1150" b="0" i="0" dirty="0" smtClean="0">
              <a:effectLst>
                <a:outerShdw blurRad="38100" dist="38100" dir="2700000" algn="tl">
                  <a:srgbClr val="000000">
                    <a:alpha val="43137"/>
                  </a:srgbClr>
                </a:outerShdw>
              </a:effectLst>
            </a:rPr>
            <a:t>se promueve la eficiencia, la rendición de cuentas, la eficacia y la transparencia de la administración pública</a:t>
          </a:r>
          <a:endParaRPr lang="es-ES" sz="1150" b="0" i="0" dirty="0">
            <a:effectLst>
              <a:outerShdw blurRad="38100" dist="38100" dir="2700000" algn="tl">
                <a:srgbClr val="000000">
                  <a:alpha val="43137"/>
                </a:srgbClr>
              </a:outerShdw>
            </a:effectLst>
          </a:endParaRPr>
        </a:p>
      </dgm:t>
    </dgm:pt>
    <dgm:pt modelId="{FA99FA62-F0F2-46C4-AAC8-60783A7FC858}" type="parTrans" cxnId="{75D76D0B-5983-4FD6-81FC-1958466FE138}">
      <dgm:prSet/>
      <dgm:spPr/>
      <dgm:t>
        <a:bodyPr/>
        <a:lstStyle/>
        <a:p>
          <a:endParaRPr lang="en-US"/>
        </a:p>
      </dgm:t>
    </dgm:pt>
    <dgm:pt modelId="{A185B619-F550-4F3A-ACD3-7A7D45734D9F}" type="sibTrans" cxnId="{75D76D0B-5983-4FD6-81FC-1958466FE138}">
      <dgm:prSet/>
      <dgm:spPr/>
      <dgm:t>
        <a:bodyPr/>
        <a:lstStyle/>
        <a:p>
          <a:endParaRPr lang="en-US"/>
        </a:p>
      </dgm:t>
    </dgm:pt>
    <dgm:pt modelId="{5C0F30F5-B7A5-4ACA-9A5F-9109895A2115}">
      <dgm:prSet phldrT="[Text]" custT="1"/>
      <dgm:spPr/>
      <dgm:t>
        <a:bodyPr/>
        <a:lstStyle/>
        <a:p>
          <a:r>
            <a:rPr lang="en-US" sz="1300" b="1" i="1" dirty="0" smtClean="0">
              <a:effectLst>
                <a:outerShdw blurRad="38100" dist="38100" dir="2700000" algn="tl">
                  <a:srgbClr val="000000">
                    <a:alpha val="43137"/>
                  </a:srgbClr>
                </a:outerShdw>
              </a:effectLst>
            </a:rPr>
            <a:t>Logro de los </a:t>
          </a:r>
          <a:r>
            <a:rPr lang="en-US" sz="1300" b="1" i="1" u="sng" dirty="0" smtClean="0">
              <a:effectLst>
                <a:outerShdw blurRad="38100" dist="38100" dir="2700000" algn="tl">
                  <a:srgbClr val="000000">
                    <a:alpha val="43137"/>
                  </a:srgbClr>
                </a:outerShdw>
              </a:effectLst>
            </a:rPr>
            <a:t>objetivos de desarrollo nacionales</a:t>
          </a:r>
          <a:endParaRPr lang="es-ES" sz="1300" b="1" i="1" u="sng" dirty="0">
            <a:effectLst>
              <a:outerShdw blurRad="38100" dist="38100" dir="2700000" algn="tl">
                <a:srgbClr val="000000">
                  <a:alpha val="43137"/>
                </a:srgbClr>
              </a:outerShdw>
            </a:effectLst>
          </a:endParaRPr>
        </a:p>
      </dgm:t>
    </dgm:pt>
    <dgm:pt modelId="{2A6BE22E-2BD3-477A-AB87-8DE523725E9D}" type="parTrans" cxnId="{83760B7E-CE44-4783-84F7-597DF22D7199}">
      <dgm:prSet/>
      <dgm:spPr/>
      <dgm:t>
        <a:bodyPr/>
        <a:lstStyle/>
        <a:p>
          <a:endParaRPr lang="en-US"/>
        </a:p>
      </dgm:t>
    </dgm:pt>
    <dgm:pt modelId="{6A4AE855-4EB1-4E8D-8AE4-12661715D10A}" type="sibTrans" cxnId="{83760B7E-CE44-4783-84F7-597DF22D7199}">
      <dgm:prSet/>
      <dgm:spPr/>
      <dgm:t>
        <a:bodyPr/>
        <a:lstStyle/>
        <a:p>
          <a:endParaRPr lang="en-US"/>
        </a:p>
      </dgm:t>
    </dgm:pt>
    <dgm:pt modelId="{D0185DCD-DB32-438D-B1FD-B138CCBCA599}" type="pres">
      <dgm:prSet presAssocID="{6A84EF1D-4548-4D8B-AB64-CA457C2DA492}" presName="CompostProcess" presStyleCnt="0">
        <dgm:presLayoutVars>
          <dgm:dir/>
          <dgm:resizeHandles val="exact"/>
        </dgm:presLayoutVars>
      </dgm:prSet>
      <dgm:spPr/>
    </dgm:pt>
    <dgm:pt modelId="{E29B6C28-63CF-4F02-80AB-EDB3D248BAA6}" type="pres">
      <dgm:prSet presAssocID="{6A84EF1D-4548-4D8B-AB64-CA457C2DA492}" presName="arrow" presStyleLbl="bgShp" presStyleIdx="0" presStyleCnt="1" custScaleX="117647" custLinFactNeighborX="20188" custLinFactNeighborY="-8749"/>
      <dgm:spPr/>
    </dgm:pt>
    <dgm:pt modelId="{6A77A6D5-CB8F-4846-9BBD-140DAC291A70}" type="pres">
      <dgm:prSet presAssocID="{6A84EF1D-4548-4D8B-AB64-CA457C2DA492}" presName="linearProcess" presStyleCnt="0"/>
      <dgm:spPr/>
    </dgm:pt>
    <dgm:pt modelId="{D2769BA3-F917-4F37-93D4-76D2B00E53D9}" type="pres">
      <dgm:prSet presAssocID="{9A237E99-0BCE-41C3-9798-C11F718C2DD5}" presName="textNode" presStyleLbl="node1" presStyleIdx="0" presStyleCnt="3">
        <dgm:presLayoutVars>
          <dgm:bulletEnabled val="1"/>
        </dgm:presLayoutVars>
      </dgm:prSet>
      <dgm:spPr/>
      <dgm:t>
        <a:bodyPr/>
        <a:lstStyle/>
        <a:p>
          <a:endParaRPr lang="en-US"/>
        </a:p>
      </dgm:t>
    </dgm:pt>
    <dgm:pt modelId="{CCF450CB-D067-4F92-99C7-ED54A1D0E8D6}" type="pres">
      <dgm:prSet presAssocID="{6576A1C9-E2C6-4755-BFE7-5D196A1105EE}" presName="sibTrans" presStyleCnt="0"/>
      <dgm:spPr/>
    </dgm:pt>
    <dgm:pt modelId="{F527C5D2-A3F1-4669-B839-FAB95F188F91}" type="pres">
      <dgm:prSet presAssocID="{0AF2517F-8196-4170-91D6-98E1CB9B3309}" presName="textNode" presStyleLbl="node1" presStyleIdx="1" presStyleCnt="3">
        <dgm:presLayoutVars>
          <dgm:bulletEnabled val="1"/>
        </dgm:presLayoutVars>
      </dgm:prSet>
      <dgm:spPr/>
      <dgm:t>
        <a:bodyPr/>
        <a:lstStyle/>
        <a:p>
          <a:endParaRPr lang="en-US"/>
        </a:p>
      </dgm:t>
    </dgm:pt>
    <dgm:pt modelId="{CF68B077-BB93-4002-B6D4-3EA5F4C5A43E}" type="pres">
      <dgm:prSet presAssocID="{A185B619-F550-4F3A-ACD3-7A7D45734D9F}" presName="sibTrans" presStyleCnt="0"/>
      <dgm:spPr/>
    </dgm:pt>
    <dgm:pt modelId="{55C7DC53-8335-4D17-B9E3-67E890FA2B44}" type="pres">
      <dgm:prSet presAssocID="{5C0F30F5-B7A5-4ACA-9A5F-9109895A2115}" presName="textNode" presStyleLbl="node1" presStyleIdx="2" presStyleCnt="3">
        <dgm:presLayoutVars>
          <dgm:bulletEnabled val="1"/>
        </dgm:presLayoutVars>
      </dgm:prSet>
      <dgm:spPr/>
      <dgm:t>
        <a:bodyPr/>
        <a:lstStyle/>
        <a:p>
          <a:endParaRPr lang="en-US"/>
        </a:p>
      </dgm:t>
    </dgm:pt>
  </dgm:ptLst>
  <dgm:cxnLst>
    <dgm:cxn modelId="{CC0EB64D-39E1-4AD7-8741-CD186DE2C5DE}" srcId="{6A84EF1D-4548-4D8B-AB64-CA457C2DA492}" destId="{9A237E99-0BCE-41C3-9798-C11F718C2DD5}" srcOrd="0" destOrd="0" parTransId="{5E85CBBA-DEBA-4EEF-8BF3-8179C505E21F}" sibTransId="{6576A1C9-E2C6-4755-BFE7-5D196A1105EE}"/>
    <dgm:cxn modelId="{AF39A7AE-E08B-4909-A0BD-4CEECD3229CD}" type="presOf" srcId="{0AF2517F-8196-4170-91D6-98E1CB9B3309}" destId="{F527C5D2-A3F1-4669-B839-FAB95F188F91}" srcOrd="0" destOrd="0" presId="urn:microsoft.com/office/officeart/2005/8/layout/hProcess9"/>
    <dgm:cxn modelId="{4A198A63-71A7-4ABD-A8B8-51AF8B64AB73}" type="presOf" srcId="{9A237E99-0BCE-41C3-9798-C11F718C2DD5}" destId="{D2769BA3-F917-4F37-93D4-76D2B00E53D9}" srcOrd="0" destOrd="0" presId="urn:microsoft.com/office/officeart/2005/8/layout/hProcess9"/>
    <dgm:cxn modelId="{83760B7E-CE44-4783-84F7-597DF22D7199}" srcId="{6A84EF1D-4548-4D8B-AB64-CA457C2DA492}" destId="{5C0F30F5-B7A5-4ACA-9A5F-9109895A2115}" srcOrd="2" destOrd="0" parTransId="{2A6BE22E-2BD3-477A-AB87-8DE523725E9D}" sibTransId="{6A4AE855-4EB1-4E8D-8AE4-12661715D10A}"/>
    <dgm:cxn modelId="{75D76D0B-5983-4FD6-81FC-1958466FE138}" srcId="{6A84EF1D-4548-4D8B-AB64-CA457C2DA492}" destId="{0AF2517F-8196-4170-91D6-98E1CB9B3309}" srcOrd="1" destOrd="0" parTransId="{FA99FA62-F0F2-46C4-AAC8-60783A7FC858}" sibTransId="{A185B619-F550-4F3A-ACD3-7A7D45734D9F}"/>
    <dgm:cxn modelId="{6FB362C4-03A7-4B61-BD2C-6808C14CFE4C}" type="presOf" srcId="{6A84EF1D-4548-4D8B-AB64-CA457C2DA492}" destId="{D0185DCD-DB32-438D-B1FD-B138CCBCA599}" srcOrd="0" destOrd="0" presId="urn:microsoft.com/office/officeart/2005/8/layout/hProcess9"/>
    <dgm:cxn modelId="{C9FF6823-C760-469E-B750-BD89F3AC20B6}" type="presOf" srcId="{5C0F30F5-B7A5-4ACA-9A5F-9109895A2115}" destId="{55C7DC53-8335-4D17-B9E3-67E890FA2B44}" srcOrd="0" destOrd="0" presId="urn:microsoft.com/office/officeart/2005/8/layout/hProcess9"/>
    <dgm:cxn modelId="{A8E5B260-80D7-4BA5-ADE9-5B079351D246}" type="presParOf" srcId="{D0185DCD-DB32-438D-B1FD-B138CCBCA599}" destId="{E29B6C28-63CF-4F02-80AB-EDB3D248BAA6}" srcOrd="0" destOrd="0" presId="urn:microsoft.com/office/officeart/2005/8/layout/hProcess9"/>
    <dgm:cxn modelId="{2D68C8E9-AFB8-4C7E-ABF0-D9A192B910EB}" type="presParOf" srcId="{D0185DCD-DB32-438D-B1FD-B138CCBCA599}" destId="{6A77A6D5-CB8F-4846-9BBD-140DAC291A70}" srcOrd="1" destOrd="0" presId="urn:microsoft.com/office/officeart/2005/8/layout/hProcess9"/>
    <dgm:cxn modelId="{CF58F0BA-90C8-4BF2-BBFF-E8A959860070}" type="presParOf" srcId="{6A77A6D5-CB8F-4846-9BBD-140DAC291A70}" destId="{D2769BA3-F917-4F37-93D4-76D2B00E53D9}" srcOrd="0" destOrd="0" presId="urn:microsoft.com/office/officeart/2005/8/layout/hProcess9"/>
    <dgm:cxn modelId="{3641F415-143F-49C4-8B04-930986DF1A2F}" type="presParOf" srcId="{6A77A6D5-CB8F-4846-9BBD-140DAC291A70}" destId="{CCF450CB-D067-4F92-99C7-ED54A1D0E8D6}" srcOrd="1" destOrd="0" presId="urn:microsoft.com/office/officeart/2005/8/layout/hProcess9"/>
    <dgm:cxn modelId="{3AD16C77-71CF-4FDF-B447-87D95D74ABDE}" type="presParOf" srcId="{6A77A6D5-CB8F-4846-9BBD-140DAC291A70}" destId="{F527C5D2-A3F1-4669-B839-FAB95F188F91}" srcOrd="2" destOrd="0" presId="urn:microsoft.com/office/officeart/2005/8/layout/hProcess9"/>
    <dgm:cxn modelId="{58000F13-0CAB-41C3-A331-330C1BB6BC80}" type="presParOf" srcId="{6A77A6D5-CB8F-4846-9BBD-140DAC291A70}" destId="{CF68B077-BB93-4002-B6D4-3EA5F4C5A43E}" srcOrd="3" destOrd="0" presId="urn:microsoft.com/office/officeart/2005/8/layout/hProcess9"/>
    <dgm:cxn modelId="{C12C80AB-8AA6-4C11-B67E-7076D8302289}" type="presParOf" srcId="{6A77A6D5-CB8F-4846-9BBD-140DAC291A70}" destId="{55C7DC53-8335-4D17-B9E3-67E890FA2B44}" srcOrd="4"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7F7F38-ACC8-429B-BE50-26107EF2C9CE}" type="doc">
      <dgm:prSet loTypeId="urn:microsoft.com/office/officeart/2005/8/layout/list1" loCatId="list" qsTypeId="urn:microsoft.com/office/officeart/2005/8/quickstyle/simple4" qsCatId="simple" csTypeId="urn:microsoft.com/office/officeart/2005/8/colors/accent0_3" csCatId="mainScheme" phldr="1"/>
      <dgm:spPr/>
    </dgm:pt>
    <dgm:pt modelId="{976CD3C0-D84A-4562-BBF7-4EC05DF59C07}">
      <dgm:prSet phldrT="[Text]" custT="1"/>
      <dgm:spPr/>
      <dgm:t>
        <a:bodyPr/>
        <a:lstStyle/>
        <a:p>
          <a:r>
            <a:rPr lang="nb-NO" sz="1300" b="0" dirty="0" smtClean="0">
              <a:latin typeface="Berlin Sans FB" panose="020E0602020502020306" pitchFamily="34" charset="0"/>
            </a:rPr>
            <a:t>1. </a:t>
          </a:r>
          <a:r>
            <a:rPr sz="1600" b="0" dirty="0" smtClean="0"/>
            <a:t>Ser modelos de transparencia y rendición de cuentas</a:t>
          </a:r>
          <a:endParaRPr lang="es-ES" sz="1200" b="0" dirty="0">
            <a:latin typeface="Berlin Sans FB" panose="020E0602020502020306" pitchFamily="34" charset="0"/>
          </a:endParaRPr>
        </a:p>
      </dgm:t>
    </dgm:pt>
    <dgm:pt modelId="{5E640B63-62F2-41A7-8ACE-AA03F538407F}" type="parTrans" cxnId="{24436644-3EA6-4A51-9DC7-E91E60E9C7DA}">
      <dgm:prSet/>
      <dgm:spPr/>
      <dgm:t>
        <a:bodyPr/>
        <a:lstStyle/>
        <a:p>
          <a:endParaRPr lang="en-US" sz="1300" b="0">
            <a:latin typeface="Berlin Sans FB" panose="020E0602020502020306" pitchFamily="34" charset="0"/>
          </a:endParaRPr>
        </a:p>
      </dgm:t>
    </dgm:pt>
    <dgm:pt modelId="{E3CFCD3A-3C5D-4FE8-AD28-2B5C772BF471}" type="sibTrans" cxnId="{24436644-3EA6-4A51-9DC7-E91E60E9C7DA}">
      <dgm:prSet/>
      <dgm:spPr/>
      <dgm:t>
        <a:bodyPr/>
        <a:lstStyle/>
        <a:p>
          <a:endParaRPr lang="en-US" sz="1300" b="0">
            <a:latin typeface="Berlin Sans FB" panose="020E0602020502020306" pitchFamily="34" charset="0"/>
          </a:endParaRPr>
        </a:p>
      </dgm:t>
    </dgm:pt>
    <dgm:pt modelId="{CE9F8924-7270-4170-9F7A-367837F273BC}">
      <dgm:prSet phldrT="[Text]" custT="1"/>
      <dgm:spPr/>
      <dgm:t>
        <a:bodyPr/>
        <a:lstStyle/>
        <a:p>
          <a:r>
            <a:rPr lang="nb-NO" sz="1300" b="0" dirty="0" smtClean="0">
              <a:latin typeface="Berlin Sans FB" panose="020E0602020502020306" pitchFamily="34" charset="0"/>
            </a:rPr>
            <a:t>3. </a:t>
          </a:r>
          <a:r>
            <a:rPr sz="1600" b="0" dirty="0" smtClean="0"/>
            <a:t>Evaluación y apoyo del ODS 16 – fortalecimiento de las instituciones </a:t>
          </a:r>
          <a:endParaRPr lang="es-ES" sz="1600" b="0" dirty="0"/>
        </a:p>
      </dgm:t>
    </dgm:pt>
    <dgm:pt modelId="{7C8769DF-82BE-41F8-A074-83E8D4206960}" type="parTrans" cxnId="{D04AF44E-025E-4A0B-A118-CFE1FBFA01C0}">
      <dgm:prSet/>
      <dgm:spPr/>
      <dgm:t>
        <a:bodyPr/>
        <a:lstStyle/>
        <a:p>
          <a:endParaRPr lang="en-US" sz="1300" b="0">
            <a:latin typeface="Berlin Sans FB" panose="020E0602020502020306" pitchFamily="34" charset="0"/>
          </a:endParaRPr>
        </a:p>
      </dgm:t>
    </dgm:pt>
    <dgm:pt modelId="{77D77078-5F61-4E00-B9B4-D5CCAAFE7891}" type="sibTrans" cxnId="{D04AF44E-025E-4A0B-A118-CFE1FBFA01C0}">
      <dgm:prSet/>
      <dgm:spPr/>
      <dgm:t>
        <a:bodyPr/>
        <a:lstStyle/>
        <a:p>
          <a:endParaRPr lang="en-US" sz="1300" b="0">
            <a:latin typeface="Berlin Sans FB" panose="020E0602020502020306" pitchFamily="34" charset="0"/>
          </a:endParaRPr>
        </a:p>
      </dgm:t>
    </dgm:pt>
    <dgm:pt modelId="{595159B7-02FB-40FB-8DF5-42E238B751E7}">
      <dgm:prSet custT="1"/>
      <dgm:spPr/>
      <dgm:t>
        <a:bodyPr/>
        <a:lstStyle/>
        <a:p>
          <a:r>
            <a:rPr lang="nb-NO" sz="1300" b="0" dirty="0" smtClean="0">
              <a:latin typeface="Berlin Sans FB" panose="020E0602020502020306" pitchFamily="34" charset="0"/>
            </a:rPr>
            <a:t>2. </a:t>
          </a:r>
          <a:r>
            <a:rPr sz="1600" b="0" dirty="0" smtClean="0"/>
            <a:t>Realización de auditoría de desempeño de programas que contribuyen a los ODS</a:t>
          </a:r>
          <a:endParaRPr lang="es-ES" sz="1600" b="0" dirty="0"/>
        </a:p>
      </dgm:t>
    </dgm:pt>
    <dgm:pt modelId="{EEE920B1-63FA-4299-9767-6D3BC5F8447A}" type="parTrans" cxnId="{0CC1E4A4-9286-4A64-9FC2-972F27F0434B}">
      <dgm:prSet/>
      <dgm:spPr/>
      <dgm:t>
        <a:bodyPr/>
        <a:lstStyle/>
        <a:p>
          <a:endParaRPr lang="en-US" sz="1300" b="0">
            <a:latin typeface="Berlin Sans FB" panose="020E0602020502020306" pitchFamily="34" charset="0"/>
          </a:endParaRPr>
        </a:p>
      </dgm:t>
    </dgm:pt>
    <dgm:pt modelId="{4085389E-193D-4E63-8B41-5DFCF0F03470}" type="sibTrans" cxnId="{0CC1E4A4-9286-4A64-9FC2-972F27F0434B}">
      <dgm:prSet/>
      <dgm:spPr/>
      <dgm:t>
        <a:bodyPr/>
        <a:lstStyle/>
        <a:p>
          <a:endParaRPr lang="en-US" sz="1300" b="0">
            <a:latin typeface="Berlin Sans FB" panose="020E0602020502020306" pitchFamily="34" charset="0"/>
          </a:endParaRPr>
        </a:p>
      </dgm:t>
    </dgm:pt>
    <dgm:pt modelId="{42312346-CD6C-421D-A5DB-D6FD92EF010B}" type="pres">
      <dgm:prSet presAssocID="{1B7F7F38-ACC8-429B-BE50-26107EF2C9CE}" presName="linear" presStyleCnt="0">
        <dgm:presLayoutVars>
          <dgm:dir/>
          <dgm:animLvl val="lvl"/>
          <dgm:resizeHandles val="exact"/>
        </dgm:presLayoutVars>
      </dgm:prSet>
      <dgm:spPr/>
    </dgm:pt>
    <dgm:pt modelId="{E105F962-58CE-4A30-9D96-67D2D6E7B28A}" type="pres">
      <dgm:prSet presAssocID="{976CD3C0-D84A-4562-BBF7-4EC05DF59C07}" presName="parentLin" presStyleCnt="0"/>
      <dgm:spPr/>
    </dgm:pt>
    <dgm:pt modelId="{CFB7DD09-21D6-49FE-9C78-6FEF013D6138}" type="pres">
      <dgm:prSet presAssocID="{976CD3C0-D84A-4562-BBF7-4EC05DF59C07}" presName="parentLeftMargin" presStyleLbl="node1" presStyleIdx="0" presStyleCnt="3"/>
      <dgm:spPr/>
      <dgm:t>
        <a:bodyPr/>
        <a:lstStyle/>
        <a:p>
          <a:endParaRPr lang="en-US"/>
        </a:p>
      </dgm:t>
    </dgm:pt>
    <dgm:pt modelId="{20D43358-413D-4E24-88DE-E85AD6567364}" type="pres">
      <dgm:prSet presAssocID="{976CD3C0-D84A-4562-BBF7-4EC05DF59C07}" presName="parentText" presStyleLbl="node1" presStyleIdx="0" presStyleCnt="3" custScaleX="129954">
        <dgm:presLayoutVars>
          <dgm:chMax val="0"/>
          <dgm:bulletEnabled val="1"/>
        </dgm:presLayoutVars>
      </dgm:prSet>
      <dgm:spPr/>
      <dgm:t>
        <a:bodyPr/>
        <a:lstStyle/>
        <a:p>
          <a:endParaRPr lang="en-US"/>
        </a:p>
      </dgm:t>
    </dgm:pt>
    <dgm:pt modelId="{4B41E454-2610-400E-AF60-E8AB13611A0A}" type="pres">
      <dgm:prSet presAssocID="{976CD3C0-D84A-4562-BBF7-4EC05DF59C07}" presName="negativeSpace" presStyleCnt="0"/>
      <dgm:spPr/>
    </dgm:pt>
    <dgm:pt modelId="{7712D0DA-D438-46A4-A28D-5DDA280B64B0}" type="pres">
      <dgm:prSet presAssocID="{976CD3C0-D84A-4562-BBF7-4EC05DF59C07}" presName="childText" presStyleLbl="conFgAcc1" presStyleIdx="0" presStyleCnt="3">
        <dgm:presLayoutVars>
          <dgm:bulletEnabled val="1"/>
        </dgm:presLayoutVars>
      </dgm:prSet>
      <dgm:spPr>
        <a:noFill/>
        <a:ln>
          <a:noFill/>
        </a:ln>
      </dgm:spPr>
    </dgm:pt>
    <dgm:pt modelId="{D4543661-5F81-4D20-A730-F06FE9A9C319}" type="pres">
      <dgm:prSet presAssocID="{E3CFCD3A-3C5D-4FE8-AD28-2B5C772BF471}" presName="spaceBetweenRectangles" presStyleCnt="0"/>
      <dgm:spPr/>
    </dgm:pt>
    <dgm:pt modelId="{77503ACB-F7B0-4703-B9DF-1010BE939E2C}" type="pres">
      <dgm:prSet presAssocID="{595159B7-02FB-40FB-8DF5-42E238B751E7}" presName="parentLin" presStyleCnt="0"/>
      <dgm:spPr/>
    </dgm:pt>
    <dgm:pt modelId="{E1FA6ABA-5AFB-4B61-8606-6E96102D90C2}" type="pres">
      <dgm:prSet presAssocID="{595159B7-02FB-40FB-8DF5-42E238B751E7}" presName="parentLeftMargin" presStyleLbl="node1" presStyleIdx="0" presStyleCnt="3"/>
      <dgm:spPr/>
      <dgm:t>
        <a:bodyPr/>
        <a:lstStyle/>
        <a:p>
          <a:endParaRPr lang="en-US"/>
        </a:p>
      </dgm:t>
    </dgm:pt>
    <dgm:pt modelId="{AB2566B7-A613-44E2-B4E1-E3C2E5782426}" type="pres">
      <dgm:prSet presAssocID="{595159B7-02FB-40FB-8DF5-42E238B751E7}" presName="parentText" presStyleLbl="node1" presStyleIdx="1" presStyleCnt="3" custScaleX="129954">
        <dgm:presLayoutVars>
          <dgm:chMax val="0"/>
          <dgm:bulletEnabled val="1"/>
        </dgm:presLayoutVars>
      </dgm:prSet>
      <dgm:spPr/>
      <dgm:t>
        <a:bodyPr/>
        <a:lstStyle/>
        <a:p>
          <a:endParaRPr lang="en-US"/>
        </a:p>
      </dgm:t>
    </dgm:pt>
    <dgm:pt modelId="{9BFEEF3C-FEFE-4C30-B03E-12B2A6141AF0}" type="pres">
      <dgm:prSet presAssocID="{595159B7-02FB-40FB-8DF5-42E238B751E7}" presName="negativeSpace" presStyleCnt="0"/>
      <dgm:spPr/>
    </dgm:pt>
    <dgm:pt modelId="{3F9DD98D-87E7-4194-B7FF-569189A57E94}" type="pres">
      <dgm:prSet presAssocID="{595159B7-02FB-40FB-8DF5-42E238B751E7}" presName="childText" presStyleLbl="conFgAcc1" presStyleIdx="1" presStyleCnt="3">
        <dgm:presLayoutVars>
          <dgm:bulletEnabled val="1"/>
        </dgm:presLayoutVars>
      </dgm:prSet>
      <dgm:spPr>
        <a:noFill/>
        <a:ln>
          <a:noFill/>
        </a:ln>
      </dgm:spPr>
    </dgm:pt>
    <dgm:pt modelId="{91131CFE-DF0B-4170-A64D-9C8FCC371518}" type="pres">
      <dgm:prSet presAssocID="{4085389E-193D-4E63-8B41-5DFCF0F03470}" presName="spaceBetweenRectangles" presStyleCnt="0"/>
      <dgm:spPr/>
    </dgm:pt>
    <dgm:pt modelId="{A8D18369-545B-40A3-9707-6D8CEA943867}" type="pres">
      <dgm:prSet presAssocID="{CE9F8924-7270-4170-9F7A-367837F273BC}" presName="parentLin" presStyleCnt="0"/>
      <dgm:spPr/>
    </dgm:pt>
    <dgm:pt modelId="{AE623167-EA74-4D91-92F7-B21681358D28}" type="pres">
      <dgm:prSet presAssocID="{CE9F8924-7270-4170-9F7A-367837F273BC}" presName="parentLeftMargin" presStyleLbl="node1" presStyleIdx="1" presStyleCnt="3"/>
      <dgm:spPr/>
      <dgm:t>
        <a:bodyPr/>
        <a:lstStyle/>
        <a:p>
          <a:endParaRPr lang="en-US"/>
        </a:p>
      </dgm:t>
    </dgm:pt>
    <dgm:pt modelId="{55D9264A-FBF8-41BD-AAD6-D5364DA55801}" type="pres">
      <dgm:prSet presAssocID="{CE9F8924-7270-4170-9F7A-367837F273BC}" presName="parentText" presStyleLbl="node1" presStyleIdx="2" presStyleCnt="3" custScaleX="129845">
        <dgm:presLayoutVars>
          <dgm:chMax val="0"/>
          <dgm:bulletEnabled val="1"/>
        </dgm:presLayoutVars>
      </dgm:prSet>
      <dgm:spPr/>
      <dgm:t>
        <a:bodyPr/>
        <a:lstStyle/>
        <a:p>
          <a:endParaRPr lang="en-US"/>
        </a:p>
      </dgm:t>
    </dgm:pt>
    <dgm:pt modelId="{316B153D-E30C-4E7B-B792-B00DFF0A1C56}" type="pres">
      <dgm:prSet presAssocID="{CE9F8924-7270-4170-9F7A-367837F273BC}" presName="negativeSpace" presStyleCnt="0"/>
      <dgm:spPr/>
    </dgm:pt>
    <dgm:pt modelId="{BC890BA6-54AB-4C9C-9071-70F52F0EE324}" type="pres">
      <dgm:prSet presAssocID="{CE9F8924-7270-4170-9F7A-367837F273BC}" presName="childText" presStyleLbl="conFgAcc1" presStyleIdx="2" presStyleCnt="3">
        <dgm:presLayoutVars>
          <dgm:bulletEnabled val="1"/>
        </dgm:presLayoutVars>
      </dgm:prSet>
      <dgm:spPr>
        <a:noFill/>
        <a:ln>
          <a:noFill/>
        </a:ln>
      </dgm:spPr>
    </dgm:pt>
  </dgm:ptLst>
  <dgm:cxnLst>
    <dgm:cxn modelId="{DC8CAD50-BEF3-433D-BC81-1CB87E75CB17}" type="presOf" srcId="{1B7F7F38-ACC8-429B-BE50-26107EF2C9CE}" destId="{42312346-CD6C-421D-A5DB-D6FD92EF010B}" srcOrd="0" destOrd="0" presId="urn:microsoft.com/office/officeart/2005/8/layout/list1"/>
    <dgm:cxn modelId="{FF13D557-7C5B-47D5-AACE-034474F57F15}" type="presOf" srcId="{976CD3C0-D84A-4562-BBF7-4EC05DF59C07}" destId="{20D43358-413D-4E24-88DE-E85AD6567364}" srcOrd="1" destOrd="0" presId="urn:microsoft.com/office/officeart/2005/8/layout/list1"/>
    <dgm:cxn modelId="{D04AF44E-025E-4A0B-A118-CFE1FBFA01C0}" srcId="{1B7F7F38-ACC8-429B-BE50-26107EF2C9CE}" destId="{CE9F8924-7270-4170-9F7A-367837F273BC}" srcOrd="2" destOrd="0" parTransId="{7C8769DF-82BE-41F8-A074-83E8D4206960}" sibTransId="{77D77078-5F61-4E00-B9B4-D5CCAAFE7891}"/>
    <dgm:cxn modelId="{24436644-3EA6-4A51-9DC7-E91E60E9C7DA}" srcId="{1B7F7F38-ACC8-429B-BE50-26107EF2C9CE}" destId="{976CD3C0-D84A-4562-BBF7-4EC05DF59C07}" srcOrd="0" destOrd="0" parTransId="{5E640B63-62F2-41A7-8ACE-AA03F538407F}" sibTransId="{E3CFCD3A-3C5D-4FE8-AD28-2B5C772BF471}"/>
    <dgm:cxn modelId="{5DA386D7-D1B8-4BDA-8D7F-FC498FEAD8C8}" type="presOf" srcId="{976CD3C0-D84A-4562-BBF7-4EC05DF59C07}" destId="{CFB7DD09-21D6-49FE-9C78-6FEF013D6138}" srcOrd="0" destOrd="0" presId="urn:microsoft.com/office/officeart/2005/8/layout/list1"/>
    <dgm:cxn modelId="{0CC1E4A4-9286-4A64-9FC2-972F27F0434B}" srcId="{1B7F7F38-ACC8-429B-BE50-26107EF2C9CE}" destId="{595159B7-02FB-40FB-8DF5-42E238B751E7}" srcOrd="1" destOrd="0" parTransId="{EEE920B1-63FA-4299-9767-6D3BC5F8447A}" sibTransId="{4085389E-193D-4E63-8B41-5DFCF0F03470}"/>
    <dgm:cxn modelId="{156B9604-D9F6-4138-A710-84D6E45273AC}" type="presOf" srcId="{CE9F8924-7270-4170-9F7A-367837F273BC}" destId="{55D9264A-FBF8-41BD-AAD6-D5364DA55801}" srcOrd="1" destOrd="0" presId="urn:microsoft.com/office/officeart/2005/8/layout/list1"/>
    <dgm:cxn modelId="{22811AB6-C96F-4579-AFC1-6860290582D3}" type="presOf" srcId="{595159B7-02FB-40FB-8DF5-42E238B751E7}" destId="{AB2566B7-A613-44E2-B4E1-E3C2E5782426}" srcOrd="1" destOrd="0" presId="urn:microsoft.com/office/officeart/2005/8/layout/list1"/>
    <dgm:cxn modelId="{EECCB9FE-E443-4B76-8FD2-9CCB3F8574BD}" type="presOf" srcId="{CE9F8924-7270-4170-9F7A-367837F273BC}" destId="{AE623167-EA74-4D91-92F7-B21681358D28}" srcOrd="0" destOrd="0" presId="urn:microsoft.com/office/officeart/2005/8/layout/list1"/>
    <dgm:cxn modelId="{520E6AD9-4DDF-4C1E-B07A-697D5C549571}" type="presOf" srcId="{595159B7-02FB-40FB-8DF5-42E238B751E7}" destId="{E1FA6ABA-5AFB-4B61-8606-6E96102D90C2}" srcOrd="0" destOrd="0" presId="urn:microsoft.com/office/officeart/2005/8/layout/list1"/>
    <dgm:cxn modelId="{66FF95B5-D553-41AD-B33D-9A956BDDF1DB}" type="presParOf" srcId="{42312346-CD6C-421D-A5DB-D6FD92EF010B}" destId="{E105F962-58CE-4A30-9D96-67D2D6E7B28A}" srcOrd="0" destOrd="0" presId="urn:microsoft.com/office/officeart/2005/8/layout/list1"/>
    <dgm:cxn modelId="{0442E0CF-2619-4163-A146-18C44EA514C6}" type="presParOf" srcId="{E105F962-58CE-4A30-9D96-67D2D6E7B28A}" destId="{CFB7DD09-21D6-49FE-9C78-6FEF013D6138}" srcOrd="0" destOrd="0" presId="urn:microsoft.com/office/officeart/2005/8/layout/list1"/>
    <dgm:cxn modelId="{1B3842F6-FEBE-4607-AB09-25FEFA880AA3}" type="presParOf" srcId="{E105F962-58CE-4A30-9D96-67D2D6E7B28A}" destId="{20D43358-413D-4E24-88DE-E85AD6567364}" srcOrd="1" destOrd="0" presId="urn:microsoft.com/office/officeart/2005/8/layout/list1"/>
    <dgm:cxn modelId="{25A28645-12F6-496B-93C2-03829005E2D3}" type="presParOf" srcId="{42312346-CD6C-421D-A5DB-D6FD92EF010B}" destId="{4B41E454-2610-400E-AF60-E8AB13611A0A}" srcOrd="1" destOrd="0" presId="urn:microsoft.com/office/officeart/2005/8/layout/list1"/>
    <dgm:cxn modelId="{93A2C138-4E68-4653-8A6A-41CA6C903830}" type="presParOf" srcId="{42312346-CD6C-421D-A5DB-D6FD92EF010B}" destId="{7712D0DA-D438-46A4-A28D-5DDA280B64B0}" srcOrd="2" destOrd="0" presId="urn:microsoft.com/office/officeart/2005/8/layout/list1"/>
    <dgm:cxn modelId="{3365772D-E13C-492E-A0EE-DB9A4C43E492}" type="presParOf" srcId="{42312346-CD6C-421D-A5DB-D6FD92EF010B}" destId="{D4543661-5F81-4D20-A730-F06FE9A9C319}" srcOrd="3" destOrd="0" presId="urn:microsoft.com/office/officeart/2005/8/layout/list1"/>
    <dgm:cxn modelId="{346566A4-0A22-4DE6-A94A-F3987BD7AE9A}" type="presParOf" srcId="{42312346-CD6C-421D-A5DB-D6FD92EF010B}" destId="{77503ACB-F7B0-4703-B9DF-1010BE939E2C}" srcOrd="4" destOrd="0" presId="urn:microsoft.com/office/officeart/2005/8/layout/list1"/>
    <dgm:cxn modelId="{DDF6F1A7-F6D6-4BC5-AB8A-F10F031AAE63}" type="presParOf" srcId="{77503ACB-F7B0-4703-B9DF-1010BE939E2C}" destId="{E1FA6ABA-5AFB-4B61-8606-6E96102D90C2}" srcOrd="0" destOrd="0" presId="urn:microsoft.com/office/officeart/2005/8/layout/list1"/>
    <dgm:cxn modelId="{509DE1A5-DE1D-4F76-9CD7-5CD82A23C2AE}" type="presParOf" srcId="{77503ACB-F7B0-4703-B9DF-1010BE939E2C}" destId="{AB2566B7-A613-44E2-B4E1-E3C2E5782426}" srcOrd="1" destOrd="0" presId="urn:microsoft.com/office/officeart/2005/8/layout/list1"/>
    <dgm:cxn modelId="{0B98B520-34AF-4A6F-91C8-DD1BCF380645}" type="presParOf" srcId="{42312346-CD6C-421D-A5DB-D6FD92EF010B}" destId="{9BFEEF3C-FEFE-4C30-B03E-12B2A6141AF0}" srcOrd="5" destOrd="0" presId="urn:microsoft.com/office/officeart/2005/8/layout/list1"/>
    <dgm:cxn modelId="{A4C12C38-8D29-4ACF-B710-252E026C7872}" type="presParOf" srcId="{42312346-CD6C-421D-A5DB-D6FD92EF010B}" destId="{3F9DD98D-87E7-4194-B7FF-569189A57E94}" srcOrd="6" destOrd="0" presId="urn:microsoft.com/office/officeart/2005/8/layout/list1"/>
    <dgm:cxn modelId="{01220ABF-4A3B-4916-80CB-3D8358C92226}" type="presParOf" srcId="{42312346-CD6C-421D-A5DB-D6FD92EF010B}" destId="{91131CFE-DF0B-4170-A64D-9C8FCC371518}" srcOrd="7" destOrd="0" presId="urn:microsoft.com/office/officeart/2005/8/layout/list1"/>
    <dgm:cxn modelId="{74826390-68A5-457E-B088-5B078556748B}" type="presParOf" srcId="{42312346-CD6C-421D-A5DB-D6FD92EF010B}" destId="{A8D18369-545B-40A3-9707-6D8CEA943867}" srcOrd="8" destOrd="0" presId="urn:microsoft.com/office/officeart/2005/8/layout/list1"/>
    <dgm:cxn modelId="{FAA8EBB3-9ECC-43E3-BE62-960DD424B8C6}" type="presParOf" srcId="{A8D18369-545B-40A3-9707-6D8CEA943867}" destId="{AE623167-EA74-4D91-92F7-B21681358D28}" srcOrd="0" destOrd="0" presId="urn:microsoft.com/office/officeart/2005/8/layout/list1"/>
    <dgm:cxn modelId="{CF0F068F-2645-4401-8099-24BE3F5893E7}" type="presParOf" srcId="{A8D18369-545B-40A3-9707-6D8CEA943867}" destId="{55D9264A-FBF8-41BD-AAD6-D5364DA55801}" srcOrd="1" destOrd="0" presId="urn:microsoft.com/office/officeart/2005/8/layout/list1"/>
    <dgm:cxn modelId="{F8CD125D-45EE-4D30-975D-036218DB6E56}" type="presParOf" srcId="{42312346-CD6C-421D-A5DB-D6FD92EF010B}" destId="{316B153D-E30C-4E7B-B792-B00DFF0A1C56}" srcOrd="9" destOrd="0" presId="urn:microsoft.com/office/officeart/2005/8/layout/list1"/>
    <dgm:cxn modelId="{06F6EF55-A3EC-443F-81F9-1051D955EBB5}" type="presParOf" srcId="{42312346-CD6C-421D-A5DB-D6FD92EF010B}" destId="{BC890BA6-54AB-4C9C-9071-70F52F0EE324}"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DDEC58-EE91-4D07-A51A-A76679066408}" type="doc">
      <dgm:prSet loTypeId="urn:microsoft.com/office/officeart/2005/8/layout/funnel1" loCatId="process" qsTypeId="urn:microsoft.com/office/officeart/2005/8/quickstyle/3d1" qsCatId="3D" csTypeId="urn:microsoft.com/office/officeart/2005/8/colors/colorful4" csCatId="colorful" phldr="1"/>
      <dgm:spPr/>
    </dgm:pt>
    <dgm:pt modelId="{5AEAF162-145E-4986-96C4-79987F17EC7B}">
      <dgm:prSet phldrT="[Text]" custT="1"/>
      <dgm:spPr>
        <a:effectLst>
          <a:glow rad="228600">
            <a:schemeClr val="accent2">
              <a:satMod val="175000"/>
              <a:alpha val="40000"/>
            </a:schemeClr>
          </a:glow>
        </a:effectLst>
      </dgm:spPr>
      <dgm:t>
        <a:bodyPr/>
        <a:lstStyle/>
        <a:p>
          <a:r>
            <a:rPr lang="en-US" sz="1600" b="1" i="1" noProof="0" dirty="0" err="1" smtClean="0">
              <a:effectLst>
                <a:outerShdw blurRad="38100" dist="38100" dir="2700000" algn="tl">
                  <a:srgbClr val="000000">
                    <a:alpha val="43137"/>
                  </a:srgbClr>
                </a:outerShdw>
              </a:effectLst>
            </a:rPr>
            <a:t>Fortaleci-miento</a:t>
          </a:r>
          <a:r>
            <a:rPr lang="en-US" sz="1600" b="1" i="1" noProof="0" dirty="0" smtClean="0">
              <a:effectLst>
                <a:outerShdw blurRad="38100" dist="38100" dir="2700000" algn="tl">
                  <a:srgbClr val="000000">
                    <a:alpha val="43137"/>
                  </a:srgbClr>
                </a:outerShdw>
              </a:effectLst>
            </a:rPr>
            <a:t> de las capacidades de las EFS</a:t>
          </a:r>
          <a:endParaRPr lang="es-ES" sz="1600" b="1" i="1" noProof="0" dirty="0">
            <a:effectLst>
              <a:outerShdw blurRad="38100" dist="38100" dir="2700000" algn="tl">
                <a:srgbClr val="000000">
                  <a:alpha val="43137"/>
                </a:srgbClr>
              </a:outerShdw>
            </a:effectLst>
          </a:endParaRPr>
        </a:p>
      </dgm:t>
    </dgm:pt>
    <dgm:pt modelId="{89D26A3B-1481-4601-B181-464232F9DDF1}" type="parTrans" cxnId="{3BDA7FDF-9CCB-41C1-A584-B411DEB71FE1}">
      <dgm:prSet/>
      <dgm:spPr/>
      <dgm:t>
        <a:bodyPr/>
        <a:lstStyle/>
        <a:p>
          <a:endParaRPr lang="en-US" sz="1200"/>
        </a:p>
      </dgm:t>
    </dgm:pt>
    <dgm:pt modelId="{BD4BEEF1-2A88-4BE2-A65E-D1DF249D89F8}" type="sibTrans" cxnId="{3BDA7FDF-9CCB-41C1-A584-B411DEB71FE1}">
      <dgm:prSet/>
      <dgm:spPr/>
      <dgm:t>
        <a:bodyPr/>
        <a:lstStyle/>
        <a:p>
          <a:endParaRPr lang="en-US" sz="1200"/>
        </a:p>
      </dgm:t>
    </dgm:pt>
    <dgm:pt modelId="{FF01321D-84B0-444D-AB19-A38E190A6CCB}">
      <dgm:prSet phldrT="[Text]" custT="1"/>
      <dgm:spPr/>
      <dgm:t>
        <a:bodyPr/>
        <a:lstStyle/>
        <a:p>
          <a:r>
            <a:rPr lang="nb-NO" sz="1600" dirty="0" smtClean="0"/>
            <a:t>Reformas en la GFP</a:t>
          </a:r>
          <a:endParaRPr lang="es-ES" sz="1600" dirty="0"/>
        </a:p>
      </dgm:t>
    </dgm:pt>
    <dgm:pt modelId="{68BCA448-E828-43CF-A195-7C80583AFAAE}" type="parTrans" cxnId="{30E96F80-4544-40A3-9185-70520A8B9DD3}">
      <dgm:prSet/>
      <dgm:spPr/>
      <dgm:t>
        <a:bodyPr/>
        <a:lstStyle/>
        <a:p>
          <a:endParaRPr lang="en-US" sz="1200"/>
        </a:p>
      </dgm:t>
    </dgm:pt>
    <dgm:pt modelId="{02D39DE0-B194-4FF2-8333-FDE804BFB1C3}" type="sibTrans" cxnId="{30E96F80-4544-40A3-9185-70520A8B9DD3}">
      <dgm:prSet/>
      <dgm:spPr/>
      <dgm:t>
        <a:bodyPr/>
        <a:lstStyle/>
        <a:p>
          <a:endParaRPr lang="en-US" sz="1200"/>
        </a:p>
      </dgm:t>
    </dgm:pt>
    <dgm:pt modelId="{1AB584DE-13F9-4D83-8649-C144DE00944B}">
      <dgm:prSet phldrT="[Text]" custT="1"/>
      <dgm:spPr/>
      <dgm:t>
        <a:bodyPr/>
        <a:lstStyle/>
        <a:p>
          <a:r>
            <a:t>Desarrollo </a:t>
          </a:r>
          <a:r>
            <a:rPr b="1" u="sng" dirty="0" smtClean="0"/>
            <a:t>Sostenible</a:t>
          </a:r>
          <a:endParaRPr lang="es-ES" sz="2800" noProof="0" dirty="0"/>
        </a:p>
      </dgm:t>
    </dgm:pt>
    <dgm:pt modelId="{376A7510-2A06-42AE-8100-F78F740704B8}" type="parTrans" cxnId="{0E71103E-2D18-40EB-B2FA-D94498B43487}">
      <dgm:prSet/>
      <dgm:spPr/>
      <dgm:t>
        <a:bodyPr/>
        <a:lstStyle/>
        <a:p>
          <a:endParaRPr lang="en-US" sz="1200"/>
        </a:p>
      </dgm:t>
    </dgm:pt>
    <dgm:pt modelId="{5681C8EC-D55E-4EEC-B5BD-A6A64FF96FF4}" type="sibTrans" cxnId="{0E71103E-2D18-40EB-B2FA-D94498B43487}">
      <dgm:prSet/>
      <dgm:spPr/>
      <dgm:t>
        <a:bodyPr/>
        <a:lstStyle/>
        <a:p>
          <a:endParaRPr lang="en-US" sz="1200"/>
        </a:p>
      </dgm:t>
    </dgm:pt>
    <dgm:pt modelId="{45553D38-A82A-4872-A92C-7B244F020579}">
      <dgm:prSet phldrT="[Text]" custT="1"/>
      <dgm:spPr/>
      <dgm:t>
        <a:bodyPr/>
        <a:lstStyle/>
        <a:p>
          <a:r>
            <a:rPr lang="en-US" sz="1600" noProof="0" dirty="0" err="1" smtClean="0"/>
            <a:t>Apoyo</a:t>
          </a:r>
          <a:r>
            <a:rPr lang="en-US" sz="1600" noProof="0" dirty="0" smtClean="0"/>
            <a:t> </a:t>
          </a:r>
          <a:r>
            <a:rPr lang="en-US" sz="1600" noProof="0" dirty="0" err="1" smtClean="0"/>
            <a:t>presu-puestario</a:t>
          </a:r>
          <a:r>
            <a:rPr lang="en-US" sz="1600" noProof="0" dirty="0" smtClean="0"/>
            <a:t> o sectorial</a:t>
          </a:r>
          <a:endParaRPr lang="es-ES" sz="1600" noProof="0" dirty="0"/>
        </a:p>
      </dgm:t>
    </dgm:pt>
    <dgm:pt modelId="{E2D55A64-7971-44CD-A67C-213AEC4F4192}" type="parTrans" cxnId="{BFFA60A9-B593-43EF-A206-9C89C0521908}">
      <dgm:prSet/>
      <dgm:spPr/>
      <dgm:t>
        <a:bodyPr/>
        <a:lstStyle/>
        <a:p>
          <a:endParaRPr lang="en-US" sz="1200"/>
        </a:p>
      </dgm:t>
    </dgm:pt>
    <dgm:pt modelId="{EF731F3D-7292-4DE2-843A-E8BBE1E0D238}" type="sibTrans" cxnId="{BFFA60A9-B593-43EF-A206-9C89C0521908}">
      <dgm:prSet/>
      <dgm:spPr/>
      <dgm:t>
        <a:bodyPr/>
        <a:lstStyle/>
        <a:p>
          <a:endParaRPr lang="en-US" sz="1200"/>
        </a:p>
      </dgm:t>
    </dgm:pt>
    <dgm:pt modelId="{EAAD7A03-8284-491D-8B55-0A592AEEF5B2}" type="pres">
      <dgm:prSet presAssocID="{19DDEC58-EE91-4D07-A51A-A76679066408}" presName="Name0" presStyleCnt="0">
        <dgm:presLayoutVars>
          <dgm:chMax val="4"/>
          <dgm:resizeHandles val="exact"/>
        </dgm:presLayoutVars>
      </dgm:prSet>
      <dgm:spPr/>
    </dgm:pt>
    <dgm:pt modelId="{74E516DF-ECEC-41B5-A7DB-BFCDE051BF3C}" type="pres">
      <dgm:prSet presAssocID="{19DDEC58-EE91-4D07-A51A-A76679066408}" presName="ellipse" presStyleLbl="trBgShp" presStyleIdx="0" presStyleCnt="1"/>
      <dgm:spPr/>
    </dgm:pt>
    <dgm:pt modelId="{16965076-DFA2-4FB0-A8AB-BB3DEBF24E09}" type="pres">
      <dgm:prSet presAssocID="{19DDEC58-EE91-4D07-A51A-A76679066408}" presName="arrow1" presStyleLbl="fgShp" presStyleIdx="0" presStyleCnt="1"/>
      <dgm:spPr/>
    </dgm:pt>
    <dgm:pt modelId="{DE46327E-F9E4-4C1D-A224-551E09D3B556}" type="pres">
      <dgm:prSet presAssocID="{19DDEC58-EE91-4D07-A51A-A76679066408}" presName="rectangle" presStyleLbl="revTx" presStyleIdx="0" presStyleCnt="1" custScaleX="124854">
        <dgm:presLayoutVars>
          <dgm:bulletEnabled val="1"/>
        </dgm:presLayoutVars>
      </dgm:prSet>
      <dgm:spPr/>
      <dgm:t>
        <a:bodyPr/>
        <a:lstStyle/>
        <a:p>
          <a:endParaRPr lang="en-US"/>
        </a:p>
      </dgm:t>
    </dgm:pt>
    <dgm:pt modelId="{26A29F14-1B99-42E9-B60D-BDFDA1DF1364}" type="pres">
      <dgm:prSet presAssocID="{45553D38-A82A-4872-A92C-7B244F020579}" presName="item1" presStyleLbl="node1" presStyleIdx="0" presStyleCnt="3" custAng="1329605">
        <dgm:presLayoutVars>
          <dgm:bulletEnabled val="1"/>
        </dgm:presLayoutVars>
      </dgm:prSet>
      <dgm:spPr/>
      <dgm:t>
        <a:bodyPr/>
        <a:lstStyle/>
        <a:p>
          <a:endParaRPr lang="en-US"/>
        </a:p>
      </dgm:t>
    </dgm:pt>
    <dgm:pt modelId="{C6C47346-04B1-494B-BD92-A400B049BA47}" type="pres">
      <dgm:prSet presAssocID="{FF01321D-84B0-444D-AB19-A38E190A6CCB}" presName="item2" presStyleLbl="node1" presStyleIdx="1" presStyleCnt="3" custAng="20278997">
        <dgm:presLayoutVars>
          <dgm:bulletEnabled val="1"/>
        </dgm:presLayoutVars>
      </dgm:prSet>
      <dgm:spPr/>
      <dgm:t>
        <a:bodyPr/>
        <a:lstStyle/>
        <a:p>
          <a:endParaRPr lang="en-US"/>
        </a:p>
      </dgm:t>
    </dgm:pt>
    <dgm:pt modelId="{72BBF1E7-8C4B-47B4-A237-F135105635A8}" type="pres">
      <dgm:prSet presAssocID="{1AB584DE-13F9-4D83-8649-C144DE00944B}" presName="item3" presStyleLbl="node1" presStyleIdx="2" presStyleCnt="3" custScaleX="119215" custScaleY="112312">
        <dgm:presLayoutVars>
          <dgm:bulletEnabled val="1"/>
        </dgm:presLayoutVars>
      </dgm:prSet>
      <dgm:spPr/>
      <dgm:t>
        <a:bodyPr/>
        <a:lstStyle/>
        <a:p>
          <a:endParaRPr lang="en-US"/>
        </a:p>
      </dgm:t>
    </dgm:pt>
    <dgm:pt modelId="{2B6EBE26-51B1-47FF-B7BA-12C16FC93672}" type="pres">
      <dgm:prSet presAssocID="{19DDEC58-EE91-4D07-A51A-A76679066408}" presName="funnel" presStyleLbl="trAlignAcc1" presStyleIdx="0" presStyleCnt="1"/>
      <dgm:spPr/>
    </dgm:pt>
  </dgm:ptLst>
  <dgm:cxnLst>
    <dgm:cxn modelId="{644835C0-8219-4A0C-9825-28CE0D84A99D}" type="presOf" srcId="{5AEAF162-145E-4986-96C4-79987F17EC7B}" destId="{72BBF1E7-8C4B-47B4-A237-F135105635A8}" srcOrd="0" destOrd="0" presId="urn:microsoft.com/office/officeart/2005/8/layout/funnel1"/>
    <dgm:cxn modelId="{BFFA60A9-B593-43EF-A206-9C89C0521908}" srcId="{19DDEC58-EE91-4D07-A51A-A76679066408}" destId="{45553D38-A82A-4872-A92C-7B244F020579}" srcOrd="1" destOrd="0" parTransId="{E2D55A64-7971-44CD-A67C-213AEC4F4192}" sibTransId="{EF731F3D-7292-4DE2-843A-E8BBE1E0D238}"/>
    <dgm:cxn modelId="{150E93F5-602B-4413-8575-367772599B5F}" type="presOf" srcId="{FF01321D-84B0-444D-AB19-A38E190A6CCB}" destId="{26A29F14-1B99-42E9-B60D-BDFDA1DF1364}" srcOrd="0" destOrd="0" presId="urn:microsoft.com/office/officeart/2005/8/layout/funnel1"/>
    <dgm:cxn modelId="{63D5D77C-5B09-4D80-B9A5-0F2DE6E70BD9}" type="presOf" srcId="{19DDEC58-EE91-4D07-A51A-A76679066408}" destId="{EAAD7A03-8284-491D-8B55-0A592AEEF5B2}" srcOrd="0" destOrd="0" presId="urn:microsoft.com/office/officeart/2005/8/layout/funnel1"/>
    <dgm:cxn modelId="{6974EE0E-DCCE-4A3F-B50D-5EEAD4DB4047}" type="presOf" srcId="{1AB584DE-13F9-4D83-8649-C144DE00944B}" destId="{DE46327E-F9E4-4C1D-A224-551E09D3B556}" srcOrd="0" destOrd="0" presId="urn:microsoft.com/office/officeart/2005/8/layout/funnel1"/>
    <dgm:cxn modelId="{30E96F80-4544-40A3-9185-70520A8B9DD3}" srcId="{19DDEC58-EE91-4D07-A51A-A76679066408}" destId="{FF01321D-84B0-444D-AB19-A38E190A6CCB}" srcOrd="2" destOrd="0" parTransId="{68BCA448-E828-43CF-A195-7C80583AFAAE}" sibTransId="{02D39DE0-B194-4FF2-8333-FDE804BFB1C3}"/>
    <dgm:cxn modelId="{3BDA7FDF-9CCB-41C1-A584-B411DEB71FE1}" srcId="{19DDEC58-EE91-4D07-A51A-A76679066408}" destId="{5AEAF162-145E-4986-96C4-79987F17EC7B}" srcOrd="0" destOrd="0" parTransId="{89D26A3B-1481-4601-B181-464232F9DDF1}" sibTransId="{BD4BEEF1-2A88-4BE2-A65E-D1DF249D89F8}"/>
    <dgm:cxn modelId="{0E71103E-2D18-40EB-B2FA-D94498B43487}" srcId="{19DDEC58-EE91-4D07-A51A-A76679066408}" destId="{1AB584DE-13F9-4D83-8649-C144DE00944B}" srcOrd="3" destOrd="0" parTransId="{376A7510-2A06-42AE-8100-F78F740704B8}" sibTransId="{5681C8EC-D55E-4EEC-B5BD-A6A64FF96FF4}"/>
    <dgm:cxn modelId="{92AFFEE7-A290-414B-8D02-44E73407B3C4}" type="presOf" srcId="{45553D38-A82A-4872-A92C-7B244F020579}" destId="{C6C47346-04B1-494B-BD92-A400B049BA47}" srcOrd="0" destOrd="0" presId="urn:microsoft.com/office/officeart/2005/8/layout/funnel1"/>
    <dgm:cxn modelId="{42D477C2-ADBF-4F82-ACFE-8CEEBB5D6355}" type="presParOf" srcId="{EAAD7A03-8284-491D-8B55-0A592AEEF5B2}" destId="{74E516DF-ECEC-41B5-A7DB-BFCDE051BF3C}" srcOrd="0" destOrd="0" presId="urn:microsoft.com/office/officeart/2005/8/layout/funnel1"/>
    <dgm:cxn modelId="{5CDE636F-55F7-4149-B5FB-CA25FEB5383D}" type="presParOf" srcId="{EAAD7A03-8284-491D-8B55-0A592AEEF5B2}" destId="{16965076-DFA2-4FB0-A8AB-BB3DEBF24E09}" srcOrd="1" destOrd="0" presId="urn:microsoft.com/office/officeart/2005/8/layout/funnel1"/>
    <dgm:cxn modelId="{17585386-AF0D-40C8-97C4-18D0F71B1021}" type="presParOf" srcId="{EAAD7A03-8284-491D-8B55-0A592AEEF5B2}" destId="{DE46327E-F9E4-4C1D-A224-551E09D3B556}" srcOrd="2" destOrd="0" presId="urn:microsoft.com/office/officeart/2005/8/layout/funnel1"/>
    <dgm:cxn modelId="{F534182A-57C5-4A8C-93BD-3A9E08A90043}" type="presParOf" srcId="{EAAD7A03-8284-491D-8B55-0A592AEEF5B2}" destId="{26A29F14-1B99-42E9-B60D-BDFDA1DF1364}" srcOrd="3" destOrd="0" presId="urn:microsoft.com/office/officeart/2005/8/layout/funnel1"/>
    <dgm:cxn modelId="{893F409C-6255-404B-9567-F754CC43C64C}" type="presParOf" srcId="{EAAD7A03-8284-491D-8B55-0A592AEEF5B2}" destId="{C6C47346-04B1-494B-BD92-A400B049BA47}" srcOrd="4" destOrd="0" presId="urn:microsoft.com/office/officeart/2005/8/layout/funnel1"/>
    <dgm:cxn modelId="{D7648036-A67F-45D6-9C3F-4E178495AA37}" type="presParOf" srcId="{EAAD7A03-8284-491D-8B55-0A592AEEF5B2}" destId="{72BBF1E7-8C4B-47B4-A237-F135105635A8}" srcOrd="5" destOrd="0" presId="urn:microsoft.com/office/officeart/2005/8/layout/funnel1"/>
    <dgm:cxn modelId="{5BDC265F-136A-42B7-8569-4688C3667C3F}" type="presParOf" srcId="{EAAD7A03-8284-491D-8B55-0A592AEEF5B2}" destId="{2B6EBE26-51B1-47FF-B7BA-12C16FC93672}"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C49AE49-FA75-46B6-AD80-2489D184F5AB}" type="doc">
      <dgm:prSet loTypeId="urn:microsoft.com/office/officeart/2009/3/layout/IncreasingArrowsProcess" loCatId="process" qsTypeId="urn:microsoft.com/office/officeart/2005/8/quickstyle/simple5" qsCatId="simple" csTypeId="urn:microsoft.com/office/officeart/2005/8/colors/accent0_3" csCatId="mainScheme" phldr="1"/>
      <dgm:spPr/>
      <dgm:t>
        <a:bodyPr/>
        <a:lstStyle/>
        <a:p>
          <a:endParaRPr lang="en-US"/>
        </a:p>
      </dgm:t>
    </dgm:pt>
    <dgm:pt modelId="{819E7139-B1FE-43D4-A855-51E8F301F464}">
      <dgm:prSet phldrT="[Text]" custT="1"/>
      <dgm:spPr/>
      <dgm:t>
        <a:bodyPr/>
        <a:lstStyle/>
        <a:p>
          <a:r>
            <a:rPr lang="nb-NO" sz="1200" b="1" dirty="0" smtClean="0"/>
            <a:t>Recomendación de la EFS:   r</a:t>
          </a:r>
          <a:r>
            <a:rPr sz="1200" smtClean="0"/>
            <a:t>ealizar </a:t>
          </a:r>
          <a:r>
            <a:rPr sz="1200"/>
            <a:t>un procedimiento de contratación competitivo </a:t>
          </a:r>
          <a:endParaRPr lang="es-ES" sz="1200" dirty="0"/>
        </a:p>
      </dgm:t>
    </dgm:pt>
    <dgm:pt modelId="{6C52DAA3-F644-450F-A5BA-CDA67D00C2AB}" type="parTrans" cxnId="{D4627810-7E2A-49F7-96CE-DF1C05D1F8F0}">
      <dgm:prSet/>
      <dgm:spPr/>
      <dgm:t>
        <a:bodyPr/>
        <a:lstStyle/>
        <a:p>
          <a:endParaRPr lang="en-US"/>
        </a:p>
      </dgm:t>
    </dgm:pt>
    <dgm:pt modelId="{26FFEF38-F5EC-4EA4-913E-A004D3EE3D89}" type="sibTrans" cxnId="{D4627810-7E2A-49F7-96CE-DF1C05D1F8F0}">
      <dgm:prSet/>
      <dgm:spPr/>
      <dgm:t>
        <a:bodyPr/>
        <a:lstStyle/>
        <a:p>
          <a:endParaRPr lang="en-US"/>
        </a:p>
      </dgm:t>
    </dgm:pt>
    <dgm:pt modelId="{E9E09572-8B10-46C0-BD08-344DF1C7427C}">
      <dgm:prSet phldrT="[Text]" custT="1"/>
      <dgm:spPr/>
      <dgm:t>
        <a:bodyPr/>
        <a:lstStyle/>
        <a:p>
          <a:r>
            <a:rPr lang="en-GB" sz="1400" b="1" dirty="0" smtClean="0"/>
            <a:t>Hallazgo:</a:t>
          </a:r>
        </a:p>
        <a:p>
          <a:r>
            <a:rPr lang="en-GB" sz="1200" dirty="0" smtClean="0"/>
            <a:t>Deficiencias en la dotación de personal de la Oficina de gestión de la deuda pública</a:t>
          </a:r>
          <a:endParaRPr lang="es-ES" sz="1200" dirty="0"/>
        </a:p>
      </dgm:t>
    </dgm:pt>
    <dgm:pt modelId="{02BDCCE1-11A8-452D-8151-61C0EB44CF6B}" type="parTrans" cxnId="{54DB1F79-5518-428B-9C7F-86F68069B462}">
      <dgm:prSet/>
      <dgm:spPr/>
      <dgm:t>
        <a:bodyPr/>
        <a:lstStyle/>
        <a:p>
          <a:endParaRPr lang="en-US"/>
        </a:p>
      </dgm:t>
    </dgm:pt>
    <dgm:pt modelId="{A273A023-2A64-4949-A3B9-BA3C2D0BA938}" type="sibTrans" cxnId="{54DB1F79-5518-428B-9C7F-86F68069B462}">
      <dgm:prSet/>
      <dgm:spPr/>
      <dgm:t>
        <a:bodyPr/>
        <a:lstStyle/>
        <a:p>
          <a:endParaRPr lang="en-US"/>
        </a:p>
      </dgm:t>
    </dgm:pt>
    <dgm:pt modelId="{5094C25B-0E66-4D41-B947-13061C3E196F}">
      <dgm:prSet phldrT="[Text]" custT="1"/>
      <dgm:spPr/>
      <dgm:t>
        <a:bodyPr/>
        <a:lstStyle/>
        <a:p>
          <a:r>
            <a:rPr lang="en-GB" sz="1400" b="1" dirty="0" smtClean="0"/>
            <a:t>Hallazgo:</a:t>
          </a:r>
        </a:p>
        <a:p>
          <a:r>
            <a:rPr lang="en-GB" sz="1200" dirty="0" smtClean="0"/>
            <a:t>Deficientes controles internos para préstamos y gestión de obligaciones contingentes</a:t>
          </a:r>
          <a:endParaRPr lang="es-ES" sz="1200" dirty="0"/>
        </a:p>
      </dgm:t>
    </dgm:pt>
    <dgm:pt modelId="{D0B347E7-62AF-4070-B101-0903ED43B179}" type="parTrans" cxnId="{32167026-1955-473F-952A-DBC7807028E6}">
      <dgm:prSet/>
      <dgm:spPr/>
      <dgm:t>
        <a:bodyPr/>
        <a:lstStyle/>
        <a:p>
          <a:endParaRPr lang="en-US"/>
        </a:p>
      </dgm:t>
    </dgm:pt>
    <dgm:pt modelId="{FED47B34-CAD6-48C2-9F78-DDC76F691CA0}" type="sibTrans" cxnId="{32167026-1955-473F-952A-DBC7807028E6}">
      <dgm:prSet/>
      <dgm:spPr/>
      <dgm:t>
        <a:bodyPr/>
        <a:lstStyle/>
        <a:p>
          <a:endParaRPr lang="en-US"/>
        </a:p>
      </dgm:t>
    </dgm:pt>
    <dgm:pt modelId="{6D670C09-C2D4-42B8-8369-0F97C3F05E8A}">
      <dgm:prSet phldrT="[Text]" custT="1"/>
      <dgm:spPr/>
      <dgm:t>
        <a:bodyPr/>
        <a:lstStyle/>
        <a:p>
          <a:r>
            <a:rPr lang="nb-NO" sz="1200" b="1" dirty="0" smtClean="0"/>
            <a:t>Recomendación de la EFS: c</a:t>
          </a:r>
          <a:r>
            <a:rPr lang="nb-NO" sz="1200" dirty="0" smtClean="0"/>
            <a:t>onformar una </a:t>
          </a:r>
          <a:r>
            <a:rPr lang="nb-NO" sz="1200" i="1" dirty="0" smtClean="0"/>
            <a:t>task force</a:t>
          </a:r>
          <a:r>
            <a:rPr lang="nb-NO" sz="1200" dirty="0" smtClean="0"/>
            <a:t> para determinar los niveles de responsabilidad</a:t>
          </a:r>
          <a:endParaRPr lang="es-ES" sz="1200" dirty="0"/>
        </a:p>
      </dgm:t>
    </dgm:pt>
    <dgm:pt modelId="{F11C62EB-CE87-49BB-A6C8-91C8E81216BD}" type="sibTrans" cxnId="{12B6CD28-12D5-424B-9380-E9E238B3C62C}">
      <dgm:prSet/>
      <dgm:spPr/>
      <dgm:t>
        <a:bodyPr/>
        <a:lstStyle/>
        <a:p>
          <a:endParaRPr lang="en-US"/>
        </a:p>
      </dgm:t>
    </dgm:pt>
    <dgm:pt modelId="{530079EA-2592-49A7-A910-B0114DC8523F}" type="parTrans" cxnId="{12B6CD28-12D5-424B-9380-E9E238B3C62C}">
      <dgm:prSet/>
      <dgm:spPr/>
      <dgm:t>
        <a:bodyPr/>
        <a:lstStyle/>
        <a:p>
          <a:endParaRPr lang="en-US"/>
        </a:p>
      </dgm:t>
    </dgm:pt>
    <dgm:pt modelId="{547C503D-6E85-4A05-B6C6-BFBB11BA5386}">
      <dgm:prSet phldrT="[Text]" custT="1"/>
      <dgm:spPr/>
      <dgm:t>
        <a:bodyPr/>
        <a:lstStyle/>
        <a:p>
          <a:r>
            <a:rPr lang="en-US" sz="1200" b="1" noProof="0" dirty="0" smtClean="0"/>
            <a:t>Recomendación de la EFS: </a:t>
          </a:r>
          <a:r>
            <a:rPr lang="en-US" sz="1200" b="1" noProof="0" dirty="0" err="1" smtClean="0"/>
            <a:t>d</a:t>
          </a:r>
          <a:r>
            <a:rPr lang="en-US" sz="1200" noProof="0" dirty="0" err="1" smtClean="0"/>
            <a:t>esignación</a:t>
          </a:r>
          <a:r>
            <a:rPr lang="en-US" sz="1200" noProof="0" dirty="0" smtClean="0"/>
            <a:t> formal para mejorar la gestión de la deuda</a:t>
          </a:r>
          <a:endParaRPr lang="es-ES" sz="1200" noProof="0" dirty="0"/>
        </a:p>
      </dgm:t>
    </dgm:pt>
    <dgm:pt modelId="{06617A0C-E4F7-4080-AC1C-043A834F561E}" type="sibTrans" cxnId="{C2B8C825-BD6D-450F-A095-8C38380CA1D3}">
      <dgm:prSet/>
      <dgm:spPr/>
      <dgm:t>
        <a:bodyPr/>
        <a:lstStyle/>
        <a:p>
          <a:endParaRPr lang="en-US"/>
        </a:p>
      </dgm:t>
    </dgm:pt>
    <dgm:pt modelId="{FA0B7A7F-573D-4E0D-8DBF-F4456A2B7653}" type="parTrans" cxnId="{C2B8C825-BD6D-450F-A095-8C38380CA1D3}">
      <dgm:prSet/>
      <dgm:spPr/>
      <dgm:t>
        <a:bodyPr/>
        <a:lstStyle/>
        <a:p>
          <a:endParaRPr lang="en-US"/>
        </a:p>
      </dgm:t>
    </dgm:pt>
    <dgm:pt modelId="{1D3E874B-6639-429C-BA3B-638D6F405AD6}">
      <dgm:prSet phldrT="[Text]" custT="1"/>
      <dgm:spPr/>
      <dgm:t>
        <a:bodyPr/>
        <a:lstStyle/>
        <a:p>
          <a:r>
            <a:rPr lang="en-GB" sz="1400" b="1" dirty="0" smtClean="0"/>
            <a:t>Hallazgo:</a:t>
          </a:r>
        </a:p>
        <a:p>
          <a:r>
            <a:rPr lang="en-GB" sz="1200" dirty="0" smtClean="0"/>
            <a:t>El Banco Central actúa como agente fiscal sin acuerdo firmado alguno</a:t>
          </a:r>
          <a:endParaRPr lang="es-ES" sz="1200" dirty="0"/>
        </a:p>
      </dgm:t>
    </dgm:pt>
    <dgm:pt modelId="{10DF085B-4311-4614-811F-39833780E2DC}" type="sibTrans" cxnId="{3E30B78C-3514-4CDA-AF7A-84758F7DAA64}">
      <dgm:prSet/>
      <dgm:spPr/>
      <dgm:t>
        <a:bodyPr/>
        <a:lstStyle/>
        <a:p>
          <a:endParaRPr lang="en-US"/>
        </a:p>
      </dgm:t>
    </dgm:pt>
    <dgm:pt modelId="{E62BA414-C511-4AC9-9CD0-AD7CEACE27F5}" type="parTrans" cxnId="{3E30B78C-3514-4CDA-AF7A-84758F7DAA64}">
      <dgm:prSet/>
      <dgm:spPr/>
      <dgm:t>
        <a:bodyPr/>
        <a:lstStyle/>
        <a:p>
          <a:endParaRPr lang="en-US"/>
        </a:p>
      </dgm:t>
    </dgm:pt>
    <dgm:pt modelId="{E9B248E8-7823-40DC-8214-26F694A50F1A}" type="pres">
      <dgm:prSet presAssocID="{4C49AE49-FA75-46B6-AD80-2489D184F5AB}" presName="Name0" presStyleCnt="0">
        <dgm:presLayoutVars>
          <dgm:chMax val="5"/>
          <dgm:chPref val="5"/>
          <dgm:dir/>
          <dgm:animLvl val="lvl"/>
        </dgm:presLayoutVars>
      </dgm:prSet>
      <dgm:spPr/>
      <dgm:t>
        <a:bodyPr/>
        <a:lstStyle/>
        <a:p>
          <a:endParaRPr lang="en-US"/>
        </a:p>
      </dgm:t>
    </dgm:pt>
    <dgm:pt modelId="{EE2EFE99-3CBB-4DDD-8C30-448D735B44C4}" type="pres">
      <dgm:prSet presAssocID="{547C503D-6E85-4A05-B6C6-BFBB11BA5386}" presName="parentText1" presStyleLbl="node1" presStyleIdx="0" presStyleCnt="3" custScaleX="63830" custScaleY="127340" custLinFactNeighborX="12766" custLinFactNeighborY="-24190">
        <dgm:presLayoutVars>
          <dgm:chMax/>
          <dgm:chPref val="3"/>
          <dgm:bulletEnabled val="1"/>
        </dgm:presLayoutVars>
      </dgm:prSet>
      <dgm:spPr/>
      <dgm:t>
        <a:bodyPr/>
        <a:lstStyle/>
        <a:p>
          <a:endParaRPr lang="en-US"/>
        </a:p>
      </dgm:t>
    </dgm:pt>
    <dgm:pt modelId="{CDCC64B2-08C2-40BA-8CCD-4C664F68EE0E}" type="pres">
      <dgm:prSet presAssocID="{547C503D-6E85-4A05-B6C6-BFBB11BA5386}" presName="childText1" presStyleLbl="solidAlignAcc1" presStyleIdx="0" presStyleCnt="3" custScaleY="54721" custLinFactNeighborX="105" custLinFactNeighborY="-89259">
        <dgm:presLayoutVars>
          <dgm:chMax val="0"/>
          <dgm:chPref val="0"/>
          <dgm:bulletEnabled val="1"/>
        </dgm:presLayoutVars>
      </dgm:prSet>
      <dgm:spPr/>
      <dgm:t>
        <a:bodyPr/>
        <a:lstStyle/>
        <a:p>
          <a:endParaRPr lang="en-US"/>
        </a:p>
      </dgm:t>
    </dgm:pt>
    <dgm:pt modelId="{A78735D0-ED51-41E1-B882-4920ED609146}" type="pres">
      <dgm:prSet presAssocID="{819E7139-B1FE-43D4-A855-51E8F301F464}" presName="parentText2" presStyleLbl="node1" presStyleIdx="1" presStyleCnt="3" custScaleX="75403" custScaleY="123077" custLinFactNeighborX="3149" custLinFactNeighborY="76481">
        <dgm:presLayoutVars>
          <dgm:chMax/>
          <dgm:chPref val="3"/>
          <dgm:bulletEnabled val="1"/>
        </dgm:presLayoutVars>
      </dgm:prSet>
      <dgm:spPr/>
      <dgm:t>
        <a:bodyPr/>
        <a:lstStyle/>
        <a:p>
          <a:endParaRPr lang="en-US"/>
        </a:p>
      </dgm:t>
    </dgm:pt>
    <dgm:pt modelId="{DE19400F-BA92-42A7-8116-C299C7C6E5D4}" type="pres">
      <dgm:prSet presAssocID="{819E7139-B1FE-43D4-A855-51E8F301F464}" presName="childText2" presStyleLbl="solidAlignAcc1" presStyleIdx="1" presStyleCnt="3" custScaleX="93755" custScaleY="52491" custLinFactNeighborX="-61675" custLinFactNeighborY="-37701">
        <dgm:presLayoutVars>
          <dgm:chMax val="0"/>
          <dgm:chPref val="0"/>
          <dgm:bulletEnabled val="1"/>
        </dgm:presLayoutVars>
      </dgm:prSet>
      <dgm:spPr/>
      <dgm:t>
        <a:bodyPr/>
        <a:lstStyle/>
        <a:p>
          <a:endParaRPr lang="en-US"/>
        </a:p>
      </dgm:t>
    </dgm:pt>
    <dgm:pt modelId="{7C2D167D-D037-47A2-AB18-E1B86BA5FE68}" type="pres">
      <dgm:prSet presAssocID="{6D670C09-C2D4-42B8-8369-0F97C3F05E8A}" presName="parentText3" presStyleLbl="node1" presStyleIdx="2" presStyleCnt="3" custScaleX="103357" custScaleY="147416" custLinFactY="71473" custLinFactNeighborX="-16803" custLinFactNeighborY="100000">
        <dgm:presLayoutVars>
          <dgm:chMax/>
          <dgm:chPref val="3"/>
          <dgm:bulletEnabled val="1"/>
        </dgm:presLayoutVars>
      </dgm:prSet>
      <dgm:spPr/>
      <dgm:t>
        <a:bodyPr/>
        <a:lstStyle/>
        <a:p>
          <a:endParaRPr lang="en-US"/>
        </a:p>
      </dgm:t>
    </dgm:pt>
    <dgm:pt modelId="{2DCC045C-0103-48C6-9069-028988A89783}" type="pres">
      <dgm:prSet presAssocID="{6D670C09-C2D4-42B8-8369-0F97C3F05E8A}" presName="childText3" presStyleLbl="solidAlignAcc1" presStyleIdx="2" presStyleCnt="3" custScaleX="91119" custScaleY="61202" custLinFactX="-17485" custLinFactNeighborX="-100000" custLinFactNeighborY="18557">
        <dgm:presLayoutVars>
          <dgm:chMax val="0"/>
          <dgm:chPref val="0"/>
          <dgm:bulletEnabled val="1"/>
        </dgm:presLayoutVars>
      </dgm:prSet>
      <dgm:spPr/>
      <dgm:t>
        <a:bodyPr/>
        <a:lstStyle/>
        <a:p>
          <a:endParaRPr lang="en-US"/>
        </a:p>
      </dgm:t>
    </dgm:pt>
  </dgm:ptLst>
  <dgm:cxnLst>
    <dgm:cxn modelId="{33763356-FC0C-4EC5-BA53-B73BB76FC04A}" type="presOf" srcId="{1D3E874B-6639-429C-BA3B-638D6F405AD6}" destId="{CDCC64B2-08C2-40BA-8CCD-4C664F68EE0E}" srcOrd="0" destOrd="0" presId="urn:microsoft.com/office/officeart/2009/3/layout/IncreasingArrowsProcess"/>
    <dgm:cxn modelId="{54DB1F79-5518-428B-9C7F-86F68069B462}" srcId="{819E7139-B1FE-43D4-A855-51E8F301F464}" destId="{E9E09572-8B10-46C0-BD08-344DF1C7427C}" srcOrd="0" destOrd="0" parTransId="{02BDCCE1-11A8-452D-8151-61C0EB44CF6B}" sibTransId="{A273A023-2A64-4949-A3B9-BA3C2D0BA938}"/>
    <dgm:cxn modelId="{9FEAD98C-81EB-4E05-900B-0483D036CCF5}" type="presOf" srcId="{5094C25B-0E66-4D41-B947-13061C3E196F}" destId="{2DCC045C-0103-48C6-9069-028988A89783}" srcOrd="0" destOrd="0" presId="urn:microsoft.com/office/officeart/2009/3/layout/IncreasingArrowsProcess"/>
    <dgm:cxn modelId="{47EE2D6F-38FE-40FD-9C7A-14ABAD11EC45}" type="presOf" srcId="{819E7139-B1FE-43D4-A855-51E8F301F464}" destId="{A78735D0-ED51-41E1-B882-4920ED609146}" srcOrd="0" destOrd="0" presId="urn:microsoft.com/office/officeart/2009/3/layout/IncreasingArrowsProcess"/>
    <dgm:cxn modelId="{32167026-1955-473F-952A-DBC7807028E6}" srcId="{6D670C09-C2D4-42B8-8369-0F97C3F05E8A}" destId="{5094C25B-0E66-4D41-B947-13061C3E196F}" srcOrd="0" destOrd="0" parTransId="{D0B347E7-62AF-4070-B101-0903ED43B179}" sibTransId="{FED47B34-CAD6-48C2-9F78-DDC76F691CA0}"/>
    <dgm:cxn modelId="{696679DD-4B1F-4A8C-ABF9-AE2646D20500}" type="presOf" srcId="{E9E09572-8B10-46C0-BD08-344DF1C7427C}" destId="{DE19400F-BA92-42A7-8116-C299C7C6E5D4}" srcOrd="0" destOrd="0" presId="urn:microsoft.com/office/officeart/2009/3/layout/IncreasingArrowsProcess"/>
    <dgm:cxn modelId="{D4627810-7E2A-49F7-96CE-DF1C05D1F8F0}" srcId="{4C49AE49-FA75-46B6-AD80-2489D184F5AB}" destId="{819E7139-B1FE-43D4-A855-51E8F301F464}" srcOrd="1" destOrd="0" parTransId="{6C52DAA3-F644-450F-A5BA-CDA67D00C2AB}" sibTransId="{26FFEF38-F5EC-4EA4-913E-A004D3EE3D89}"/>
    <dgm:cxn modelId="{8084389C-2EE2-4EF9-87F3-EF96CDF9E08D}" type="presOf" srcId="{547C503D-6E85-4A05-B6C6-BFBB11BA5386}" destId="{EE2EFE99-3CBB-4DDD-8C30-448D735B44C4}" srcOrd="0" destOrd="0" presId="urn:microsoft.com/office/officeart/2009/3/layout/IncreasingArrowsProcess"/>
    <dgm:cxn modelId="{C2B8C825-BD6D-450F-A095-8C38380CA1D3}" srcId="{4C49AE49-FA75-46B6-AD80-2489D184F5AB}" destId="{547C503D-6E85-4A05-B6C6-BFBB11BA5386}" srcOrd="0" destOrd="0" parTransId="{FA0B7A7F-573D-4E0D-8DBF-F4456A2B7653}" sibTransId="{06617A0C-E4F7-4080-AC1C-043A834F561E}"/>
    <dgm:cxn modelId="{3E30B78C-3514-4CDA-AF7A-84758F7DAA64}" srcId="{547C503D-6E85-4A05-B6C6-BFBB11BA5386}" destId="{1D3E874B-6639-429C-BA3B-638D6F405AD6}" srcOrd="0" destOrd="0" parTransId="{E62BA414-C511-4AC9-9CD0-AD7CEACE27F5}" sibTransId="{10DF085B-4311-4614-811F-39833780E2DC}"/>
    <dgm:cxn modelId="{3AB4DA51-5E42-43DD-A5A8-531502F100DF}" type="presOf" srcId="{4C49AE49-FA75-46B6-AD80-2489D184F5AB}" destId="{E9B248E8-7823-40DC-8214-26F694A50F1A}" srcOrd="0" destOrd="0" presId="urn:microsoft.com/office/officeart/2009/3/layout/IncreasingArrowsProcess"/>
    <dgm:cxn modelId="{A6F6C1D3-28B2-4E3D-9267-046D1517025D}" type="presOf" srcId="{6D670C09-C2D4-42B8-8369-0F97C3F05E8A}" destId="{7C2D167D-D037-47A2-AB18-E1B86BA5FE68}" srcOrd="0" destOrd="0" presId="urn:microsoft.com/office/officeart/2009/3/layout/IncreasingArrowsProcess"/>
    <dgm:cxn modelId="{12B6CD28-12D5-424B-9380-E9E238B3C62C}" srcId="{4C49AE49-FA75-46B6-AD80-2489D184F5AB}" destId="{6D670C09-C2D4-42B8-8369-0F97C3F05E8A}" srcOrd="2" destOrd="0" parTransId="{530079EA-2592-49A7-A910-B0114DC8523F}" sibTransId="{F11C62EB-CE87-49BB-A6C8-91C8E81216BD}"/>
    <dgm:cxn modelId="{8C4C89F3-0CE7-4C85-9067-6DA6704FB671}" type="presParOf" srcId="{E9B248E8-7823-40DC-8214-26F694A50F1A}" destId="{EE2EFE99-3CBB-4DDD-8C30-448D735B44C4}" srcOrd="0" destOrd="0" presId="urn:microsoft.com/office/officeart/2009/3/layout/IncreasingArrowsProcess"/>
    <dgm:cxn modelId="{6BFDDD7C-A122-4AC2-A2CA-199BB1DED9B1}" type="presParOf" srcId="{E9B248E8-7823-40DC-8214-26F694A50F1A}" destId="{CDCC64B2-08C2-40BA-8CCD-4C664F68EE0E}" srcOrd="1" destOrd="0" presId="urn:microsoft.com/office/officeart/2009/3/layout/IncreasingArrowsProcess"/>
    <dgm:cxn modelId="{2EEEBAB8-D9FA-4220-AF43-2D4DE702DBD6}" type="presParOf" srcId="{E9B248E8-7823-40DC-8214-26F694A50F1A}" destId="{A78735D0-ED51-41E1-B882-4920ED609146}" srcOrd="2" destOrd="0" presId="urn:microsoft.com/office/officeart/2009/3/layout/IncreasingArrowsProcess"/>
    <dgm:cxn modelId="{2780D02C-31F8-4DEF-A0B5-ABFB67CF3166}" type="presParOf" srcId="{E9B248E8-7823-40DC-8214-26F694A50F1A}" destId="{DE19400F-BA92-42A7-8116-C299C7C6E5D4}" srcOrd="3" destOrd="0" presId="urn:microsoft.com/office/officeart/2009/3/layout/IncreasingArrowsProcess"/>
    <dgm:cxn modelId="{FE404114-EEE4-478B-BCF8-479B19DF754E}" type="presParOf" srcId="{E9B248E8-7823-40DC-8214-26F694A50F1A}" destId="{7C2D167D-D037-47A2-AB18-E1B86BA5FE68}" srcOrd="4" destOrd="0" presId="urn:microsoft.com/office/officeart/2009/3/layout/IncreasingArrowsProcess"/>
    <dgm:cxn modelId="{5DDCD824-5B7C-4078-90E7-E60768D02E80}" type="presParOf" srcId="{E9B248E8-7823-40DC-8214-26F694A50F1A}" destId="{2DCC045C-0103-48C6-9069-028988A89783}"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EEE6154-22C9-4AA8-AE4D-075BD037EB98}" type="doc">
      <dgm:prSet loTypeId="urn:microsoft.com/office/officeart/2005/8/layout/StepDownProcess" loCatId="process" qsTypeId="urn:microsoft.com/office/officeart/2005/8/quickstyle/3d1" qsCatId="3D" csTypeId="urn:microsoft.com/office/officeart/2005/8/colors/colorful4" csCatId="colorful" phldr="1"/>
      <dgm:spPr/>
      <dgm:t>
        <a:bodyPr/>
        <a:lstStyle/>
        <a:p>
          <a:endParaRPr lang="en-US"/>
        </a:p>
      </dgm:t>
    </dgm:pt>
    <dgm:pt modelId="{BA4AF62D-EE56-48D4-BB53-D6584E8958C9}">
      <dgm:prSet phldrT="[Text]"/>
      <dgm:spPr/>
      <dgm:t>
        <a:bodyPr/>
        <a:lstStyle/>
        <a:p>
          <a:r>
            <a:t>Las estrategias sean </a:t>
          </a:r>
          <a:r>
            <a:rPr b="1" i="1" dirty="0" smtClean="0"/>
            <a:t>impulsadas por países</a:t>
          </a:r>
          <a:endParaRPr lang="es-ES" b="1" i="1" dirty="0">
            <a:effectLst>
              <a:outerShdw blurRad="38100" dist="38100" dir="2700000" algn="tl">
                <a:srgbClr val="000000">
                  <a:alpha val="43137"/>
                </a:srgbClr>
              </a:outerShdw>
            </a:effectLst>
          </a:endParaRPr>
        </a:p>
      </dgm:t>
    </dgm:pt>
    <dgm:pt modelId="{CC60DEA3-F509-410E-9FFA-C66A05CC9BA5}" type="parTrans" cxnId="{2A354954-FC5C-4227-837D-81737A9EE8B1}">
      <dgm:prSet/>
      <dgm:spPr/>
      <dgm:t>
        <a:bodyPr/>
        <a:lstStyle/>
        <a:p>
          <a:endParaRPr lang="en-US" b="0">
            <a:effectLst>
              <a:outerShdw blurRad="38100" dist="38100" dir="2700000" algn="tl">
                <a:srgbClr val="000000">
                  <a:alpha val="43137"/>
                </a:srgbClr>
              </a:outerShdw>
            </a:effectLst>
          </a:endParaRPr>
        </a:p>
      </dgm:t>
    </dgm:pt>
    <dgm:pt modelId="{F3E1BFDA-51EE-432E-9D06-463143BB80E8}" type="sibTrans" cxnId="{2A354954-FC5C-4227-837D-81737A9EE8B1}">
      <dgm:prSet/>
      <dgm:spPr/>
      <dgm:t>
        <a:bodyPr/>
        <a:lstStyle/>
        <a:p>
          <a:endParaRPr lang="en-US" b="0">
            <a:effectLst>
              <a:outerShdw blurRad="38100" dist="38100" dir="2700000" algn="tl">
                <a:srgbClr val="000000">
                  <a:alpha val="43137"/>
                </a:srgbClr>
              </a:outerShdw>
            </a:effectLst>
          </a:endParaRPr>
        </a:p>
      </dgm:t>
    </dgm:pt>
    <dgm:pt modelId="{86FA3F41-ACB0-40A3-99BD-A2F229C27124}">
      <dgm:prSet phldrT="[Text]"/>
      <dgm:spPr/>
      <dgm:t>
        <a:bodyPr/>
        <a:lstStyle/>
        <a:p>
          <a:r>
            <a:rPr lang="nb-NO" b="0" dirty="0" smtClean="0">
              <a:effectLst>
                <a:outerShdw blurRad="38100" dist="38100" dir="2700000" algn="tl">
                  <a:srgbClr val="000000">
                    <a:alpha val="43137"/>
                  </a:srgbClr>
                </a:outerShdw>
              </a:effectLst>
            </a:rPr>
            <a:t>Sierra Leona</a:t>
          </a:r>
          <a:endParaRPr lang="es-ES" b="0" dirty="0">
            <a:effectLst>
              <a:outerShdw blurRad="38100" dist="38100" dir="2700000" algn="tl">
                <a:srgbClr val="000000">
                  <a:alpha val="43137"/>
                </a:srgbClr>
              </a:outerShdw>
            </a:effectLst>
          </a:endParaRPr>
        </a:p>
      </dgm:t>
    </dgm:pt>
    <dgm:pt modelId="{23920360-8AE9-4AA7-A3E2-0CB26785CB3B}" type="parTrans" cxnId="{7BCA392A-9E4A-45E7-801D-DFCB7F20A647}">
      <dgm:prSet/>
      <dgm:spPr/>
      <dgm:t>
        <a:bodyPr/>
        <a:lstStyle/>
        <a:p>
          <a:endParaRPr lang="en-US" b="0">
            <a:effectLst>
              <a:outerShdw blurRad="38100" dist="38100" dir="2700000" algn="tl">
                <a:srgbClr val="000000">
                  <a:alpha val="43137"/>
                </a:srgbClr>
              </a:outerShdw>
            </a:effectLst>
          </a:endParaRPr>
        </a:p>
      </dgm:t>
    </dgm:pt>
    <dgm:pt modelId="{407D5072-398E-4F00-B338-19A058E2DFA0}" type="sibTrans" cxnId="{7BCA392A-9E4A-45E7-801D-DFCB7F20A647}">
      <dgm:prSet/>
      <dgm:spPr/>
      <dgm:t>
        <a:bodyPr/>
        <a:lstStyle/>
        <a:p>
          <a:endParaRPr lang="en-US" b="0">
            <a:effectLst>
              <a:outerShdw blurRad="38100" dist="38100" dir="2700000" algn="tl">
                <a:srgbClr val="000000">
                  <a:alpha val="43137"/>
                </a:srgbClr>
              </a:outerShdw>
            </a:effectLst>
          </a:endParaRPr>
        </a:p>
      </dgm:t>
    </dgm:pt>
    <dgm:pt modelId="{5F6B4644-9012-48AF-9D29-2DEA7BD29A1D}">
      <dgm:prSet phldrT="[Text]"/>
      <dgm:spPr/>
      <dgm:t>
        <a:bodyPr/>
        <a:lstStyle/>
        <a:p>
          <a:r>
            <a:t>Los esfuerzos sean </a:t>
          </a:r>
          <a:r>
            <a:rPr b="1" i="1" dirty="0" smtClean="0"/>
            <a:t>coordinados</a:t>
          </a:r>
          <a:endParaRPr lang="es-ES" b="1" i="1" dirty="0">
            <a:effectLst>
              <a:outerShdw blurRad="38100" dist="38100" dir="2700000" algn="tl">
                <a:srgbClr val="000000">
                  <a:alpha val="43137"/>
                </a:srgbClr>
              </a:outerShdw>
            </a:effectLst>
          </a:endParaRPr>
        </a:p>
      </dgm:t>
    </dgm:pt>
    <dgm:pt modelId="{61FD175E-291D-45EE-814F-7C273AB86979}" type="parTrans" cxnId="{A4910168-A3CA-48CB-A994-228BF7EA66E8}">
      <dgm:prSet/>
      <dgm:spPr/>
      <dgm:t>
        <a:bodyPr/>
        <a:lstStyle/>
        <a:p>
          <a:endParaRPr lang="en-US" b="0">
            <a:effectLst>
              <a:outerShdw blurRad="38100" dist="38100" dir="2700000" algn="tl">
                <a:srgbClr val="000000">
                  <a:alpha val="43137"/>
                </a:srgbClr>
              </a:outerShdw>
            </a:effectLst>
          </a:endParaRPr>
        </a:p>
      </dgm:t>
    </dgm:pt>
    <dgm:pt modelId="{D638C623-BE56-45C2-874E-2C0378C14AAA}" type="sibTrans" cxnId="{A4910168-A3CA-48CB-A994-228BF7EA66E8}">
      <dgm:prSet/>
      <dgm:spPr/>
      <dgm:t>
        <a:bodyPr/>
        <a:lstStyle/>
        <a:p>
          <a:endParaRPr lang="en-US" b="0">
            <a:effectLst>
              <a:outerShdw blurRad="38100" dist="38100" dir="2700000" algn="tl">
                <a:srgbClr val="000000">
                  <a:alpha val="43137"/>
                </a:srgbClr>
              </a:outerShdw>
            </a:effectLst>
          </a:endParaRPr>
        </a:p>
      </dgm:t>
    </dgm:pt>
    <dgm:pt modelId="{32A3AD21-044F-4C0A-90BA-5006FFE88D89}">
      <dgm:prSet phldrT="[Text]"/>
      <dgm:spPr/>
      <dgm:t>
        <a:bodyPr/>
        <a:lstStyle/>
        <a:p>
          <a:r>
            <a:rPr lang="nb-NO" b="0" dirty="0" smtClean="0">
              <a:effectLst>
                <a:outerShdw blurRad="38100" dist="38100" dir="2700000" algn="tl">
                  <a:srgbClr val="000000">
                    <a:alpha val="43137"/>
                  </a:srgbClr>
                </a:outerShdw>
              </a:effectLst>
            </a:rPr>
            <a:t>Zambia </a:t>
          </a:r>
          <a:endParaRPr lang="es-ES" b="0" dirty="0">
            <a:effectLst>
              <a:outerShdw blurRad="38100" dist="38100" dir="2700000" algn="tl">
                <a:srgbClr val="000000">
                  <a:alpha val="43137"/>
                </a:srgbClr>
              </a:outerShdw>
            </a:effectLst>
          </a:endParaRPr>
        </a:p>
      </dgm:t>
    </dgm:pt>
    <dgm:pt modelId="{4CA424C5-A3FE-4E38-B3D5-33251A3755F7}" type="parTrans" cxnId="{5A8C8322-5FDF-4D90-A2A2-677C09EEAEF5}">
      <dgm:prSet/>
      <dgm:spPr/>
      <dgm:t>
        <a:bodyPr/>
        <a:lstStyle/>
        <a:p>
          <a:endParaRPr lang="en-US" b="0">
            <a:effectLst>
              <a:outerShdw blurRad="38100" dist="38100" dir="2700000" algn="tl">
                <a:srgbClr val="000000">
                  <a:alpha val="43137"/>
                </a:srgbClr>
              </a:outerShdw>
            </a:effectLst>
          </a:endParaRPr>
        </a:p>
      </dgm:t>
    </dgm:pt>
    <dgm:pt modelId="{1D881D2C-3CAE-4658-B73B-01CE594729E8}" type="sibTrans" cxnId="{5A8C8322-5FDF-4D90-A2A2-677C09EEAEF5}">
      <dgm:prSet/>
      <dgm:spPr/>
      <dgm:t>
        <a:bodyPr/>
        <a:lstStyle/>
        <a:p>
          <a:endParaRPr lang="en-US" b="0">
            <a:effectLst>
              <a:outerShdw blurRad="38100" dist="38100" dir="2700000" algn="tl">
                <a:srgbClr val="000000">
                  <a:alpha val="43137"/>
                </a:srgbClr>
              </a:outerShdw>
            </a:effectLst>
          </a:endParaRPr>
        </a:p>
      </dgm:t>
    </dgm:pt>
    <dgm:pt modelId="{2DB840AA-8149-467E-BF0B-288B0FA7B749}">
      <dgm:prSet phldrT="[Text]"/>
      <dgm:spPr/>
      <dgm:t>
        <a:bodyPr/>
        <a:lstStyle/>
        <a:p>
          <a:r>
            <a:t>Las diferentes iniciativas sean </a:t>
          </a:r>
          <a:r>
            <a:rPr b="1" i="1" dirty="0" smtClean="0"/>
            <a:t>armonizadas</a:t>
          </a:r>
          <a:endParaRPr lang="es-ES" b="1" i="1" dirty="0">
            <a:effectLst>
              <a:outerShdw blurRad="38100" dist="38100" dir="2700000" algn="tl">
                <a:srgbClr val="000000">
                  <a:alpha val="43137"/>
                </a:srgbClr>
              </a:outerShdw>
            </a:effectLst>
          </a:endParaRPr>
        </a:p>
      </dgm:t>
    </dgm:pt>
    <dgm:pt modelId="{5E72DD13-04F7-48AA-9A7F-785AB9B8D8B3}" type="parTrans" cxnId="{E6E64B42-91F5-4913-B509-9F9AB975BEE6}">
      <dgm:prSet/>
      <dgm:spPr/>
      <dgm:t>
        <a:bodyPr/>
        <a:lstStyle/>
        <a:p>
          <a:endParaRPr lang="en-US" b="0">
            <a:effectLst>
              <a:outerShdw blurRad="38100" dist="38100" dir="2700000" algn="tl">
                <a:srgbClr val="000000">
                  <a:alpha val="43137"/>
                </a:srgbClr>
              </a:outerShdw>
            </a:effectLst>
          </a:endParaRPr>
        </a:p>
      </dgm:t>
    </dgm:pt>
    <dgm:pt modelId="{A6B40BBE-6332-460C-AC90-3DCD7B37EF1C}" type="sibTrans" cxnId="{E6E64B42-91F5-4913-B509-9F9AB975BEE6}">
      <dgm:prSet/>
      <dgm:spPr/>
      <dgm:t>
        <a:bodyPr/>
        <a:lstStyle/>
        <a:p>
          <a:endParaRPr lang="en-US" b="0">
            <a:effectLst>
              <a:outerShdw blurRad="38100" dist="38100" dir="2700000" algn="tl">
                <a:srgbClr val="000000">
                  <a:alpha val="43137"/>
                </a:srgbClr>
              </a:outerShdw>
            </a:effectLst>
          </a:endParaRPr>
        </a:p>
      </dgm:t>
    </dgm:pt>
    <dgm:pt modelId="{A825CA53-9172-486F-93D5-B66290E872B5}">
      <dgm:prSet phldrT="[Text]"/>
      <dgm:spPr/>
      <dgm:t>
        <a:bodyPr/>
        <a:lstStyle/>
        <a:p>
          <a:r>
            <a:rPr lang="nb-NO" b="0" dirty="0" smtClean="0">
              <a:effectLst>
                <a:outerShdw blurRad="38100" dist="38100" dir="2700000" algn="tl">
                  <a:srgbClr val="000000">
                    <a:alpha val="43137"/>
                  </a:srgbClr>
                </a:outerShdw>
              </a:effectLst>
            </a:rPr>
            <a:t>PASAI:</a:t>
          </a:r>
          <a:endParaRPr lang="es-ES" b="0" dirty="0">
            <a:effectLst>
              <a:outerShdw blurRad="38100" dist="38100" dir="2700000" algn="tl">
                <a:srgbClr val="000000">
                  <a:alpha val="43137"/>
                </a:srgbClr>
              </a:outerShdw>
            </a:effectLst>
          </a:endParaRPr>
        </a:p>
      </dgm:t>
    </dgm:pt>
    <dgm:pt modelId="{B557E25E-18B9-4590-AA54-B6D9BA539AAB}" type="parTrans" cxnId="{510D1538-9407-4A62-968A-4439493F9E69}">
      <dgm:prSet/>
      <dgm:spPr/>
      <dgm:t>
        <a:bodyPr/>
        <a:lstStyle/>
        <a:p>
          <a:endParaRPr lang="en-US" b="0">
            <a:effectLst>
              <a:outerShdw blurRad="38100" dist="38100" dir="2700000" algn="tl">
                <a:srgbClr val="000000">
                  <a:alpha val="43137"/>
                </a:srgbClr>
              </a:outerShdw>
            </a:effectLst>
          </a:endParaRPr>
        </a:p>
      </dgm:t>
    </dgm:pt>
    <dgm:pt modelId="{AE7ADF20-5952-48FD-B714-C847B4F8771B}" type="sibTrans" cxnId="{510D1538-9407-4A62-968A-4439493F9E69}">
      <dgm:prSet/>
      <dgm:spPr/>
      <dgm:t>
        <a:bodyPr/>
        <a:lstStyle/>
        <a:p>
          <a:endParaRPr lang="en-US" b="0">
            <a:effectLst>
              <a:outerShdw blurRad="38100" dist="38100" dir="2700000" algn="tl">
                <a:srgbClr val="000000">
                  <a:alpha val="43137"/>
                </a:srgbClr>
              </a:outerShdw>
            </a:effectLst>
          </a:endParaRPr>
        </a:p>
      </dgm:t>
    </dgm:pt>
    <dgm:pt modelId="{86C6BBC7-BFAF-46C0-A4BE-A5682415D8E2}">
      <dgm:prSet phldrT="[Text]"/>
      <dgm:spPr/>
      <dgm:t>
        <a:bodyPr/>
        <a:lstStyle/>
        <a:p>
          <a:r>
            <a:rPr lang="es-ES" dirty="0" smtClean="0"/>
            <a:t>Se </a:t>
          </a:r>
          <a:r>
            <a:rPr smtClean="0"/>
            <a:t> </a:t>
          </a:r>
          <a:r>
            <a:rPr b="1" i="1" smtClean="0"/>
            <a:t>amp</a:t>
          </a:r>
          <a:r>
            <a:rPr lang="es-ES" b="1" i="1" dirty="0" smtClean="0"/>
            <a:t>líe </a:t>
          </a:r>
          <a:r>
            <a:rPr lang="es-ES" b="0" i="0" dirty="0" smtClean="0"/>
            <a:t>el apoyo</a:t>
          </a:r>
          <a:endParaRPr lang="es-ES" b="1" i="1" dirty="0">
            <a:effectLst>
              <a:outerShdw blurRad="38100" dist="38100" dir="2700000" algn="tl">
                <a:srgbClr val="000000">
                  <a:alpha val="43137"/>
                </a:srgbClr>
              </a:outerShdw>
            </a:effectLst>
          </a:endParaRPr>
        </a:p>
      </dgm:t>
    </dgm:pt>
    <dgm:pt modelId="{CB5F4641-0A1E-476E-81D5-8A45D65224FF}" type="parTrans" cxnId="{41ADE2A6-C553-4A01-80A5-CEE40BD529D7}">
      <dgm:prSet/>
      <dgm:spPr/>
      <dgm:t>
        <a:bodyPr/>
        <a:lstStyle/>
        <a:p>
          <a:endParaRPr lang="en-US" b="0">
            <a:effectLst>
              <a:outerShdw blurRad="38100" dist="38100" dir="2700000" algn="tl">
                <a:srgbClr val="000000">
                  <a:alpha val="43137"/>
                </a:srgbClr>
              </a:outerShdw>
            </a:effectLst>
          </a:endParaRPr>
        </a:p>
      </dgm:t>
    </dgm:pt>
    <dgm:pt modelId="{6727B793-D1FB-411D-9209-A6FAE4C6149E}" type="sibTrans" cxnId="{41ADE2A6-C553-4A01-80A5-CEE40BD529D7}">
      <dgm:prSet/>
      <dgm:spPr/>
      <dgm:t>
        <a:bodyPr/>
        <a:lstStyle/>
        <a:p>
          <a:endParaRPr lang="en-US" b="0">
            <a:effectLst>
              <a:outerShdw blurRad="38100" dist="38100" dir="2700000" algn="tl">
                <a:srgbClr val="000000">
                  <a:alpha val="43137"/>
                </a:srgbClr>
              </a:outerShdw>
            </a:effectLst>
          </a:endParaRPr>
        </a:p>
      </dgm:t>
    </dgm:pt>
    <dgm:pt modelId="{952C5463-47FA-4F2E-9153-21294CF6FBC4}" type="pres">
      <dgm:prSet presAssocID="{6EEE6154-22C9-4AA8-AE4D-075BD037EB98}" presName="rootnode" presStyleCnt="0">
        <dgm:presLayoutVars>
          <dgm:chMax/>
          <dgm:chPref/>
          <dgm:dir/>
          <dgm:animLvl val="lvl"/>
        </dgm:presLayoutVars>
      </dgm:prSet>
      <dgm:spPr/>
      <dgm:t>
        <a:bodyPr/>
        <a:lstStyle/>
        <a:p>
          <a:endParaRPr lang="en-US"/>
        </a:p>
      </dgm:t>
    </dgm:pt>
    <dgm:pt modelId="{B6E87A05-AD13-435F-9171-87EFF0D27C00}" type="pres">
      <dgm:prSet presAssocID="{BA4AF62D-EE56-48D4-BB53-D6584E8958C9}" presName="composite" presStyleCnt="0"/>
      <dgm:spPr/>
    </dgm:pt>
    <dgm:pt modelId="{7B2A653F-04BA-4F6F-A2AD-18A74B618011}" type="pres">
      <dgm:prSet presAssocID="{BA4AF62D-EE56-48D4-BB53-D6584E8958C9}" presName="bentUpArrow1" presStyleLbl="alignImgPlace1" presStyleIdx="0" presStyleCnt="3" custScaleX="72491" custScaleY="84673" custLinFactNeighborX="30219" custLinFactNeighborY="-6258"/>
      <dgm:spPr/>
    </dgm:pt>
    <dgm:pt modelId="{F3070D7E-2C85-4BE9-8639-BBBB39A7FEB2}" type="pres">
      <dgm:prSet presAssocID="{BA4AF62D-EE56-48D4-BB53-D6584E8958C9}" presName="ParentText" presStyleLbl="node1" presStyleIdx="0" presStyleCnt="4" custScaleX="72521">
        <dgm:presLayoutVars>
          <dgm:chMax val="1"/>
          <dgm:chPref val="1"/>
          <dgm:bulletEnabled val="1"/>
        </dgm:presLayoutVars>
      </dgm:prSet>
      <dgm:spPr/>
      <dgm:t>
        <a:bodyPr/>
        <a:lstStyle/>
        <a:p>
          <a:endParaRPr lang="en-US"/>
        </a:p>
      </dgm:t>
    </dgm:pt>
    <dgm:pt modelId="{56633C91-5E6C-43E3-B342-02935F43E016}" type="pres">
      <dgm:prSet presAssocID="{BA4AF62D-EE56-48D4-BB53-D6584E8958C9}" presName="ChildText" presStyleLbl="revTx" presStyleIdx="0" presStyleCnt="3" custScaleX="133345" custLinFactNeighborX="3963" custLinFactNeighborY="-1817">
        <dgm:presLayoutVars>
          <dgm:chMax val="0"/>
          <dgm:chPref val="0"/>
          <dgm:bulletEnabled val="1"/>
        </dgm:presLayoutVars>
      </dgm:prSet>
      <dgm:spPr/>
      <dgm:t>
        <a:bodyPr/>
        <a:lstStyle/>
        <a:p>
          <a:endParaRPr lang="en-US"/>
        </a:p>
      </dgm:t>
    </dgm:pt>
    <dgm:pt modelId="{DAA8A7E1-BF01-4BFE-9579-AEAC7B5D052A}" type="pres">
      <dgm:prSet presAssocID="{F3E1BFDA-51EE-432E-9D06-463143BB80E8}" presName="sibTrans" presStyleCnt="0"/>
      <dgm:spPr/>
    </dgm:pt>
    <dgm:pt modelId="{8EBF5B8F-21BC-49AF-BFF2-170EE3F61124}" type="pres">
      <dgm:prSet presAssocID="{5F6B4644-9012-48AF-9D29-2DEA7BD29A1D}" presName="composite" presStyleCnt="0"/>
      <dgm:spPr/>
    </dgm:pt>
    <dgm:pt modelId="{320D072E-B5EF-4CD8-9E6A-761A9A645B44}" type="pres">
      <dgm:prSet presAssocID="{5F6B4644-9012-48AF-9D29-2DEA7BD29A1D}" presName="bentUpArrow1" presStyleLbl="alignImgPlace1" presStyleIdx="1" presStyleCnt="3" custScaleX="65560" custScaleY="89809" custLinFactNeighborX="20289" custLinFactNeighborY="-6978"/>
      <dgm:spPr/>
    </dgm:pt>
    <dgm:pt modelId="{487350B6-4BE8-4CC9-8882-FF092C737BDA}" type="pres">
      <dgm:prSet presAssocID="{5F6B4644-9012-48AF-9D29-2DEA7BD29A1D}" presName="ParentText" presStyleLbl="node1" presStyleIdx="1" presStyleCnt="4" custScaleX="82314">
        <dgm:presLayoutVars>
          <dgm:chMax val="1"/>
          <dgm:chPref val="1"/>
          <dgm:bulletEnabled val="1"/>
        </dgm:presLayoutVars>
      </dgm:prSet>
      <dgm:spPr/>
      <dgm:t>
        <a:bodyPr/>
        <a:lstStyle/>
        <a:p>
          <a:endParaRPr lang="en-US"/>
        </a:p>
      </dgm:t>
    </dgm:pt>
    <dgm:pt modelId="{5EF9BDF1-FC0B-4C26-A028-6F965A503A03}" type="pres">
      <dgm:prSet presAssocID="{5F6B4644-9012-48AF-9D29-2DEA7BD29A1D}" presName="ChildText" presStyleLbl="revTx" presStyleIdx="1" presStyleCnt="3" custLinFactNeighborX="-9999" custLinFactNeighborY="-2996">
        <dgm:presLayoutVars>
          <dgm:chMax val="0"/>
          <dgm:chPref val="0"/>
          <dgm:bulletEnabled val="1"/>
        </dgm:presLayoutVars>
      </dgm:prSet>
      <dgm:spPr/>
      <dgm:t>
        <a:bodyPr/>
        <a:lstStyle/>
        <a:p>
          <a:endParaRPr lang="en-US"/>
        </a:p>
      </dgm:t>
    </dgm:pt>
    <dgm:pt modelId="{A39286C3-EF82-4C74-BB2E-D26783D0E668}" type="pres">
      <dgm:prSet presAssocID="{D638C623-BE56-45C2-874E-2C0378C14AAA}" presName="sibTrans" presStyleCnt="0"/>
      <dgm:spPr/>
    </dgm:pt>
    <dgm:pt modelId="{33099C96-6AA0-43AC-B6D6-B5A52A340A52}" type="pres">
      <dgm:prSet presAssocID="{2DB840AA-8149-467E-BF0B-288B0FA7B749}" presName="composite" presStyleCnt="0"/>
      <dgm:spPr/>
    </dgm:pt>
    <dgm:pt modelId="{83FAC4FE-D318-4BA6-9FCB-D6B863907B4C}" type="pres">
      <dgm:prSet presAssocID="{2DB840AA-8149-467E-BF0B-288B0FA7B749}" presName="bentUpArrow1" presStyleLbl="alignImgPlace1" presStyleIdx="2" presStyleCnt="3" custScaleX="77093" custScaleY="84339" custLinFactNeighborX="20607" custLinFactNeighborY="-12553"/>
      <dgm:spPr/>
    </dgm:pt>
    <dgm:pt modelId="{78865196-350F-457B-A41A-EE46D149B176}" type="pres">
      <dgm:prSet presAssocID="{2DB840AA-8149-467E-BF0B-288B0FA7B749}" presName="ParentText" presStyleLbl="node1" presStyleIdx="2" presStyleCnt="4" custScaleX="84492">
        <dgm:presLayoutVars>
          <dgm:chMax val="1"/>
          <dgm:chPref val="1"/>
          <dgm:bulletEnabled val="1"/>
        </dgm:presLayoutVars>
      </dgm:prSet>
      <dgm:spPr/>
      <dgm:t>
        <a:bodyPr/>
        <a:lstStyle/>
        <a:p>
          <a:endParaRPr lang="en-US"/>
        </a:p>
      </dgm:t>
    </dgm:pt>
    <dgm:pt modelId="{4AEF991E-4A45-4F21-B8BC-20A38081F9F7}" type="pres">
      <dgm:prSet presAssocID="{2DB840AA-8149-467E-BF0B-288B0FA7B749}" presName="ChildText" presStyleLbl="revTx" presStyleIdx="2" presStyleCnt="3" custLinFactNeighborX="-7819" custLinFactNeighborY="-1102">
        <dgm:presLayoutVars>
          <dgm:chMax val="0"/>
          <dgm:chPref val="0"/>
          <dgm:bulletEnabled val="1"/>
        </dgm:presLayoutVars>
      </dgm:prSet>
      <dgm:spPr/>
      <dgm:t>
        <a:bodyPr/>
        <a:lstStyle/>
        <a:p>
          <a:endParaRPr lang="en-US"/>
        </a:p>
      </dgm:t>
    </dgm:pt>
    <dgm:pt modelId="{DE00B3C5-6ED9-4961-A4CB-4596C3A7B882}" type="pres">
      <dgm:prSet presAssocID="{A6B40BBE-6332-460C-AC90-3DCD7B37EF1C}" presName="sibTrans" presStyleCnt="0"/>
      <dgm:spPr/>
    </dgm:pt>
    <dgm:pt modelId="{7A13A58B-6E2D-4FFA-8580-6E47841CC712}" type="pres">
      <dgm:prSet presAssocID="{86C6BBC7-BFAF-46C0-A4BE-A5682415D8E2}" presName="composite" presStyleCnt="0"/>
      <dgm:spPr/>
    </dgm:pt>
    <dgm:pt modelId="{79D0374D-3A44-4959-9A62-7F72B3D6FC73}" type="pres">
      <dgm:prSet presAssocID="{86C6BBC7-BFAF-46C0-A4BE-A5682415D8E2}" presName="ParentText" presStyleLbl="node1" presStyleIdx="3" presStyleCnt="4" custScaleX="82728">
        <dgm:presLayoutVars>
          <dgm:chMax val="1"/>
          <dgm:chPref val="1"/>
          <dgm:bulletEnabled val="1"/>
        </dgm:presLayoutVars>
      </dgm:prSet>
      <dgm:spPr/>
      <dgm:t>
        <a:bodyPr/>
        <a:lstStyle/>
        <a:p>
          <a:endParaRPr lang="en-US"/>
        </a:p>
      </dgm:t>
    </dgm:pt>
  </dgm:ptLst>
  <dgm:cxnLst>
    <dgm:cxn modelId="{C6E4E3B5-DB3C-4E5B-A366-370108C6AC7F}" type="presOf" srcId="{A825CA53-9172-486F-93D5-B66290E872B5}" destId="{4AEF991E-4A45-4F21-B8BC-20A38081F9F7}" srcOrd="0" destOrd="0" presId="urn:microsoft.com/office/officeart/2005/8/layout/StepDownProcess"/>
    <dgm:cxn modelId="{382DD4DD-4D89-405A-9228-BE4E3C7410D8}" type="presOf" srcId="{86C6BBC7-BFAF-46C0-A4BE-A5682415D8E2}" destId="{79D0374D-3A44-4959-9A62-7F72B3D6FC73}" srcOrd="0" destOrd="0" presId="urn:microsoft.com/office/officeart/2005/8/layout/StepDownProcess"/>
    <dgm:cxn modelId="{7BCA392A-9E4A-45E7-801D-DFCB7F20A647}" srcId="{BA4AF62D-EE56-48D4-BB53-D6584E8958C9}" destId="{86FA3F41-ACB0-40A3-99BD-A2F229C27124}" srcOrd="0" destOrd="0" parTransId="{23920360-8AE9-4AA7-A3E2-0CB26785CB3B}" sibTransId="{407D5072-398E-4F00-B338-19A058E2DFA0}"/>
    <dgm:cxn modelId="{1AF1FB90-54C6-4EC5-A7DF-4C512A8E7C94}" type="presOf" srcId="{5F6B4644-9012-48AF-9D29-2DEA7BD29A1D}" destId="{487350B6-4BE8-4CC9-8882-FF092C737BDA}" srcOrd="0" destOrd="0" presId="urn:microsoft.com/office/officeart/2005/8/layout/StepDownProcess"/>
    <dgm:cxn modelId="{A4910168-A3CA-48CB-A994-228BF7EA66E8}" srcId="{6EEE6154-22C9-4AA8-AE4D-075BD037EB98}" destId="{5F6B4644-9012-48AF-9D29-2DEA7BD29A1D}" srcOrd="1" destOrd="0" parTransId="{61FD175E-291D-45EE-814F-7C273AB86979}" sibTransId="{D638C623-BE56-45C2-874E-2C0378C14AAA}"/>
    <dgm:cxn modelId="{41ADE2A6-C553-4A01-80A5-CEE40BD529D7}" srcId="{6EEE6154-22C9-4AA8-AE4D-075BD037EB98}" destId="{86C6BBC7-BFAF-46C0-A4BE-A5682415D8E2}" srcOrd="3" destOrd="0" parTransId="{CB5F4641-0A1E-476E-81D5-8A45D65224FF}" sibTransId="{6727B793-D1FB-411D-9209-A6FAE4C6149E}"/>
    <dgm:cxn modelId="{E91BE275-84F2-4E63-9D4F-1A6019964DE2}" type="presOf" srcId="{BA4AF62D-EE56-48D4-BB53-D6584E8958C9}" destId="{F3070D7E-2C85-4BE9-8639-BBBB39A7FEB2}" srcOrd="0" destOrd="0" presId="urn:microsoft.com/office/officeart/2005/8/layout/StepDownProcess"/>
    <dgm:cxn modelId="{18A30B5F-BFF9-4A8C-BAB8-E3D006932623}" type="presOf" srcId="{2DB840AA-8149-467E-BF0B-288B0FA7B749}" destId="{78865196-350F-457B-A41A-EE46D149B176}" srcOrd="0" destOrd="0" presId="urn:microsoft.com/office/officeart/2005/8/layout/StepDownProcess"/>
    <dgm:cxn modelId="{510D1538-9407-4A62-968A-4439493F9E69}" srcId="{2DB840AA-8149-467E-BF0B-288B0FA7B749}" destId="{A825CA53-9172-486F-93D5-B66290E872B5}" srcOrd="0" destOrd="0" parTransId="{B557E25E-18B9-4590-AA54-B6D9BA539AAB}" sibTransId="{AE7ADF20-5952-48FD-B714-C847B4F8771B}"/>
    <dgm:cxn modelId="{9FB5DFC6-C319-4064-907A-9F3F5621AA24}" type="presOf" srcId="{86FA3F41-ACB0-40A3-99BD-A2F229C27124}" destId="{56633C91-5E6C-43E3-B342-02935F43E016}" srcOrd="0" destOrd="0" presId="urn:microsoft.com/office/officeart/2005/8/layout/StepDownProcess"/>
    <dgm:cxn modelId="{E6E64B42-91F5-4913-B509-9F9AB975BEE6}" srcId="{6EEE6154-22C9-4AA8-AE4D-075BD037EB98}" destId="{2DB840AA-8149-467E-BF0B-288B0FA7B749}" srcOrd="2" destOrd="0" parTransId="{5E72DD13-04F7-48AA-9A7F-785AB9B8D8B3}" sibTransId="{A6B40BBE-6332-460C-AC90-3DCD7B37EF1C}"/>
    <dgm:cxn modelId="{D2526D07-BA7B-43DF-9E0A-4575580CCDD5}" type="presOf" srcId="{6EEE6154-22C9-4AA8-AE4D-075BD037EB98}" destId="{952C5463-47FA-4F2E-9153-21294CF6FBC4}" srcOrd="0" destOrd="0" presId="urn:microsoft.com/office/officeart/2005/8/layout/StepDownProcess"/>
    <dgm:cxn modelId="{2A354954-FC5C-4227-837D-81737A9EE8B1}" srcId="{6EEE6154-22C9-4AA8-AE4D-075BD037EB98}" destId="{BA4AF62D-EE56-48D4-BB53-D6584E8958C9}" srcOrd="0" destOrd="0" parTransId="{CC60DEA3-F509-410E-9FFA-C66A05CC9BA5}" sibTransId="{F3E1BFDA-51EE-432E-9D06-463143BB80E8}"/>
    <dgm:cxn modelId="{F958ECFF-674B-4836-943F-FE95439897C7}" type="presOf" srcId="{32A3AD21-044F-4C0A-90BA-5006FFE88D89}" destId="{5EF9BDF1-FC0B-4C26-A028-6F965A503A03}" srcOrd="0" destOrd="0" presId="urn:microsoft.com/office/officeart/2005/8/layout/StepDownProcess"/>
    <dgm:cxn modelId="{5A8C8322-5FDF-4D90-A2A2-677C09EEAEF5}" srcId="{5F6B4644-9012-48AF-9D29-2DEA7BD29A1D}" destId="{32A3AD21-044F-4C0A-90BA-5006FFE88D89}" srcOrd="0" destOrd="0" parTransId="{4CA424C5-A3FE-4E38-B3D5-33251A3755F7}" sibTransId="{1D881D2C-3CAE-4658-B73B-01CE594729E8}"/>
    <dgm:cxn modelId="{E51C3DE1-3EEF-4FFD-A1C9-C6E0EC35874C}" type="presParOf" srcId="{952C5463-47FA-4F2E-9153-21294CF6FBC4}" destId="{B6E87A05-AD13-435F-9171-87EFF0D27C00}" srcOrd="0" destOrd="0" presId="urn:microsoft.com/office/officeart/2005/8/layout/StepDownProcess"/>
    <dgm:cxn modelId="{785D2F36-500D-47EB-B89A-BA3C52A3D44F}" type="presParOf" srcId="{B6E87A05-AD13-435F-9171-87EFF0D27C00}" destId="{7B2A653F-04BA-4F6F-A2AD-18A74B618011}" srcOrd="0" destOrd="0" presId="urn:microsoft.com/office/officeart/2005/8/layout/StepDownProcess"/>
    <dgm:cxn modelId="{1E09CF50-7235-4D6F-97FF-6A1CBB99529E}" type="presParOf" srcId="{B6E87A05-AD13-435F-9171-87EFF0D27C00}" destId="{F3070D7E-2C85-4BE9-8639-BBBB39A7FEB2}" srcOrd="1" destOrd="0" presId="urn:microsoft.com/office/officeart/2005/8/layout/StepDownProcess"/>
    <dgm:cxn modelId="{760FCC34-985F-49F0-8BFA-D7CBD354DC7B}" type="presParOf" srcId="{B6E87A05-AD13-435F-9171-87EFF0D27C00}" destId="{56633C91-5E6C-43E3-B342-02935F43E016}" srcOrd="2" destOrd="0" presId="urn:microsoft.com/office/officeart/2005/8/layout/StepDownProcess"/>
    <dgm:cxn modelId="{AD3BB8CB-0AC4-453E-8811-571058FD17D5}" type="presParOf" srcId="{952C5463-47FA-4F2E-9153-21294CF6FBC4}" destId="{DAA8A7E1-BF01-4BFE-9579-AEAC7B5D052A}" srcOrd="1" destOrd="0" presId="urn:microsoft.com/office/officeart/2005/8/layout/StepDownProcess"/>
    <dgm:cxn modelId="{821E3A08-9D1B-417F-ABB3-E4141E499A7D}" type="presParOf" srcId="{952C5463-47FA-4F2E-9153-21294CF6FBC4}" destId="{8EBF5B8F-21BC-49AF-BFF2-170EE3F61124}" srcOrd="2" destOrd="0" presId="urn:microsoft.com/office/officeart/2005/8/layout/StepDownProcess"/>
    <dgm:cxn modelId="{B9DA3753-B1D7-4EF2-8B82-379B95027B77}" type="presParOf" srcId="{8EBF5B8F-21BC-49AF-BFF2-170EE3F61124}" destId="{320D072E-B5EF-4CD8-9E6A-761A9A645B44}" srcOrd="0" destOrd="0" presId="urn:microsoft.com/office/officeart/2005/8/layout/StepDownProcess"/>
    <dgm:cxn modelId="{49ACD696-EC71-41C5-A9E0-FF9FA63E5EB0}" type="presParOf" srcId="{8EBF5B8F-21BC-49AF-BFF2-170EE3F61124}" destId="{487350B6-4BE8-4CC9-8882-FF092C737BDA}" srcOrd="1" destOrd="0" presId="urn:microsoft.com/office/officeart/2005/8/layout/StepDownProcess"/>
    <dgm:cxn modelId="{2C7E0448-0450-4E38-AC7D-ADAC7B0F49B7}" type="presParOf" srcId="{8EBF5B8F-21BC-49AF-BFF2-170EE3F61124}" destId="{5EF9BDF1-FC0B-4C26-A028-6F965A503A03}" srcOrd="2" destOrd="0" presId="urn:microsoft.com/office/officeart/2005/8/layout/StepDownProcess"/>
    <dgm:cxn modelId="{2191004D-D865-4462-BCFB-DF20C6D7D388}" type="presParOf" srcId="{952C5463-47FA-4F2E-9153-21294CF6FBC4}" destId="{A39286C3-EF82-4C74-BB2E-D26783D0E668}" srcOrd="3" destOrd="0" presId="urn:microsoft.com/office/officeart/2005/8/layout/StepDownProcess"/>
    <dgm:cxn modelId="{1F3764FD-C417-44FC-B0B9-7BA47DB38DD2}" type="presParOf" srcId="{952C5463-47FA-4F2E-9153-21294CF6FBC4}" destId="{33099C96-6AA0-43AC-B6D6-B5A52A340A52}" srcOrd="4" destOrd="0" presId="urn:microsoft.com/office/officeart/2005/8/layout/StepDownProcess"/>
    <dgm:cxn modelId="{5DABE003-7D82-4F1F-A2FF-F2E40DBA10CD}" type="presParOf" srcId="{33099C96-6AA0-43AC-B6D6-B5A52A340A52}" destId="{83FAC4FE-D318-4BA6-9FCB-D6B863907B4C}" srcOrd="0" destOrd="0" presId="urn:microsoft.com/office/officeart/2005/8/layout/StepDownProcess"/>
    <dgm:cxn modelId="{4371C3CB-50C7-4764-A0E8-8B808A3F20DA}" type="presParOf" srcId="{33099C96-6AA0-43AC-B6D6-B5A52A340A52}" destId="{78865196-350F-457B-A41A-EE46D149B176}" srcOrd="1" destOrd="0" presId="urn:microsoft.com/office/officeart/2005/8/layout/StepDownProcess"/>
    <dgm:cxn modelId="{F86F9D5A-70C6-49FE-81FB-2FB2063066DD}" type="presParOf" srcId="{33099C96-6AA0-43AC-B6D6-B5A52A340A52}" destId="{4AEF991E-4A45-4F21-B8BC-20A38081F9F7}" srcOrd="2" destOrd="0" presId="urn:microsoft.com/office/officeart/2005/8/layout/StepDownProcess"/>
    <dgm:cxn modelId="{5BF862D5-4126-4967-99D1-DD3618EF41BA}" type="presParOf" srcId="{952C5463-47FA-4F2E-9153-21294CF6FBC4}" destId="{DE00B3C5-6ED9-4961-A4CB-4596C3A7B882}" srcOrd="5" destOrd="0" presId="urn:microsoft.com/office/officeart/2005/8/layout/StepDownProcess"/>
    <dgm:cxn modelId="{924C8F82-A3AC-4940-AAEA-AFE1969FD25A}" type="presParOf" srcId="{952C5463-47FA-4F2E-9153-21294CF6FBC4}" destId="{7A13A58B-6E2D-4FFA-8580-6E47841CC712}" srcOrd="6" destOrd="0" presId="urn:microsoft.com/office/officeart/2005/8/layout/StepDownProcess"/>
    <dgm:cxn modelId="{A3D0ED18-B206-444B-B07E-8A7119508598}" type="presParOf" srcId="{7A13A58B-6E2D-4FFA-8580-6E47841CC712}" destId="{79D0374D-3A44-4959-9A62-7F72B3D6FC73}"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B6C28-63CF-4F02-80AB-EDB3D248BAA6}">
      <dsp:nvSpPr>
        <dsp:cNvPr id="0" name=""/>
        <dsp:cNvSpPr/>
      </dsp:nvSpPr>
      <dsp:spPr>
        <a:xfrm>
          <a:off x="2" y="0"/>
          <a:ext cx="4925953" cy="2968104"/>
        </a:xfrm>
        <a:prstGeom prst="rightArrow">
          <a:avLst/>
        </a:prstGeom>
        <a:gradFill rotWithShape="0">
          <a:gsLst>
            <a:gs pos="0">
              <a:schemeClr val="accent4">
                <a:tint val="40000"/>
                <a:hueOff val="0"/>
                <a:satOff val="0"/>
                <a:lumOff val="0"/>
                <a:alphaOff val="0"/>
                <a:shade val="51000"/>
                <a:satMod val="130000"/>
              </a:schemeClr>
            </a:gs>
            <a:gs pos="80000">
              <a:schemeClr val="accent4">
                <a:tint val="40000"/>
                <a:hueOff val="0"/>
                <a:satOff val="0"/>
                <a:lumOff val="0"/>
                <a:alphaOff val="0"/>
                <a:shade val="93000"/>
                <a:satMod val="130000"/>
              </a:schemeClr>
            </a:gs>
            <a:gs pos="100000">
              <a:schemeClr val="accent4">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D2769BA3-F917-4F37-93D4-76D2B00E53D9}">
      <dsp:nvSpPr>
        <dsp:cNvPr id="0" name=""/>
        <dsp:cNvSpPr/>
      </dsp:nvSpPr>
      <dsp:spPr>
        <a:xfrm>
          <a:off x="2405" y="890431"/>
          <a:ext cx="1486445" cy="1187241"/>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11175">
            <a:lnSpc>
              <a:spcPct val="90000"/>
            </a:lnSpc>
            <a:spcBef>
              <a:spcPct val="0"/>
            </a:spcBef>
            <a:spcAft>
              <a:spcPct val="35000"/>
            </a:spcAft>
          </a:pPr>
          <a:r>
            <a:rPr lang="en-US" sz="1150" b="0" i="0" kern="1200" dirty="0" smtClean="0">
              <a:effectLst>
                <a:outerShdw blurRad="38100" dist="38100" dir="2700000" algn="tl">
                  <a:srgbClr val="000000">
                    <a:alpha val="43137"/>
                  </a:srgbClr>
                </a:outerShdw>
              </a:effectLst>
            </a:rPr>
            <a:t>Mediante el fortalecimiento de las Entidades Fiscalizadoras Superiores</a:t>
          </a:r>
          <a:endParaRPr lang="es-ES" sz="1150" b="0" i="0" kern="1200" dirty="0">
            <a:effectLst>
              <a:outerShdw blurRad="38100" dist="38100" dir="2700000" algn="tl">
                <a:srgbClr val="000000">
                  <a:alpha val="43137"/>
                </a:srgbClr>
              </a:outerShdw>
            </a:effectLst>
          </a:endParaRPr>
        </a:p>
      </dsp:txBody>
      <dsp:txXfrm>
        <a:off x="60361" y="948387"/>
        <a:ext cx="1370533" cy="1071329"/>
      </dsp:txXfrm>
    </dsp:sp>
    <dsp:sp modelId="{F527C5D2-A3F1-4669-B839-FAB95F188F91}">
      <dsp:nvSpPr>
        <dsp:cNvPr id="0" name=""/>
        <dsp:cNvSpPr/>
      </dsp:nvSpPr>
      <dsp:spPr>
        <a:xfrm>
          <a:off x="1719755" y="890431"/>
          <a:ext cx="1486445" cy="1187241"/>
        </a:xfrm>
        <a:prstGeom prst="roundRect">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11175">
            <a:lnSpc>
              <a:spcPct val="90000"/>
            </a:lnSpc>
            <a:spcBef>
              <a:spcPct val="0"/>
            </a:spcBef>
            <a:spcAft>
              <a:spcPct val="35000"/>
            </a:spcAft>
          </a:pPr>
          <a:r>
            <a:rPr lang="en-US" sz="1150" b="0" i="0" kern="1200" dirty="0" smtClean="0">
              <a:effectLst>
                <a:outerShdw blurRad="38100" dist="38100" dir="2700000" algn="tl">
                  <a:srgbClr val="000000">
                    <a:alpha val="43137"/>
                  </a:srgbClr>
                </a:outerShdw>
              </a:effectLst>
            </a:rPr>
            <a:t>se promueve la eficiencia, la rendición de cuentas, la eficacia y la transparencia de la administración pública</a:t>
          </a:r>
          <a:endParaRPr lang="es-ES" sz="1150" b="0" i="0" kern="1200" dirty="0">
            <a:effectLst>
              <a:outerShdw blurRad="38100" dist="38100" dir="2700000" algn="tl">
                <a:srgbClr val="000000">
                  <a:alpha val="43137"/>
                </a:srgbClr>
              </a:outerShdw>
            </a:effectLst>
          </a:endParaRPr>
        </a:p>
      </dsp:txBody>
      <dsp:txXfrm>
        <a:off x="1777711" y="948387"/>
        <a:ext cx="1370533" cy="1071329"/>
      </dsp:txXfrm>
    </dsp:sp>
    <dsp:sp modelId="{55C7DC53-8335-4D17-B9E3-67E890FA2B44}">
      <dsp:nvSpPr>
        <dsp:cNvPr id="0" name=""/>
        <dsp:cNvSpPr/>
      </dsp:nvSpPr>
      <dsp:spPr>
        <a:xfrm>
          <a:off x="3437105" y="890431"/>
          <a:ext cx="1486445" cy="1187241"/>
        </a:xfrm>
        <a:prstGeom prst="roundRec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i="1" kern="1200" dirty="0" smtClean="0">
              <a:effectLst>
                <a:outerShdw blurRad="38100" dist="38100" dir="2700000" algn="tl">
                  <a:srgbClr val="000000">
                    <a:alpha val="43137"/>
                  </a:srgbClr>
                </a:outerShdw>
              </a:effectLst>
            </a:rPr>
            <a:t>Logro de los </a:t>
          </a:r>
          <a:r>
            <a:rPr lang="en-US" sz="1300" b="1" i="1" u="sng" kern="1200" dirty="0" smtClean="0">
              <a:effectLst>
                <a:outerShdw blurRad="38100" dist="38100" dir="2700000" algn="tl">
                  <a:srgbClr val="000000">
                    <a:alpha val="43137"/>
                  </a:srgbClr>
                </a:outerShdw>
              </a:effectLst>
            </a:rPr>
            <a:t>objetivos de desarrollo nacionales</a:t>
          </a:r>
          <a:endParaRPr lang="es-ES" sz="1300" b="1" i="1" u="sng" kern="1200" dirty="0">
            <a:effectLst>
              <a:outerShdw blurRad="38100" dist="38100" dir="2700000" algn="tl">
                <a:srgbClr val="000000">
                  <a:alpha val="43137"/>
                </a:srgbClr>
              </a:outerShdw>
            </a:effectLst>
          </a:endParaRPr>
        </a:p>
      </dsp:txBody>
      <dsp:txXfrm>
        <a:off x="3495061" y="948387"/>
        <a:ext cx="1370533" cy="10713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12D0DA-D438-46A4-A28D-5DDA280B64B0}">
      <dsp:nvSpPr>
        <dsp:cNvPr id="0" name=""/>
        <dsp:cNvSpPr/>
      </dsp:nvSpPr>
      <dsp:spPr>
        <a:xfrm>
          <a:off x="0" y="238063"/>
          <a:ext cx="4464495" cy="378000"/>
        </a:xfrm>
        <a:prstGeom prst="rect">
          <a:avLst/>
        </a:prstGeom>
        <a:noFill/>
        <a:ln w="9525" cap="flat" cmpd="sng" algn="ctr">
          <a:noFill/>
          <a:prstDash val="solid"/>
        </a:ln>
        <a:effectLst/>
      </dsp:spPr>
      <dsp:style>
        <a:lnRef idx="1">
          <a:scrgbClr r="0" g="0" b="0"/>
        </a:lnRef>
        <a:fillRef idx="1">
          <a:scrgbClr r="0" g="0" b="0"/>
        </a:fillRef>
        <a:effectRef idx="0">
          <a:scrgbClr r="0" g="0" b="0"/>
        </a:effectRef>
        <a:fontRef idx="minor"/>
      </dsp:style>
    </dsp:sp>
    <dsp:sp modelId="{20D43358-413D-4E24-88DE-E85AD6567364}">
      <dsp:nvSpPr>
        <dsp:cNvPr id="0" name=""/>
        <dsp:cNvSpPr/>
      </dsp:nvSpPr>
      <dsp:spPr>
        <a:xfrm>
          <a:off x="223224" y="16663"/>
          <a:ext cx="4061252" cy="44280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23" tIns="0" rIns="118123" bIns="0" numCol="1" spcCol="1270" anchor="ctr" anchorCtr="0">
          <a:noAutofit/>
        </a:bodyPr>
        <a:lstStyle/>
        <a:p>
          <a:pPr lvl="0" algn="l" defTabSz="577850">
            <a:lnSpc>
              <a:spcPct val="90000"/>
            </a:lnSpc>
            <a:spcBef>
              <a:spcPct val="0"/>
            </a:spcBef>
            <a:spcAft>
              <a:spcPct val="35000"/>
            </a:spcAft>
          </a:pPr>
          <a:r>
            <a:rPr lang="nb-NO" sz="1300" b="0" kern="1200" dirty="0" smtClean="0">
              <a:latin typeface="Berlin Sans FB" panose="020E0602020502020306" pitchFamily="34" charset="0"/>
            </a:rPr>
            <a:t>1. </a:t>
          </a:r>
          <a:r>
            <a:rPr sz="1600" b="0" kern="1200" dirty="0" smtClean="0"/>
            <a:t>Ser modelos de transparencia y rendición de cuentas</a:t>
          </a:r>
          <a:endParaRPr lang="es-ES" sz="1200" b="0" kern="1200" dirty="0">
            <a:latin typeface="Berlin Sans FB" panose="020E0602020502020306" pitchFamily="34" charset="0"/>
          </a:endParaRPr>
        </a:p>
      </dsp:txBody>
      <dsp:txXfrm>
        <a:off x="244840" y="38279"/>
        <a:ext cx="4018020" cy="399568"/>
      </dsp:txXfrm>
    </dsp:sp>
    <dsp:sp modelId="{3F9DD98D-87E7-4194-B7FF-569189A57E94}">
      <dsp:nvSpPr>
        <dsp:cNvPr id="0" name=""/>
        <dsp:cNvSpPr/>
      </dsp:nvSpPr>
      <dsp:spPr>
        <a:xfrm>
          <a:off x="0" y="918463"/>
          <a:ext cx="4464495" cy="378000"/>
        </a:xfrm>
        <a:prstGeom prst="rect">
          <a:avLst/>
        </a:prstGeom>
        <a:noFill/>
        <a:ln w="9525" cap="flat" cmpd="sng" algn="ctr">
          <a:noFill/>
          <a:prstDash val="solid"/>
        </a:ln>
        <a:effectLst/>
      </dsp:spPr>
      <dsp:style>
        <a:lnRef idx="1">
          <a:scrgbClr r="0" g="0" b="0"/>
        </a:lnRef>
        <a:fillRef idx="1">
          <a:scrgbClr r="0" g="0" b="0"/>
        </a:fillRef>
        <a:effectRef idx="0">
          <a:scrgbClr r="0" g="0" b="0"/>
        </a:effectRef>
        <a:fontRef idx="minor"/>
      </dsp:style>
    </dsp:sp>
    <dsp:sp modelId="{AB2566B7-A613-44E2-B4E1-E3C2E5782426}">
      <dsp:nvSpPr>
        <dsp:cNvPr id="0" name=""/>
        <dsp:cNvSpPr/>
      </dsp:nvSpPr>
      <dsp:spPr>
        <a:xfrm>
          <a:off x="223224" y="697063"/>
          <a:ext cx="4061252" cy="44280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23" tIns="0" rIns="118123" bIns="0" numCol="1" spcCol="1270" anchor="ctr" anchorCtr="0">
          <a:noAutofit/>
        </a:bodyPr>
        <a:lstStyle/>
        <a:p>
          <a:pPr lvl="0" algn="l" defTabSz="577850">
            <a:lnSpc>
              <a:spcPct val="90000"/>
            </a:lnSpc>
            <a:spcBef>
              <a:spcPct val="0"/>
            </a:spcBef>
            <a:spcAft>
              <a:spcPct val="35000"/>
            </a:spcAft>
          </a:pPr>
          <a:r>
            <a:rPr lang="nb-NO" sz="1300" b="0" kern="1200" dirty="0" smtClean="0">
              <a:latin typeface="Berlin Sans FB" panose="020E0602020502020306" pitchFamily="34" charset="0"/>
            </a:rPr>
            <a:t>2. </a:t>
          </a:r>
          <a:r>
            <a:rPr sz="1600" b="0" kern="1200" dirty="0" smtClean="0"/>
            <a:t>Realización de auditoría de desempeño de programas que contribuyen a los ODS</a:t>
          </a:r>
          <a:endParaRPr lang="es-ES" sz="1600" b="0" kern="1200" dirty="0"/>
        </a:p>
      </dsp:txBody>
      <dsp:txXfrm>
        <a:off x="244840" y="718679"/>
        <a:ext cx="4018020" cy="399568"/>
      </dsp:txXfrm>
    </dsp:sp>
    <dsp:sp modelId="{BC890BA6-54AB-4C9C-9071-70F52F0EE324}">
      <dsp:nvSpPr>
        <dsp:cNvPr id="0" name=""/>
        <dsp:cNvSpPr/>
      </dsp:nvSpPr>
      <dsp:spPr>
        <a:xfrm>
          <a:off x="0" y="1598863"/>
          <a:ext cx="4464495" cy="378000"/>
        </a:xfrm>
        <a:prstGeom prst="rect">
          <a:avLst/>
        </a:prstGeom>
        <a:noFill/>
        <a:ln w="9525" cap="flat" cmpd="sng" algn="ctr">
          <a:noFill/>
          <a:prstDash val="solid"/>
        </a:ln>
        <a:effectLst/>
      </dsp:spPr>
      <dsp:style>
        <a:lnRef idx="1">
          <a:scrgbClr r="0" g="0" b="0"/>
        </a:lnRef>
        <a:fillRef idx="1">
          <a:scrgbClr r="0" g="0" b="0"/>
        </a:fillRef>
        <a:effectRef idx="0">
          <a:scrgbClr r="0" g="0" b="0"/>
        </a:effectRef>
        <a:fontRef idx="minor"/>
      </dsp:style>
    </dsp:sp>
    <dsp:sp modelId="{55D9264A-FBF8-41BD-AAD6-D5364DA55801}">
      <dsp:nvSpPr>
        <dsp:cNvPr id="0" name=""/>
        <dsp:cNvSpPr/>
      </dsp:nvSpPr>
      <dsp:spPr>
        <a:xfrm>
          <a:off x="223224" y="1377463"/>
          <a:ext cx="4057846" cy="44280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23" tIns="0" rIns="118123" bIns="0" numCol="1" spcCol="1270" anchor="ctr" anchorCtr="0">
          <a:noAutofit/>
        </a:bodyPr>
        <a:lstStyle/>
        <a:p>
          <a:pPr lvl="0" algn="l" defTabSz="577850">
            <a:lnSpc>
              <a:spcPct val="90000"/>
            </a:lnSpc>
            <a:spcBef>
              <a:spcPct val="0"/>
            </a:spcBef>
            <a:spcAft>
              <a:spcPct val="35000"/>
            </a:spcAft>
          </a:pPr>
          <a:r>
            <a:rPr lang="nb-NO" sz="1300" b="0" kern="1200" dirty="0" smtClean="0">
              <a:latin typeface="Berlin Sans FB" panose="020E0602020502020306" pitchFamily="34" charset="0"/>
            </a:rPr>
            <a:t>3. </a:t>
          </a:r>
          <a:r>
            <a:rPr sz="1600" b="0" kern="1200" dirty="0" smtClean="0"/>
            <a:t>Evaluación y apoyo del ODS 16 – fortalecimiento de las instituciones </a:t>
          </a:r>
          <a:endParaRPr lang="es-ES" sz="1600" b="0" kern="1200" dirty="0"/>
        </a:p>
      </dsp:txBody>
      <dsp:txXfrm>
        <a:off x="244840" y="1399079"/>
        <a:ext cx="4014614" cy="3995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E516DF-ECEC-41B5-A7DB-BFCDE051BF3C}">
      <dsp:nvSpPr>
        <dsp:cNvPr id="0" name=""/>
        <dsp:cNvSpPr/>
      </dsp:nvSpPr>
      <dsp:spPr>
        <a:xfrm>
          <a:off x="1086659" y="191049"/>
          <a:ext cx="3791588" cy="1316768"/>
        </a:xfrm>
        <a:prstGeom prst="ellipse">
          <a:avLst/>
        </a:prstGeom>
        <a:solidFill>
          <a:schemeClr val="accent4">
            <a:tint val="50000"/>
            <a:alpha val="40000"/>
            <a:hueOff val="0"/>
            <a:satOff val="0"/>
            <a:lumOff val="0"/>
            <a:alphaOff val="0"/>
          </a:schemeClr>
        </a:solidFill>
        <a:ln>
          <a:noFill/>
        </a:ln>
        <a:effectLst/>
        <a:scene3d>
          <a:camera prst="orthographicFront"/>
          <a:lightRig rig="flat" dir="t"/>
        </a:scene3d>
        <a:sp3d z="-190500" extrusionH="12700" prstMaterial="matte"/>
      </dsp:spPr>
      <dsp:style>
        <a:lnRef idx="0">
          <a:scrgbClr r="0" g="0" b="0"/>
        </a:lnRef>
        <a:fillRef idx="1">
          <a:scrgbClr r="0" g="0" b="0"/>
        </a:fillRef>
        <a:effectRef idx="0">
          <a:scrgbClr r="0" g="0" b="0"/>
        </a:effectRef>
        <a:fontRef idx="minor"/>
      </dsp:style>
    </dsp:sp>
    <dsp:sp modelId="{16965076-DFA2-4FB0-A8AB-BB3DEBF24E09}">
      <dsp:nvSpPr>
        <dsp:cNvPr id="0" name=""/>
        <dsp:cNvSpPr/>
      </dsp:nvSpPr>
      <dsp:spPr>
        <a:xfrm>
          <a:off x="2620930" y="3415368"/>
          <a:ext cx="734803" cy="470274"/>
        </a:xfrm>
        <a:prstGeom prst="downArrow">
          <a:avLst/>
        </a:prstGeom>
        <a:solidFill>
          <a:schemeClr val="accent4">
            <a:tint val="4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DE46327E-F9E4-4C1D-A224-551E09D3B556}">
      <dsp:nvSpPr>
        <dsp:cNvPr id="0" name=""/>
        <dsp:cNvSpPr/>
      </dsp:nvSpPr>
      <dsp:spPr>
        <a:xfrm>
          <a:off x="786495" y="3791588"/>
          <a:ext cx="4403673" cy="881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032" tIns="256032" rIns="256032" bIns="256032" numCol="1" spcCol="1270" anchor="ctr" anchorCtr="0">
          <a:noAutofit/>
        </a:bodyPr>
        <a:lstStyle/>
        <a:p>
          <a:pPr lvl="0" algn="ctr" defTabSz="2889250">
            <a:lnSpc>
              <a:spcPct val="90000"/>
            </a:lnSpc>
            <a:spcBef>
              <a:spcPct val="0"/>
            </a:spcBef>
            <a:spcAft>
              <a:spcPct val="35000"/>
            </a:spcAft>
          </a:pPr>
          <a:r>
            <a:rPr kern="1200"/>
            <a:t>Desarrollo </a:t>
          </a:r>
          <a:r>
            <a:rPr b="1" u="sng" kern="1200" dirty="0" smtClean="0"/>
            <a:t>Sostenible</a:t>
          </a:r>
          <a:endParaRPr lang="es-ES" sz="2800" kern="1200" noProof="0" dirty="0"/>
        </a:p>
      </dsp:txBody>
      <dsp:txXfrm>
        <a:off x="786495" y="3791588"/>
        <a:ext cx="4403673" cy="881764"/>
      </dsp:txXfrm>
    </dsp:sp>
    <dsp:sp modelId="{26A29F14-1B99-42E9-B60D-BDFDA1DF1364}">
      <dsp:nvSpPr>
        <dsp:cNvPr id="0" name=""/>
        <dsp:cNvSpPr/>
      </dsp:nvSpPr>
      <dsp:spPr>
        <a:xfrm rot="1329605">
          <a:off x="2465151" y="1609514"/>
          <a:ext cx="1322647" cy="1322647"/>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nb-NO" sz="1600" kern="1200" dirty="0" smtClean="0"/>
            <a:t>Reformas en la GFP</a:t>
          </a:r>
          <a:endParaRPr lang="es-ES" sz="1600" kern="1200" dirty="0"/>
        </a:p>
      </dsp:txBody>
      <dsp:txXfrm>
        <a:off x="2658848" y="1803211"/>
        <a:ext cx="935253" cy="935253"/>
      </dsp:txXfrm>
    </dsp:sp>
    <dsp:sp modelId="{C6C47346-04B1-494B-BD92-A400B049BA47}">
      <dsp:nvSpPr>
        <dsp:cNvPr id="0" name=""/>
        <dsp:cNvSpPr/>
      </dsp:nvSpPr>
      <dsp:spPr>
        <a:xfrm rot="20278997">
          <a:off x="1518724" y="617235"/>
          <a:ext cx="1322647" cy="1322647"/>
        </a:xfrm>
        <a:prstGeom prst="ellipse">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noProof="0" dirty="0" err="1" smtClean="0"/>
            <a:t>Apoyo</a:t>
          </a:r>
          <a:r>
            <a:rPr lang="en-US" sz="1600" kern="1200" noProof="0" dirty="0" smtClean="0"/>
            <a:t> </a:t>
          </a:r>
          <a:r>
            <a:rPr lang="en-US" sz="1600" kern="1200" noProof="0" dirty="0" err="1" smtClean="0"/>
            <a:t>presu-puestario</a:t>
          </a:r>
          <a:r>
            <a:rPr lang="en-US" sz="1600" kern="1200" noProof="0" dirty="0" smtClean="0"/>
            <a:t> o sectorial</a:t>
          </a:r>
          <a:endParaRPr lang="es-ES" sz="1600" kern="1200" noProof="0" dirty="0"/>
        </a:p>
      </dsp:txBody>
      <dsp:txXfrm>
        <a:off x="1712421" y="810932"/>
        <a:ext cx="935253" cy="935253"/>
      </dsp:txXfrm>
    </dsp:sp>
    <dsp:sp modelId="{72BBF1E7-8C4B-47B4-A237-F135105635A8}">
      <dsp:nvSpPr>
        <dsp:cNvPr id="0" name=""/>
        <dsp:cNvSpPr/>
      </dsp:nvSpPr>
      <dsp:spPr>
        <a:xfrm>
          <a:off x="2743690" y="216026"/>
          <a:ext cx="1576793" cy="1485491"/>
        </a:xfrm>
        <a:prstGeom prst="ellipse">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glow rad="228600">
            <a:schemeClr val="accent2">
              <a:satMod val="175000"/>
              <a:alpha val="4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i="1" kern="1200" noProof="0" dirty="0" err="1" smtClean="0">
              <a:effectLst>
                <a:outerShdw blurRad="38100" dist="38100" dir="2700000" algn="tl">
                  <a:srgbClr val="000000">
                    <a:alpha val="43137"/>
                  </a:srgbClr>
                </a:outerShdw>
              </a:effectLst>
            </a:rPr>
            <a:t>Fortaleci-miento</a:t>
          </a:r>
          <a:r>
            <a:rPr lang="en-US" sz="1600" b="1" i="1" kern="1200" noProof="0" dirty="0" smtClean="0">
              <a:effectLst>
                <a:outerShdw blurRad="38100" dist="38100" dir="2700000" algn="tl">
                  <a:srgbClr val="000000">
                    <a:alpha val="43137"/>
                  </a:srgbClr>
                </a:outerShdw>
              </a:effectLst>
            </a:rPr>
            <a:t> de las capacidades de las EFS</a:t>
          </a:r>
          <a:endParaRPr lang="es-ES" sz="1600" b="1" i="1" kern="1200" noProof="0" dirty="0">
            <a:effectLst>
              <a:outerShdw blurRad="38100" dist="38100" dir="2700000" algn="tl">
                <a:srgbClr val="000000">
                  <a:alpha val="43137"/>
                </a:srgbClr>
              </a:outerShdw>
            </a:effectLst>
          </a:endParaRPr>
        </a:p>
      </dsp:txBody>
      <dsp:txXfrm>
        <a:off x="2974606" y="433571"/>
        <a:ext cx="1114961" cy="1050401"/>
      </dsp:txXfrm>
    </dsp:sp>
    <dsp:sp modelId="{2B6EBE26-51B1-47FF-B7BA-12C16FC93672}">
      <dsp:nvSpPr>
        <dsp:cNvPr id="0" name=""/>
        <dsp:cNvSpPr/>
      </dsp:nvSpPr>
      <dsp:spPr>
        <a:xfrm>
          <a:off x="930881" y="29392"/>
          <a:ext cx="4114901" cy="3291921"/>
        </a:xfrm>
        <a:prstGeom prst="funnel">
          <a:avLst/>
        </a:prstGeom>
        <a:solidFill>
          <a:schemeClr val="lt1">
            <a:alpha val="4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2EFE99-3CBB-4DDD-8C30-448D735B44C4}">
      <dsp:nvSpPr>
        <dsp:cNvPr id="0" name=""/>
        <dsp:cNvSpPr/>
      </dsp:nvSpPr>
      <dsp:spPr>
        <a:xfrm>
          <a:off x="2074013" y="553710"/>
          <a:ext cx="4295580" cy="1248063"/>
        </a:xfrm>
        <a:prstGeom prst="rightArrow">
          <a:avLst>
            <a:gd name="adj1" fmla="val 50000"/>
            <a:gd name="adj2" fmla="val 5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254000" bIns="155591" numCol="1" spcCol="1270" anchor="ctr" anchorCtr="0">
          <a:noAutofit/>
        </a:bodyPr>
        <a:lstStyle/>
        <a:p>
          <a:pPr lvl="0" algn="l" defTabSz="533400">
            <a:lnSpc>
              <a:spcPct val="90000"/>
            </a:lnSpc>
            <a:spcBef>
              <a:spcPct val="0"/>
            </a:spcBef>
            <a:spcAft>
              <a:spcPct val="35000"/>
            </a:spcAft>
          </a:pPr>
          <a:r>
            <a:rPr lang="en-US" sz="1200" b="1" kern="1200" noProof="0" dirty="0" smtClean="0"/>
            <a:t>Recomendación de la EFS: </a:t>
          </a:r>
          <a:r>
            <a:rPr lang="en-US" sz="1200" b="1" kern="1200" noProof="0" dirty="0" err="1" smtClean="0"/>
            <a:t>d</a:t>
          </a:r>
          <a:r>
            <a:rPr lang="en-US" sz="1200" kern="1200" noProof="0" dirty="0" err="1" smtClean="0"/>
            <a:t>esignación</a:t>
          </a:r>
          <a:r>
            <a:rPr lang="en-US" sz="1200" kern="1200" noProof="0" dirty="0" smtClean="0"/>
            <a:t> formal para mejorar la gestión de la deuda</a:t>
          </a:r>
          <a:endParaRPr lang="es-ES" sz="1200" kern="1200" noProof="0" dirty="0"/>
        </a:p>
      </dsp:txBody>
      <dsp:txXfrm>
        <a:off x="2074013" y="865726"/>
        <a:ext cx="3983564" cy="624031"/>
      </dsp:txXfrm>
    </dsp:sp>
    <dsp:sp modelId="{CDCC64B2-08C2-40BA-8CCD-4C664F68EE0E}">
      <dsp:nvSpPr>
        <dsp:cNvPr id="0" name=""/>
        <dsp:cNvSpPr/>
      </dsp:nvSpPr>
      <dsp:spPr>
        <a:xfrm>
          <a:off x="4" y="422776"/>
          <a:ext cx="2072753" cy="1033154"/>
        </a:xfrm>
        <a:prstGeom prst="rect">
          <a:avLst/>
        </a:prstGeom>
        <a:solidFill>
          <a:schemeClr val="lt2">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GB" sz="1400" b="1" kern="1200" dirty="0" smtClean="0"/>
            <a:t>Hallazgo:</a:t>
          </a:r>
        </a:p>
        <a:p>
          <a:pPr lvl="0" algn="l" defTabSz="622300">
            <a:lnSpc>
              <a:spcPct val="90000"/>
            </a:lnSpc>
            <a:spcBef>
              <a:spcPct val="0"/>
            </a:spcBef>
            <a:spcAft>
              <a:spcPct val="35000"/>
            </a:spcAft>
          </a:pPr>
          <a:r>
            <a:rPr lang="en-GB" sz="1200" kern="1200" dirty="0" smtClean="0"/>
            <a:t>El Banco Central actúa como agente fiscal sin acuerdo firmado alguno</a:t>
          </a:r>
          <a:endParaRPr lang="es-ES" sz="1200" kern="1200" dirty="0"/>
        </a:p>
      </dsp:txBody>
      <dsp:txXfrm>
        <a:off x="4" y="422776"/>
        <a:ext cx="2072753" cy="1033154"/>
      </dsp:txXfrm>
    </dsp:sp>
    <dsp:sp modelId="{A78735D0-ED51-41E1-B882-4920ED609146}">
      <dsp:nvSpPr>
        <dsp:cNvPr id="0" name=""/>
        <dsp:cNvSpPr/>
      </dsp:nvSpPr>
      <dsp:spPr>
        <a:xfrm>
          <a:off x="2789966" y="1887983"/>
          <a:ext cx="3511492" cy="1206282"/>
        </a:xfrm>
        <a:prstGeom prst="rightArrow">
          <a:avLst>
            <a:gd name="adj1" fmla="val 50000"/>
            <a:gd name="adj2" fmla="val 5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254000" bIns="155591" numCol="1" spcCol="1270" anchor="ctr" anchorCtr="0">
          <a:noAutofit/>
        </a:bodyPr>
        <a:lstStyle/>
        <a:p>
          <a:pPr lvl="0" algn="l" defTabSz="533400">
            <a:lnSpc>
              <a:spcPct val="90000"/>
            </a:lnSpc>
            <a:spcBef>
              <a:spcPct val="0"/>
            </a:spcBef>
            <a:spcAft>
              <a:spcPct val="35000"/>
            </a:spcAft>
          </a:pPr>
          <a:r>
            <a:rPr lang="nb-NO" sz="1200" b="1" kern="1200" dirty="0" smtClean="0"/>
            <a:t>Recomendación de la EFS:   r</a:t>
          </a:r>
          <a:r>
            <a:rPr sz="1200" kern="1200" smtClean="0"/>
            <a:t>ealizar </a:t>
          </a:r>
          <a:r>
            <a:rPr sz="1200" kern="1200"/>
            <a:t>un procedimiento de contratación competitivo </a:t>
          </a:r>
          <a:endParaRPr lang="es-ES" sz="1200" kern="1200" dirty="0"/>
        </a:p>
      </dsp:txBody>
      <dsp:txXfrm>
        <a:off x="2789966" y="2189554"/>
        <a:ext cx="3209922" cy="603141"/>
      </dsp:txXfrm>
    </dsp:sp>
    <dsp:sp modelId="{DE19400F-BA92-42A7-8116-C299C7C6E5D4}">
      <dsp:nvSpPr>
        <dsp:cNvPr id="0" name=""/>
        <dsp:cNvSpPr/>
      </dsp:nvSpPr>
      <dsp:spPr>
        <a:xfrm>
          <a:off x="856932" y="1743965"/>
          <a:ext cx="1943310" cy="991051"/>
        </a:xfrm>
        <a:prstGeom prst="rect">
          <a:avLst/>
        </a:prstGeom>
        <a:solidFill>
          <a:schemeClr val="lt2">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GB" sz="1400" b="1" kern="1200" dirty="0" smtClean="0"/>
            <a:t>Hallazgo:</a:t>
          </a:r>
        </a:p>
        <a:p>
          <a:pPr lvl="0" algn="l" defTabSz="622300">
            <a:lnSpc>
              <a:spcPct val="90000"/>
            </a:lnSpc>
            <a:spcBef>
              <a:spcPct val="0"/>
            </a:spcBef>
            <a:spcAft>
              <a:spcPct val="35000"/>
            </a:spcAft>
          </a:pPr>
          <a:r>
            <a:rPr lang="en-GB" sz="1200" kern="1200" dirty="0" smtClean="0"/>
            <a:t>Deficiencias en la dotación de personal de la Oficina de gestión de la deuda pública</a:t>
          </a:r>
          <a:endParaRPr lang="es-ES" sz="1200" kern="1200" dirty="0"/>
        </a:p>
      </dsp:txBody>
      <dsp:txXfrm>
        <a:off x="856932" y="1743965"/>
        <a:ext cx="1943310" cy="991051"/>
      </dsp:txXfrm>
    </dsp:sp>
    <dsp:sp modelId="{7C2D167D-D037-47A2-AB18-E1B86BA5FE68}">
      <dsp:nvSpPr>
        <dsp:cNvPr id="0" name=""/>
        <dsp:cNvSpPr/>
      </dsp:nvSpPr>
      <dsp:spPr>
        <a:xfrm>
          <a:off x="3665734" y="3026430"/>
          <a:ext cx="2670964" cy="1444829"/>
        </a:xfrm>
        <a:prstGeom prst="rightArrow">
          <a:avLst>
            <a:gd name="adj1" fmla="val 50000"/>
            <a:gd name="adj2" fmla="val 5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254000" bIns="155591" numCol="1" spcCol="1270" anchor="ctr" anchorCtr="0">
          <a:noAutofit/>
        </a:bodyPr>
        <a:lstStyle/>
        <a:p>
          <a:pPr lvl="0" algn="l" defTabSz="533400">
            <a:lnSpc>
              <a:spcPct val="90000"/>
            </a:lnSpc>
            <a:spcBef>
              <a:spcPct val="0"/>
            </a:spcBef>
            <a:spcAft>
              <a:spcPct val="35000"/>
            </a:spcAft>
          </a:pPr>
          <a:r>
            <a:rPr lang="nb-NO" sz="1200" b="1" kern="1200" dirty="0" smtClean="0"/>
            <a:t>Recomendación de la EFS: c</a:t>
          </a:r>
          <a:r>
            <a:rPr lang="nb-NO" sz="1200" kern="1200" dirty="0" smtClean="0"/>
            <a:t>onformar una </a:t>
          </a:r>
          <a:r>
            <a:rPr lang="nb-NO" sz="1200" i="1" kern="1200" dirty="0" smtClean="0"/>
            <a:t>task force</a:t>
          </a:r>
          <a:r>
            <a:rPr lang="nb-NO" sz="1200" kern="1200" dirty="0" smtClean="0"/>
            <a:t> para determinar los niveles de responsabilidad</a:t>
          </a:r>
          <a:endParaRPr lang="es-ES" sz="1200" kern="1200" dirty="0"/>
        </a:p>
      </dsp:txBody>
      <dsp:txXfrm>
        <a:off x="3665734" y="3387637"/>
        <a:ext cx="2309757" cy="722415"/>
      </dsp:txXfrm>
    </dsp:sp>
    <dsp:sp modelId="{2DCC045C-0103-48C6-9069-028988A89783}">
      <dsp:nvSpPr>
        <dsp:cNvPr id="0" name=""/>
        <dsp:cNvSpPr/>
      </dsp:nvSpPr>
      <dsp:spPr>
        <a:xfrm>
          <a:off x="1800201" y="3040118"/>
          <a:ext cx="1888672" cy="1138607"/>
        </a:xfrm>
        <a:prstGeom prst="rect">
          <a:avLst/>
        </a:prstGeom>
        <a:solidFill>
          <a:schemeClr val="lt2">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GB" sz="1400" b="1" kern="1200" dirty="0" smtClean="0"/>
            <a:t>Hallazgo:</a:t>
          </a:r>
        </a:p>
        <a:p>
          <a:pPr lvl="0" algn="l" defTabSz="622300">
            <a:lnSpc>
              <a:spcPct val="90000"/>
            </a:lnSpc>
            <a:spcBef>
              <a:spcPct val="0"/>
            </a:spcBef>
            <a:spcAft>
              <a:spcPct val="35000"/>
            </a:spcAft>
          </a:pPr>
          <a:r>
            <a:rPr lang="en-GB" sz="1200" kern="1200" dirty="0" smtClean="0"/>
            <a:t>Deficientes controles internos para préstamos y gestión de obligaciones contingentes</a:t>
          </a:r>
          <a:endParaRPr lang="es-ES" sz="1200" kern="1200" dirty="0"/>
        </a:p>
      </dsp:txBody>
      <dsp:txXfrm>
        <a:off x="1800201" y="3040118"/>
        <a:ext cx="1888672" cy="11386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2A653F-04BA-4F6F-A2AD-18A74B618011}">
      <dsp:nvSpPr>
        <dsp:cNvPr id="0" name=""/>
        <dsp:cNvSpPr/>
      </dsp:nvSpPr>
      <dsp:spPr>
        <a:xfrm rot="5400000">
          <a:off x="1352889" y="1140219"/>
          <a:ext cx="784009" cy="764152"/>
        </a:xfrm>
        <a:prstGeom prst="bentUpArrow">
          <a:avLst>
            <a:gd name="adj1" fmla="val 32840"/>
            <a:gd name="adj2" fmla="val 25000"/>
            <a:gd name="adj3" fmla="val 35780"/>
          </a:avLst>
        </a:prstGeom>
        <a:gradFill rotWithShape="0">
          <a:gsLst>
            <a:gs pos="0">
              <a:schemeClr val="accent4">
                <a:tint val="50000"/>
                <a:hueOff val="0"/>
                <a:satOff val="0"/>
                <a:lumOff val="0"/>
                <a:alphaOff val="0"/>
                <a:shade val="51000"/>
                <a:satMod val="130000"/>
              </a:schemeClr>
            </a:gs>
            <a:gs pos="80000">
              <a:schemeClr val="accent4">
                <a:tint val="50000"/>
                <a:hueOff val="0"/>
                <a:satOff val="0"/>
                <a:lumOff val="0"/>
                <a:alphaOff val="0"/>
                <a:shade val="93000"/>
                <a:satMod val="130000"/>
              </a:schemeClr>
            </a:gs>
            <a:gs pos="100000">
              <a:schemeClr val="accent4">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F3070D7E-2C85-4BE9-8639-BBBB39A7FEB2}">
      <dsp:nvSpPr>
        <dsp:cNvPr id="0" name=""/>
        <dsp:cNvSpPr/>
      </dsp:nvSpPr>
      <dsp:spPr>
        <a:xfrm>
          <a:off x="932227" y="26764"/>
          <a:ext cx="1130396" cy="1091050"/>
        </a:xfrm>
        <a:prstGeom prst="roundRect">
          <a:avLst>
            <a:gd name="adj" fmla="val 1667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sz="1200" kern="1200"/>
            <a:t>Las estrategias sean </a:t>
          </a:r>
          <a:r>
            <a:rPr sz="1200" b="1" i="1" kern="1200" dirty="0" smtClean="0"/>
            <a:t>impulsadas por países</a:t>
          </a:r>
          <a:endParaRPr lang="es-ES" sz="1200" b="1" i="1" kern="1200" dirty="0">
            <a:effectLst>
              <a:outerShdw blurRad="38100" dist="38100" dir="2700000" algn="tl">
                <a:srgbClr val="000000">
                  <a:alpha val="43137"/>
                </a:srgbClr>
              </a:outerShdw>
            </a:effectLst>
          </a:endParaRPr>
        </a:p>
      </dsp:txBody>
      <dsp:txXfrm>
        <a:off x="985497" y="80034"/>
        <a:ext cx="1023856" cy="984510"/>
      </dsp:txXfrm>
    </dsp:sp>
    <dsp:sp modelId="{56633C91-5E6C-43E3-B342-02935F43E016}">
      <dsp:nvSpPr>
        <dsp:cNvPr id="0" name=""/>
        <dsp:cNvSpPr/>
      </dsp:nvSpPr>
      <dsp:spPr>
        <a:xfrm>
          <a:off x="2132700" y="114798"/>
          <a:ext cx="1511680" cy="88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57150" lvl="1" indent="-57150" algn="l" defTabSz="400050">
            <a:lnSpc>
              <a:spcPct val="90000"/>
            </a:lnSpc>
            <a:spcBef>
              <a:spcPct val="0"/>
            </a:spcBef>
            <a:spcAft>
              <a:spcPct val="15000"/>
            </a:spcAft>
            <a:buChar char="••"/>
          </a:pPr>
          <a:r>
            <a:rPr lang="nb-NO" sz="900" b="0" kern="1200" dirty="0" smtClean="0">
              <a:effectLst>
                <a:outerShdw blurRad="38100" dist="38100" dir="2700000" algn="tl">
                  <a:srgbClr val="000000">
                    <a:alpha val="43137"/>
                  </a:srgbClr>
                </a:outerShdw>
              </a:effectLst>
            </a:rPr>
            <a:t>Sierra Leona</a:t>
          </a:r>
          <a:endParaRPr lang="es-ES" sz="900" b="0" kern="1200" dirty="0">
            <a:effectLst>
              <a:outerShdw blurRad="38100" dist="38100" dir="2700000" algn="tl">
                <a:srgbClr val="000000">
                  <a:alpha val="43137"/>
                </a:srgbClr>
              </a:outerShdw>
            </a:effectLst>
          </a:endParaRPr>
        </a:p>
      </dsp:txBody>
      <dsp:txXfrm>
        <a:off x="2132700" y="114798"/>
        <a:ext cx="1511680" cy="881834"/>
      </dsp:txXfrm>
    </dsp:sp>
    <dsp:sp modelId="{320D072E-B5EF-4CD8-9E6A-761A9A645B44}">
      <dsp:nvSpPr>
        <dsp:cNvPr id="0" name=""/>
        <dsp:cNvSpPr/>
      </dsp:nvSpPr>
      <dsp:spPr>
        <a:xfrm rot="5400000">
          <a:off x="2581027" y="2324734"/>
          <a:ext cx="831565" cy="691090"/>
        </a:xfrm>
        <a:prstGeom prst="bentUpArrow">
          <a:avLst>
            <a:gd name="adj1" fmla="val 32840"/>
            <a:gd name="adj2" fmla="val 25000"/>
            <a:gd name="adj3" fmla="val 35780"/>
          </a:avLst>
        </a:prstGeom>
        <a:gradFill rotWithShape="0">
          <a:gsLst>
            <a:gs pos="0">
              <a:schemeClr val="accent4">
                <a:tint val="50000"/>
                <a:hueOff val="-1962696"/>
                <a:satOff val="9881"/>
                <a:lumOff val="6361"/>
                <a:alphaOff val="0"/>
                <a:shade val="51000"/>
                <a:satMod val="130000"/>
              </a:schemeClr>
            </a:gs>
            <a:gs pos="80000">
              <a:schemeClr val="accent4">
                <a:tint val="50000"/>
                <a:hueOff val="-1962696"/>
                <a:satOff val="9881"/>
                <a:lumOff val="6361"/>
                <a:alphaOff val="0"/>
                <a:shade val="93000"/>
                <a:satMod val="130000"/>
              </a:schemeClr>
            </a:gs>
            <a:gs pos="100000">
              <a:schemeClr val="accent4">
                <a:tint val="50000"/>
                <a:hueOff val="-1962696"/>
                <a:satOff val="9881"/>
                <a:lumOff val="636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487350B6-4BE8-4CC9-8882-FF092C737BDA}">
      <dsp:nvSpPr>
        <dsp:cNvPr id="0" name=""/>
        <dsp:cNvSpPr/>
      </dsp:nvSpPr>
      <dsp:spPr>
        <a:xfrm>
          <a:off x="2212496" y="1181415"/>
          <a:ext cx="1283041" cy="1091050"/>
        </a:xfrm>
        <a:prstGeom prst="roundRect">
          <a:avLst>
            <a:gd name="adj" fmla="val 16670"/>
          </a:avLst>
        </a:prstGeom>
        <a:gradFill rotWithShape="0">
          <a:gsLst>
            <a:gs pos="0">
              <a:schemeClr val="accent4">
                <a:hueOff val="-1488257"/>
                <a:satOff val="8966"/>
                <a:lumOff val="719"/>
                <a:alphaOff val="0"/>
                <a:shade val="51000"/>
                <a:satMod val="130000"/>
              </a:schemeClr>
            </a:gs>
            <a:gs pos="80000">
              <a:schemeClr val="accent4">
                <a:hueOff val="-1488257"/>
                <a:satOff val="8966"/>
                <a:lumOff val="719"/>
                <a:alphaOff val="0"/>
                <a:shade val="93000"/>
                <a:satMod val="130000"/>
              </a:schemeClr>
            </a:gs>
            <a:gs pos="100000">
              <a:schemeClr val="accent4">
                <a:hueOff val="-1488257"/>
                <a:satOff val="8966"/>
                <a:lumOff val="7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sz="1200" kern="1200"/>
            <a:t>Los esfuerzos sean </a:t>
          </a:r>
          <a:r>
            <a:rPr sz="1200" b="1" i="1" kern="1200" dirty="0" smtClean="0"/>
            <a:t>coordinados</a:t>
          </a:r>
          <a:endParaRPr lang="es-ES" sz="1200" b="1" i="1" kern="1200" dirty="0">
            <a:effectLst>
              <a:outerShdw blurRad="38100" dist="38100" dir="2700000" algn="tl">
                <a:srgbClr val="000000">
                  <a:alpha val="43137"/>
                </a:srgbClr>
              </a:outerShdw>
            </a:effectLst>
          </a:endParaRPr>
        </a:p>
      </dsp:txBody>
      <dsp:txXfrm>
        <a:off x="2265766" y="1234685"/>
        <a:ext cx="1176501" cy="984510"/>
      </dsp:txXfrm>
    </dsp:sp>
    <dsp:sp modelId="{5EF9BDF1-FC0B-4C26-A028-6F965A503A03}">
      <dsp:nvSpPr>
        <dsp:cNvPr id="0" name=""/>
        <dsp:cNvSpPr/>
      </dsp:nvSpPr>
      <dsp:spPr>
        <a:xfrm>
          <a:off x="3520019" y="1259052"/>
          <a:ext cx="1133661" cy="88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57150" lvl="1" indent="-57150" algn="l" defTabSz="400050">
            <a:lnSpc>
              <a:spcPct val="90000"/>
            </a:lnSpc>
            <a:spcBef>
              <a:spcPct val="0"/>
            </a:spcBef>
            <a:spcAft>
              <a:spcPct val="15000"/>
            </a:spcAft>
            <a:buChar char="••"/>
          </a:pPr>
          <a:r>
            <a:rPr lang="nb-NO" sz="900" b="0" kern="1200" dirty="0" smtClean="0">
              <a:effectLst>
                <a:outerShdw blurRad="38100" dist="38100" dir="2700000" algn="tl">
                  <a:srgbClr val="000000">
                    <a:alpha val="43137"/>
                  </a:srgbClr>
                </a:outerShdw>
              </a:effectLst>
            </a:rPr>
            <a:t>Zambia </a:t>
          </a:r>
          <a:endParaRPr lang="es-ES" sz="900" b="0" kern="1200" dirty="0">
            <a:effectLst>
              <a:outerShdw blurRad="38100" dist="38100" dir="2700000" algn="tl">
                <a:srgbClr val="000000">
                  <a:alpha val="43137"/>
                </a:srgbClr>
              </a:outerShdw>
            </a:effectLst>
          </a:endParaRPr>
        </a:p>
      </dsp:txBody>
      <dsp:txXfrm>
        <a:off x="3520019" y="1259052"/>
        <a:ext cx="1133661" cy="881834"/>
      </dsp:txXfrm>
    </dsp:sp>
    <dsp:sp modelId="{83FAC4FE-D318-4BA6-9FCB-D6B863907B4C}">
      <dsp:nvSpPr>
        <dsp:cNvPr id="0" name=""/>
        <dsp:cNvSpPr/>
      </dsp:nvSpPr>
      <dsp:spPr>
        <a:xfrm rot="5400000">
          <a:off x="3906946" y="3390756"/>
          <a:ext cx="780917" cy="812664"/>
        </a:xfrm>
        <a:prstGeom prst="bentUpArrow">
          <a:avLst>
            <a:gd name="adj1" fmla="val 32840"/>
            <a:gd name="adj2" fmla="val 25000"/>
            <a:gd name="adj3" fmla="val 35780"/>
          </a:avLst>
        </a:prstGeom>
        <a:gradFill rotWithShape="0">
          <a:gsLst>
            <a:gs pos="0">
              <a:schemeClr val="accent4">
                <a:tint val="50000"/>
                <a:hueOff val="-3925392"/>
                <a:satOff val="19763"/>
                <a:lumOff val="12722"/>
                <a:alphaOff val="0"/>
                <a:shade val="51000"/>
                <a:satMod val="130000"/>
              </a:schemeClr>
            </a:gs>
            <a:gs pos="80000">
              <a:schemeClr val="accent4">
                <a:tint val="50000"/>
                <a:hueOff val="-3925392"/>
                <a:satOff val="19763"/>
                <a:lumOff val="12722"/>
                <a:alphaOff val="0"/>
                <a:shade val="93000"/>
                <a:satMod val="130000"/>
              </a:schemeClr>
            </a:gs>
            <a:gs pos="100000">
              <a:schemeClr val="accent4">
                <a:tint val="50000"/>
                <a:hueOff val="-3925392"/>
                <a:satOff val="19763"/>
                <a:lumOff val="1272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78865196-350F-457B-A41A-EE46D149B176}">
      <dsp:nvSpPr>
        <dsp:cNvPr id="0" name=""/>
        <dsp:cNvSpPr/>
      </dsp:nvSpPr>
      <dsp:spPr>
        <a:xfrm>
          <a:off x="3492764" y="2359844"/>
          <a:ext cx="1316989" cy="1091050"/>
        </a:xfrm>
        <a:prstGeom prst="roundRect">
          <a:avLst>
            <a:gd name="adj" fmla="val 16670"/>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sz="1200" kern="1200"/>
            <a:t>Las diferentes iniciativas sean </a:t>
          </a:r>
          <a:r>
            <a:rPr sz="1200" b="1" i="1" kern="1200" dirty="0" smtClean="0"/>
            <a:t>armonizadas</a:t>
          </a:r>
          <a:endParaRPr lang="es-ES" sz="1200" b="1" i="1" kern="1200" dirty="0">
            <a:effectLst>
              <a:outerShdw blurRad="38100" dist="38100" dir="2700000" algn="tl">
                <a:srgbClr val="000000">
                  <a:alpha val="43137"/>
                </a:srgbClr>
              </a:outerShdw>
            </a:effectLst>
          </a:endParaRPr>
        </a:p>
      </dsp:txBody>
      <dsp:txXfrm>
        <a:off x="3546034" y="2413114"/>
        <a:ext cx="1210449" cy="984510"/>
      </dsp:txXfrm>
    </dsp:sp>
    <dsp:sp modelId="{4AEF991E-4A45-4F21-B8BC-20A38081F9F7}">
      <dsp:nvSpPr>
        <dsp:cNvPr id="0" name=""/>
        <dsp:cNvSpPr/>
      </dsp:nvSpPr>
      <dsp:spPr>
        <a:xfrm>
          <a:off x="4841976" y="2454183"/>
          <a:ext cx="1133661" cy="88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57150" lvl="1" indent="-57150" algn="l" defTabSz="400050">
            <a:lnSpc>
              <a:spcPct val="90000"/>
            </a:lnSpc>
            <a:spcBef>
              <a:spcPct val="0"/>
            </a:spcBef>
            <a:spcAft>
              <a:spcPct val="15000"/>
            </a:spcAft>
            <a:buChar char="••"/>
          </a:pPr>
          <a:r>
            <a:rPr lang="nb-NO" sz="900" b="0" kern="1200" dirty="0" smtClean="0">
              <a:effectLst>
                <a:outerShdw blurRad="38100" dist="38100" dir="2700000" algn="tl">
                  <a:srgbClr val="000000">
                    <a:alpha val="43137"/>
                  </a:srgbClr>
                </a:outerShdw>
              </a:effectLst>
            </a:rPr>
            <a:t>PASAI:</a:t>
          </a:r>
          <a:endParaRPr lang="es-ES" sz="900" b="0" kern="1200" dirty="0">
            <a:effectLst>
              <a:outerShdw blurRad="38100" dist="38100" dir="2700000" algn="tl">
                <a:srgbClr val="000000">
                  <a:alpha val="43137"/>
                </a:srgbClr>
              </a:outerShdw>
            </a:effectLst>
          </a:endParaRPr>
        </a:p>
      </dsp:txBody>
      <dsp:txXfrm>
        <a:off x="4841976" y="2454183"/>
        <a:ext cx="1133661" cy="881834"/>
      </dsp:txXfrm>
    </dsp:sp>
    <dsp:sp modelId="{79D0374D-3A44-4959-9A62-7F72B3D6FC73}">
      <dsp:nvSpPr>
        <dsp:cNvPr id="0" name=""/>
        <dsp:cNvSpPr/>
      </dsp:nvSpPr>
      <dsp:spPr>
        <a:xfrm>
          <a:off x="4773033" y="3512949"/>
          <a:ext cx="1289494" cy="1091050"/>
        </a:xfrm>
        <a:prstGeom prst="roundRect">
          <a:avLst>
            <a:gd name="adj" fmla="val 16670"/>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ES" sz="1200" kern="1200" dirty="0" smtClean="0"/>
            <a:t>Se </a:t>
          </a:r>
          <a:r>
            <a:rPr sz="1200" kern="1200" smtClean="0"/>
            <a:t> </a:t>
          </a:r>
          <a:r>
            <a:rPr sz="1200" b="1" i="1" kern="1200" smtClean="0"/>
            <a:t>amp</a:t>
          </a:r>
          <a:r>
            <a:rPr lang="es-ES" sz="1200" b="1" i="1" kern="1200" dirty="0" smtClean="0"/>
            <a:t>líe </a:t>
          </a:r>
          <a:r>
            <a:rPr lang="es-ES" sz="1200" b="0" i="0" kern="1200" dirty="0" smtClean="0"/>
            <a:t>el apoyo</a:t>
          </a:r>
          <a:endParaRPr lang="es-ES" sz="1200" b="1" i="1" kern="1200" dirty="0">
            <a:effectLst>
              <a:outerShdw blurRad="38100" dist="38100" dir="2700000" algn="tl">
                <a:srgbClr val="000000">
                  <a:alpha val="43137"/>
                </a:srgbClr>
              </a:outerShdw>
            </a:effectLst>
          </a:endParaRPr>
        </a:p>
      </dsp:txBody>
      <dsp:txXfrm>
        <a:off x="4826303" y="3566219"/>
        <a:ext cx="1182954" cy="98451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4.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F0EEE791-0727-42C5-8857-FEA3AE37F379}" type="datetimeFigureOut">
              <a:rPr lang="en-US"/>
              <a:pPr>
                <a:defRPr/>
              </a:pPr>
              <a:t>5/23/2017</a:t>
            </a:fld>
            <a:endParaRPr lang="es-ES"/>
          </a:p>
        </p:txBody>
      </p:sp>
      <p:sp>
        <p:nvSpPr>
          <p:cNvPr id="4" name="Footer Placeholder 3"/>
          <p:cNvSpPr>
            <a:spLocks noGrp="1"/>
          </p:cNvSpPr>
          <p:nvPr>
            <p:ph type="ftr" sz="quarter" idx="2"/>
          </p:nvPr>
        </p:nvSpPr>
        <p:spPr>
          <a:xfrm>
            <a:off x="0" y="9429750"/>
            <a:ext cx="2889250" cy="49688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778250" y="9429750"/>
            <a:ext cx="2889250" cy="49688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774BE086-CB08-4470-A7C2-A7878804AEB2}" type="slidenum">
              <a:rPr lang="en-US"/>
              <a:pPr>
                <a:defRPr/>
              </a:pPr>
              <a:t>‹#›</a:t>
            </a:fld>
            <a:endParaRPr lang="es-ES"/>
          </a:p>
        </p:txBody>
      </p:sp>
    </p:spTree>
    <p:extLst>
      <p:ext uri="{BB962C8B-B14F-4D97-AF65-F5344CB8AC3E}">
        <p14:creationId xmlns:p14="http://schemas.microsoft.com/office/powerpoint/2010/main" val="30284459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778250" y="0"/>
            <a:ext cx="288925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3F6D4CE4-78F2-446C-B922-7B35F87029BD}" type="datetimeFigureOut">
              <a:rPr lang="en-US"/>
              <a:pPr>
                <a:defRPr/>
              </a:pPr>
              <a:t>5/23/2017</a:t>
            </a:fld>
            <a:endParaRPr lang="es-ES"/>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66750" y="4716463"/>
            <a:ext cx="5335588"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429750"/>
            <a:ext cx="2889250" cy="49688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778250" y="9429750"/>
            <a:ext cx="2889250" cy="49688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9970825-EAC3-4FF3-BF51-FAF3D8A2A236}" type="slidenum">
              <a:rPr lang="en-US"/>
              <a:pPr>
                <a:defRPr/>
              </a:pPr>
              <a:t>‹#›</a:t>
            </a:fld>
            <a:endParaRPr lang="es-ES"/>
          </a:p>
        </p:txBody>
      </p:sp>
    </p:spTree>
    <p:extLst>
      <p:ext uri="{BB962C8B-B14F-4D97-AF65-F5344CB8AC3E}">
        <p14:creationId xmlns:p14="http://schemas.microsoft.com/office/powerpoint/2010/main" val="15426742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noProof="0" dirty="0" smtClean="0"/>
              <a:t>Esta presentación versa sobre la importancia del apoyo a las Entidades Fiscalizadoras Superiores (EFS) para mejorar la buena gobernanza, la rendición de cuentas y la transparencia en el sector público</a:t>
            </a:r>
            <a:r>
              <a:rPr lang="es-ES" dirty="0" smtClean="0"/>
              <a:t>. </a:t>
            </a:r>
          </a:p>
          <a:p>
            <a:r>
              <a:rPr lang="es-ES" dirty="0" smtClean="0"/>
              <a:t>Fue </a:t>
            </a:r>
            <a:r>
              <a:rPr lang="es-ES" baseline="0" noProof="0" dirty="0" smtClean="0"/>
              <a:t>elaborada por la Cooperación </a:t>
            </a:r>
            <a:r>
              <a:rPr lang="es-ES" baseline="0" noProof="0" dirty="0" err="1" smtClean="0"/>
              <a:t>INTOSAI</a:t>
            </a:r>
            <a:r>
              <a:rPr lang="es-ES" baseline="0" noProof="0" dirty="0" smtClean="0"/>
              <a:t>-Donantes, una sociedad estratégica conformada por la Organización Internacional de EFS (</a:t>
            </a:r>
            <a:r>
              <a:rPr lang="es-ES" baseline="0" noProof="0" dirty="0" err="1" smtClean="0"/>
              <a:t>INTOSAI</a:t>
            </a:r>
            <a:r>
              <a:rPr lang="es-ES" baseline="0" noProof="0" dirty="0" smtClean="0"/>
              <a:t>) y la comunidad de donantes con el propósito de mejorar el</a:t>
            </a:r>
            <a:r>
              <a:rPr lang="es-ES" sz="1200" dirty="0" smtClean="0">
                <a:latin typeface="Tw Cen MT" panose="020B0602020104020603" pitchFamily="34" charset="0"/>
              </a:rPr>
              <a:t> desempeño de las EFS de los países en vías en desarrollo mediante la ampliación y el aumento de la eficacia del apoyo.</a:t>
            </a:r>
            <a:endParaRPr lang="es-E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a:t>
            </a:fld>
            <a:endParaRPr lang="es-ES"/>
          </a:p>
        </p:txBody>
      </p:sp>
    </p:spTree>
    <p:extLst>
      <p:ext uri="{BB962C8B-B14F-4D97-AF65-F5344CB8AC3E}">
        <p14:creationId xmlns:p14="http://schemas.microsoft.com/office/powerpoint/2010/main" val="3229227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u="sng" baseline="0" noProof="0" dirty="0" smtClean="0">
                <a:solidFill>
                  <a:srgbClr val="FF0000"/>
                </a:solidFill>
              </a:rPr>
              <a:t>(HAGA CLIC EN LA IMAGEN PARA VER LA PRIMERA SECUENCIA DE 1 MINUTO Y 13 SEGUNDOS) </a:t>
            </a:r>
            <a:r>
              <a:rPr lang="nb-NO" baseline="0" noProof="0" dirty="0" smtClean="0"/>
              <a:t>Fuente: Newsy World</a:t>
            </a:r>
            <a:endParaRPr lang="es-ES" noProof="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s-ES" b="1" u="sng" baseline="0" noProof="0" dirty="0" smtClean="0">
              <a:solidFill>
                <a:srgbClr val="FF0000"/>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s-ES" noProof="0" dirty="0" smtClean="0"/>
              <a:t>A modo de introducción, acabamos de ver una síntesis informativa publicada en 2015 sobre la mala gestión de los fondos para el </a:t>
            </a:r>
            <a:r>
              <a:rPr lang="es-ES" noProof="0" dirty="0" err="1" smtClean="0"/>
              <a:t>Ébola</a:t>
            </a:r>
            <a:r>
              <a:rPr lang="es-ES" noProof="0" dirty="0" smtClean="0"/>
              <a:t> en Sierra Leona, y cómo el Servicio de Auditoría de dicho país ha influido en este tema de gran trascendencia nacional mediante la realización de una auditoría en tiempo real y la publicación de sus resultados.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baseline="0" noProof="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s-ES" dirty="0" smtClean="0"/>
              <a:t>Asimismo, como podemos observar en las capturas de pantalla del periódico Concord Times, la iniciativa demostró que la estrategia impulsada por la EFS tuvo un fuerte impacto, generó conciencia acerca de cuestiones críticas y logró el compromiso de partes interesadas tales como los </a:t>
            </a:r>
            <a:r>
              <a:rPr lang="es-ES" dirty="0" err="1" smtClean="0"/>
              <a:t>OCS</a:t>
            </a:r>
            <a:r>
              <a:rPr lang="es-ES" dirty="0" smtClean="0"/>
              <a:t>, los medios y los ciudadanos, ejerciendo presión sobre el gobierno para que éste asuma su responsabilidad, se admitan los problemas relacionados con la corrupción y se promueva el cambio.</a:t>
            </a:r>
            <a:endParaRPr lang="es-ES" baseline="0" noProof="0" dirty="0" smtClean="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2</a:t>
            </a:fld>
            <a:endParaRPr lang="es-ES"/>
          </a:p>
        </p:txBody>
      </p:sp>
    </p:spTree>
    <p:extLst>
      <p:ext uri="{BB962C8B-B14F-4D97-AF65-F5344CB8AC3E}">
        <p14:creationId xmlns:p14="http://schemas.microsoft.com/office/powerpoint/2010/main" val="1244891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dirty="0" smtClean="0"/>
              <a:t>Explicación de lo que es una EFS: </a:t>
            </a:r>
            <a:r>
              <a:rPr lang="nb-NO" b="1" u="sng" baseline="0" dirty="0" smtClean="0"/>
              <a:t>HACER CLICE EN «QUÉ ES UNA ENTIDAD FISCALIZADORA SUPERIOR» </a:t>
            </a:r>
            <a:r>
              <a:rPr dirty="0" smtClean="0"/>
              <a:t>para ver el video de 42 </a:t>
            </a:r>
            <a:r>
              <a:rPr dirty="0" err="1" smtClean="0"/>
              <a:t>segundos</a:t>
            </a:r>
            <a:r>
              <a:rPr lang="es-ES" dirty="0" smtClean="0"/>
              <a:t>.</a:t>
            </a:r>
            <a:endParaRPr dirty="0" smtClean="0"/>
          </a:p>
          <a:p>
            <a:pPr eaLnBrk="1" hangingPunct="1">
              <a:spcBef>
                <a:spcPct val="0"/>
              </a:spcBef>
            </a:pPr>
            <a:endParaRPr lang="es-ES" baseline="0" dirty="0" smtClean="0"/>
          </a:p>
          <a:p>
            <a:pPr eaLnBrk="1" hangingPunct="1">
              <a:spcBef>
                <a:spcPct val="0"/>
              </a:spcBef>
            </a:pPr>
            <a:r>
              <a:rPr lang="en-US" baseline="0" noProof="0" dirty="0" smtClean="0"/>
              <a:t>Según </a:t>
            </a:r>
            <a:r>
              <a:rPr lang="en-US" sz="1200" noProof="0" dirty="0" smtClean="0">
                <a:latin typeface="Tw Cen MT" panose="020B0602020104020603" pitchFamily="34" charset="0"/>
              </a:rPr>
              <a:t>La Resolución A/66/209 de la ONU, el fortalecimiento de las EFS promoverá la eficiencia, la rendición de cuentas, la eficacia y la transparencia de la administración pública; lo que a su vez contribuirá al logro de los objetivos de desarrollo </a:t>
            </a:r>
            <a:r>
              <a:rPr lang="en-US" sz="1200" noProof="0" dirty="0" err="1" smtClean="0">
                <a:latin typeface="Tw Cen MT" panose="020B0602020104020603" pitchFamily="34" charset="0"/>
              </a:rPr>
              <a:t>nacionales</a:t>
            </a:r>
            <a:r>
              <a:rPr lang="en-US" sz="1200" noProof="0" dirty="0" smtClean="0">
                <a:latin typeface="Tw Cen MT" panose="020B0602020104020603" pitchFamily="34" charset="0"/>
              </a:rPr>
              <a:t>.</a:t>
            </a:r>
          </a:p>
          <a:p>
            <a:pPr marL="0" marR="0" indent="0" algn="l" defTabSz="914400" rtl="0" eaLnBrk="1" fontAlgn="base" latinLnBrk="0" hangingPunct="1">
              <a:lnSpc>
                <a:spcPct val="100000"/>
              </a:lnSpc>
              <a:spcBef>
                <a:spcPct val="0"/>
              </a:spcBef>
              <a:spcAft>
                <a:spcPct val="0"/>
              </a:spcAft>
              <a:buClrTx/>
              <a:buSzTx/>
              <a:buFontTx/>
              <a:buNone/>
              <a:tabLst/>
              <a:defRPr/>
            </a:pPr>
            <a:r>
              <a:rPr lang="en-US" sz="1200" baseline="0" noProof="0" dirty="0" err="1" smtClean="0">
                <a:latin typeface="Tw Cen MT" panose="020B0602020104020603" pitchFamily="34" charset="0"/>
              </a:rPr>
              <a:t>Investigación</a:t>
            </a:r>
            <a:r>
              <a:rPr lang="en-US" sz="1200" baseline="0" noProof="0" dirty="0" smtClean="0">
                <a:latin typeface="Tw Cen MT" panose="020B0602020104020603" pitchFamily="34" charset="0"/>
              </a:rPr>
              <a:t> </a:t>
            </a:r>
            <a:r>
              <a:rPr lang="en-US" sz="1200" baseline="0" noProof="0" dirty="0" err="1" smtClean="0">
                <a:latin typeface="Tw Cen MT" panose="020B0602020104020603" pitchFamily="34" charset="0"/>
              </a:rPr>
              <a:t>académica</a:t>
            </a:r>
            <a:r>
              <a:rPr lang="en-US" sz="1200" baseline="0" noProof="0" dirty="0" smtClean="0">
                <a:latin typeface="Tw Cen MT" panose="020B0602020104020603" pitchFamily="34" charset="0"/>
              </a:rPr>
              <a:t> </a:t>
            </a:r>
            <a:r>
              <a:rPr lang="en-US" sz="1200" baseline="0" noProof="0" dirty="0" err="1" smtClean="0">
                <a:latin typeface="Tw Cen MT" panose="020B0602020104020603" pitchFamily="34" charset="0"/>
              </a:rPr>
              <a:t>reitera</a:t>
            </a:r>
            <a:r>
              <a:rPr lang="en-US" sz="1200" baseline="0" noProof="0" dirty="0" smtClean="0">
                <a:latin typeface="Tw Cen MT" panose="020B0602020104020603" pitchFamily="34" charset="0"/>
              </a:rPr>
              <a:t> que las EFS, entre </a:t>
            </a:r>
            <a:r>
              <a:rPr lang="en-US" sz="1200" baseline="0" noProof="0" dirty="0" err="1" smtClean="0">
                <a:latin typeface="Tw Cen MT" panose="020B0602020104020603" pitchFamily="34" charset="0"/>
              </a:rPr>
              <a:t>otros</a:t>
            </a:r>
            <a:r>
              <a:rPr lang="en-US" sz="1200" baseline="0" noProof="0" dirty="0" smtClean="0">
                <a:latin typeface="Tw Cen MT" panose="020B0602020104020603" pitchFamily="34" charset="0"/>
              </a:rPr>
              <a:t> </a:t>
            </a:r>
            <a:r>
              <a:rPr lang="en-US" sz="1200" baseline="0" noProof="0" dirty="0" err="1" smtClean="0">
                <a:latin typeface="Tw Cen MT" panose="020B0602020104020603" pitchFamily="34" charset="0"/>
              </a:rPr>
              <a:t>factores</a:t>
            </a:r>
            <a:r>
              <a:rPr lang="en-US" sz="1200" baseline="0" noProof="0" dirty="0" smtClean="0">
                <a:latin typeface="Tw Cen MT" panose="020B0602020104020603" pitchFamily="34" charset="0"/>
              </a:rPr>
              <a:t>, </a:t>
            </a:r>
            <a:r>
              <a:rPr lang="en-US" sz="1200" baseline="0" noProof="0" dirty="0" err="1" smtClean="0">
                <a:latin typeface="Tw Cen MT" panose="020B0602020104020603" pitchFamily="34" charset="0"/>
              </a:rPr>
              <a:t>tiene</a:t>
            </a:r>
            <a:r>
              <a:rPr lang="en-US" sz="1200" baseline="0" noProof="0" dirty="0" smtClean="0">
                <a:latin typeface="Tw Cen MT" panose="020B0602020104020603" pitchFamily="34" charset="0"/>
              </a:rPr>
              <a:t> </a:t>
            </a:r>
            <a:r>
              <a:rPr lang="en-US" sz="1200" baseline="0" noProof="0" dirty="0" err="1" smtClean="0">
                <a:latin typeface="Tw Cen MT" panose="020B0602020104020603" pitchFamily="34" charset="0"/>
              </a:rPr>
              <a:t>efectos</a:t>
            </a:r>
            <a:r>
              <a:rPr lang="en-US" sz="1200" baseline="0" noProof="0" dirty="0" smtClean="0">
                <a:latin typeface="Tw Cen MT" panose="020B0602020104020603" pitchFamily="34" charset="0"/>
              </a:rPr>
              <a:t> </a:t>
            </a:r>
            <a:r>
              <a:rPr lang="en-US" sz="1200" baseline="0" noProof="0" dirty="0" err="1" smtClean="0">
                <a:latin typeface="Tw Cen MT" panose="020B0602020104020603" pitchFamily="34" charset="0"/>
              </a:rPr>
              <a:t>positivos</a:t>
            </a:r>
            <a:r>
              <a:rPr lang="en-US" sz="1200" baseline="0" noProof="0" dirty="0" smtClean="0">
                <a:latin typeface="Tw Cen MT" panose="020B0602020104020603" pitchFamily="34" charset="0"/>
              </a:rPr>
              <a:t> </a:t>
            </a:r>
            <a:r>
              <a:rPr lang="en-US" sz="1200" baseline="0" noProof="0" dirty="0" err="1" smtClean="0">
                <a:latin typeface="Tw Cen MT" panose="020B0602020104020603" pitchFamily="34" charset="0"/>
              </a:rPr>
              <a:t>en</a:t>
            </a:r>
            <a:r>
              <a:rPr lang="en-US" sz="1200" baseline="0" noProof="0" dirty="0" smtClean="0">
                <a:latin typeface="Tw Cen MT" panose="020B0602020104020603" pitchFamily="34" charset="0"/>
              </a:rPr>
              <a:t> la </a:t>
            </a:r>
            <a:r>
              <a:rPr lang="en-US" sz="1200" baseline="0" noProof="0" dirty="0" err="1" smtClean="0">
                <a:latin typeface="Tw Cen MT" panose="020B0602020104020603" pitchFamily="34" charset="0"/>
              </a:rPr>
              <a:t>calidad</a:t>
            </a:r>
            <a:r>
              <a:rPr lang="en-US" sz="1200" baseline="0" noProof="0" dirty="0" smtClean="0">
                <a:latin typeface="Tw Cen MT" panose="020B0602020104020603" pitchFamily="34" charset="0"/>
              </a:rPr>
              <a:t> de </a:t>
            </a:r>
            <a:r>
              <a:rPr lang="en-US" sz="1200" baseline="0" noProof="0" dirty="0" err="1" smtClean="0">
                <a:latin typeface="Tw Cen MT" panose="020B0602020104020603" pitchFamily="34" charset="0"/>
              </a:rPr>
              <a:t>governanza</a:t>
            </a:r>
            <a:r>
              <a:rPr lang="en-US" sz="1200" baseline="0" noProof="0" dirty="0" smtClean="0">
                <a:latin typeface="Tw Cen MT" panose="020B0602020104020603" pitchFamily="34" charset="0"/>
              </a:rPr>
              <a:t> (</a:t>
            </a:r>
            <a:r>
              <a:rPr lang="en-US" baseline="0" dirty="0" smtClean="0"/>
              <a:t>Rothstein y </a:t>
            </a:r>
            <a:r>
              <a:rPr lang="en-US" baseline="0" dirty="0" err="1" smtClean="0"/>
              <a:t>Tannenberg</a:t>
            </a:r>
            <a:r>
              <a:rPr lang="en-US" baseline="0" dirty="0" smtClean="0"/>
              <a:t> M., Universidad de Gothenburg 2015)</a:t>
            </a:r>
            <a:endParaRPr lang="en-US" dirty="0" smtClean="0"/>
          </a:p>
          <a:p>
            <a:pPr eaLnBrk="1" hangingPunct="1">
              <a:spcBef>
                <a:spcPct val="0"/>
              </a:spcBef>
            </a:pPr>
            <a:endParaRPr lang="es-ES" baseline="0" noProof="0" dirty="0" smtClean="0"/>
          </a:p>
          <a:p>
            <a:pPr eaLnBrk="1" hangingPunct="1">
              <a:spcBef>
                <a:spcPct val="0"/>
              </a:spcBef>
            </a:pPr>
            <a:r>
              <a:rPr lang="es-ES" baseline="0" dirty="0" smtClean="0"/>
              <a:t>Fuentes: </a:t>
            </a:r>
          </a:p>
          <a:p>
            <a:pPr eaLnBrk="1" hangingPunct="1">
              <a:spcBef>
                <a:spcPct val="0"/>
              </a:spcBef>
            </a:pPr>
            <a:r>
              <a:rPr lang="en-US" dirty="0" smtClean="0"/>
              <a:t>ISSAI 12 http://www.intosai.org/issai-executive-summaries/view/article/issai-12-the-value-and-benefits-of-supreme-audit-institutions-making-a-difference-to-the-liv.html</a:t>
            </a:r>
          </a:p>
          <a:p>
            <a:pPr eaLnBrk="1" hangingPunct="1">
              <a:spcBef>
                <a:spcPct val="0"/>
              </a:spcBef>
            </a:pPr>
            <a:r>
              <a:rPr lang="en-US" baseline="0" dirty="0" err="1" smtClean="0"/>
              <a:t>Tannenberg</a:t>
            </a:r>
            <a:r>
              <a:rPr lang="en-US" baseline="0" dirty="0" smtClean="0"/>
              <a:t> 2015: http://qog.pol.gu.se/digitalAssets/1549/1549815_the-quality-of-government-and-development-policy.pdf </a:t>
            </a:r>
          </a:p>
          <a:p>
            <a:pPr eaLnBrk="1" hangingPunct="1">
              <a:spcBef>
                <a:spcPct val="0"/>
              </a:spcBef>
            </a:pPr>
            <a:r>
              <a:rPr lang="en-US" dirty="0" smtClean="0"/>
              <a:t>A/RES/69/228 :http://www.intosai.org/fileadmin/downloads/downloads/0_news/2014/EN_Resolution_69_228.pdf</a:t>
            </a:r>
          </a:p>
          <a:p>
            <a:pPr eaLnBrk="1" hangingPunct="1">
              <a:spcBef>
                <a:spcPct val="0"/>
              </a:spcBef>
            </a:pPr>
            <a:r>
              <a:rPr lang="en-US" sz="1200" noProof="0" dirty="0" smtClean="0">
                <a:latin typeface="Tw Cen MT" panose="020B0602020104020603" pitchFamily="34" charset="0"/>
              </a:rPr>
              <a:t>UN Resolution A/66/209</a:t>
            </a:r>
            <a:r>
              <a:rPr lang="en-US" sz="1200" baseline="0" noProof="0" dirty="0" smtClean="0">
                <a:latin typeface="Tw Cen MT" panose="020B0602020104020603" pitchFamily="34" charset="0"/>
              </a:rPr>
              <a:t>: </a:t>
            </a:r>
            <a:r>
              <a:rPr lang="en-US" dirty="0" smtClean="0"/>
              <a:t>http://www.intosai.org/news/previous-information/previous-information-2011/010112-un-resolution-a66209.html</a:t>
            </a:r>
            <a:endParaRPr lang="es-ES" baseline="0" dirty="0" smtClean="0"/>
          </a:p>
          <a:p>
            <a:pPr eaLnBrk="1" hangingPunct="1">
              <a:spcBef>
                <a:spcPct val="0"/>
              </a:spcBef>
            </a:pPr>
            <a:endParaRPr lang="es-ES" dirty="0" smtClean="0"/>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00A0DD-B60A-412E-B19D-9D7E8CB9B21D}" type="slidenum">
              <a:rPr lang="en-US" smtClean="0"/>
              <a:pPr fontAlgn="base">
                <a:spcBef>
                  <a:spcPct val="0"/>
                </a:spcBef>
                <a:spcAft>
                  <a:spcPct val="0"/>
                </a:spcAft>
                <a:defRPr/>
              </a:pPr>
              <a:t>4</a:t>
            </a:fld>
            <a:endParaRPr lang="es-ES" smtClean="0"/>
          </a:p>
        </p:txBody>
      </p:sp>
    </p:spTree>
    <p:extLst>
      <p:ext uri="{BB962C8B-B14F-4D97-AF65-F5344CB8AC3E}">
        <p14:creationId xmlns:p14="http://schemas.microsoft.com/office/powerpoint/2010/main" val="853066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effectLst/>
              </a:rPr>
              <a:t>Las EFS no sólo contribuyen al logro de los objetivos de desarrollo nacionales sino también a otros objetivos de desarrollo consensuados internacionalmente, como los Objetivos de Desarrollo Sostenible de la ONU.</a:t>
            </a:r>
            <a:r>
              <a:rPr dirty="0" smtClean="0"/>
              <a:t> </a:t>
            </a:r>
          </a:p>
          <a:p>
            <a:pPr marL="0" marR="0" lvl="0" indent="0" algn="l" defTabSz="914400" rtl="0" eaLnBrk="0" fontAlgn="base" latinLnBrk="0" hangingPunct="0">
              <a:lnSpc>
                <a:spcPct val="100000"/>
              </a:lnSpc>
              <a:spcBef>
                <a:spcPct val="30000"/>
              </a:spcBef>
              <a:spcAft>
                <a:spcPct val="0"/>
              </a:spcAft>
              <a:buClrTx/>
              <a:buSzTx/>
              <a:buFontTx/>
              <a:buNone/>
              <a:tabLst/>
              <a:defRPr/>
            </a:pPr>
            <a:r>
              <a:rPr dirty="0" smtClean="0"/>
              <a:t>Para ello</a:t>
            </a:r>
            <a:r>
              <a:rPr smtClean="0"/>
              <a:t>, </a:t>
            </a:r>
            <a:r>
              <a:rPr lang="es-ES" dirty="0" smtClean="0"/>
              <a:t>estas entidades</a:t>
            </a:r>
            <a:r>
              <a:rPr smtClean="0"/>
              <a:t> </a:t>
            </a:r>
            <a:r>
              <a:rPr dirty="0" smtClean="0"/>
              <a:t>sirven como modelos de transparencia y rendición de cuentas.</a:t>
            </a:r>
            <a:r>
              <a:rPr lang="nb-NO" sz="1200" b="0" dirty="0" smtClean="0">
                <a:latin typeface="Berlin Sans FB" panose="020E0602020502020306" pitchFamily="34" charset="0"/>
              </a:rPr>
              <a:t> </a:t>
            </a:r>
            <a:endParaRPr lang="es-ES"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noProof="0" dirty="0" smtClean="0">
                <a:latin typeface="Berlin Sans FB" panose="020E0602020502020306" pitchFamily="34" charset="0"/>
              </a:rPr>
              <a:t>Cuando su mandato lo permita, las EFS pueden realizar auditorías de desempeño de programas nacionales que contribuyan a los ODS. </a:t>
            </a:r>
            <a:r>
              <a:rPr dirty="0" smtClean="0"/>
              <a:t>También </a:t>
            </a:r>
            <a:r>
              <a:rPr smtClean="0"/>
              <a:t>pueden evaluar</a:t>
            </a:r>
            <a:r>
              <a:rPr lang="es-ES" dirty="0" smtClean="0"/>
              <a:t> y </a:t>
            </a:r>
            <a:r>
              <a:rPr smtClean="0"/>
              <a:t>dar </a:t>
            </a:r>
            <a:r>
              <a:rPr dirty="0" smtClean="0"/>
              <a:t>apoyo al ODS 16 – Fortalecimiento de las </a:t>
            </a:r>
            <a:r>
              <a:rPr smtClean="0"/>
              <a:t>instituciones mediante </a:t>
            </a:r>
            <a:r>
              <a:rPr dirty="0" smtClean="0"/>
              <a:t>la publicación de los informes de auditoría pertinentes.</a:t>
            </a:r>
            <a:endParaRPr lang="es-ES" dirty="0" smtClean="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5</a:t>
            </a:fld>
            <a:endParaRPr lang="es-ES"/>
          </a:p>
        </p:txBody>
      </p:sp>
    </p:spTree>
    <p:extLst>
      <p:ext uri="{BB962C8B-B14F-4D97-AF65-F5344CB8AC3E}">
        <p14:creationId xmlns:p14="http://schemas.microsoft.com/office/powerpoint/2010/main" val="2690929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dirty="0" smtClean="0"/>
              <a:t>Las EFS son «aliadas naturales» de los socios para el desarrollo para garantizar la sostenibilidad, la eficacia y el impacto de las iniciativas de ayuda. </a:t>
            </a:r>
          </a:p>
          <a:p>
            <a:pPr eaLnBrk="1" hangingPunct="1">
              <a:spcBef>
                <a:spcPct val="0"/>
              </a:spcBef>
            </a:pPr>
            <a:r>
              <a:rPr dirty="0" smtClean="0"/>
              <a:t>Por ejemplo, las iniciativas vinculadas con el presupuesto o el apoyo a determinados </a:t>
            </a:r>
            <a:r>
              <a:rPr smtClean="0"/>
              <a:t>sectores </a:t>
            </a:r>
            <a:r>
              <a:rPr lang="es-ES" dirty="0" smtClean="0"/>
              <a:t>no</a:t>
            </a:r>
            <a:r>
              <a:rPr smtClean="0"/>
              <a:t> </a:t>
            </a:r>
            <a:r>
              <a:rPr dirty="0" smtClean="0"/>
              <a:t>serían todo lo eficaces y efectivas posible si las EFS no realizaran su labor adecuadamente. Si los fondos se malgastan y nadie informa acerca de ello, se </a:t>
            </a:r>
            <a:r>
              <a:rPr smtClean="0"/>
              <a:t>desperdician esfuerzos</a:t>
            </a:r>
            <a:r>
              <a:rPr lang="es-ES" dirty="0" smtClean="0"/>
              <a:t>,</a:t>
            </a:r>
            <a:r>
              <a:rPr smtClean="0"/>
              <a:t> </a:t>
            </a:r>
            <a:r>
              <a:rPr dirty="0" smtClean="0"/>
              <a:t>y las iniciativas en pro del desarrollo siguen siendo insostenibles. </a:t>
            </a:r>
          </a:p>
          <a:p>
            <a:pPr eaLnBrk="1" hangingPunct="1">
              <a:spcBef>
                <a:spcPct val="0"/>
              </a:spcBef>
            </a:pPr>
            <a:r>
              <a:rPr dirty="0" smtClean="0"/>
              <a:t>La evidencia de este argumento se expone en las siguientes diapositivas y ejemplos...</a:t>
            </a:r>
            <a:endParaRPr lang="es-ES" dirty="0" smtClean="0"/>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00A0DD-B60A-412E-B19D-9D7E8CB9B21D}" type="slidenum">
              <a:rPr lang="en-US" smtClean="0"/>
              <a:pPr fontAlgn="base">
                <a:spcBef>
                  <a:spcPct val="0"/>
                </a:spcBef>
                <a:spcAft>
                  <a:spcPct val="0"/>
                </a:spcAft>
                <a:defRPr/>
              </a:pPr>
              <a:t>6</a:t>
            </a:fld>
            <a:endParaRPr lang="es-ES" smtClean="0"/>
          </a:p>
        </p:txBody>
      </p:sp>
    </p:spTree>
    <p:extLst>
      <p:ext uri="{BB962C8B-B14F-4D97-AF65-F5344CB8AC3E}">
        <p14:creationId xmlns:p14="http://schemas.microsoft.com/office/powerpoint/2010/main" val="2687273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7</a:t>
            </a:fld>
            <a:endParaRPr lang="es-ES"/>
          </a:p>
        </p:txBody>
      </p:sp>
    </p:spTree>
    <p:extLst>
      <p:ext uri="{BB962C8B-B14F-4D97-AF65-F5344CB8AC3E}">
        <p14:creationId xmlns:p14="http://schemas.microsoft.com/office/powerpoint/2010/main" val="1120438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s-ES" dirty="0" smtClean="0"/>
              <a:t>El primer ejemplo es el caso de la EFS de Uganda aportando valor y beneficios a sus ciudadanos. Esto se plasma en su rol activo respecto a la publicación de informes de auditoría sobre el impacto ambiental y económico local, y la gestión de deshechos en la industria del petróleo. </a:t>
            </a:r>
          </a:p>
          <a:p>
            <a:pPr marL="0" marR="0" indent="0" algn="l" defTabSz="914400" rtl="0" eaLnBrk="0" fontAlgn="base" latinLnBrk="0" hangingPunct="0">
              <a:lnSpc>
                <a:spcPct val="100000"/>
              </a:lnSpc>
              <a:spcBef>
                <a:spcPct val="30000"/>
              </a:spcBef>
              <a:spcAft>
                <a:spcPct val="0"/>
              </a:spcAft>
              <a:buClrTx/>
              <a:buSzTx/>
              <a:buFontTx/>
              <a:buNone/>
              <a:tabLst/>
              <a:defRPr/>
            </a:pPr>
            <a:r>
              <a:rPr lang="es-ES" dirty="0" smtClean="0"/>
              <a:t>De los informes surge que el parque nacional afronta una situación ambiental riesgosa. A partir de ello se promovió la realización de un gran debate. </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s-ES" dirty="0" smtClean="0"/>
              <a:t>El objetivo de la EFS de Uganda es asegurarse de que los recursos del petróleo no entren en colisión con los mejores intereses de los ugandeses, y que este producto genere el mayor rédito posible sin destruir el medio ambiente. </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s-ES" dirty="0" smtClean="0"/>
              <a:t>(Fuente: Video de </a:t>
            </a:r>
            <a:r>
              <a:rPr lang="es-ES" dirty="0" err="1" smtClean="0"/>
              <a:t>NORAD</a:t>
            </a:r>
            <a:r>
              <a:rPr lang="es-ES" dirty="0" smtClean="0"/>
              <a:t>, diciembre de 2014)</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baseline="0" dirty="0" smtClean="0"/>
          </a:p>
          <a:p>
            <a:r>
              <a:rPr lang="es-ES" dirty="0" smtClean="0"/>
              <a:t>Como puntos destacados del caso:</a:t>
            </a:r>
          </a:p>
          <a:p>
            <a:pPr marL="0" marR="0" indent="0" algn="l" defTabSz="914400" rtl="0" eaLnBrk="0" fontAlgn="base" latinLnBrk="0" hangingPunct="0">
              <a:lnSpc>
                <a:spcPct val="100000"/>
              </a:lnSpc>
              <a:spcBef>
                <a:spcPct val="30000"/>
              </a:spcBef>
              <a:spcAft>
                <a:spcPct val="0"/>
              </a:spcAft>
              <a:buClrTx/>
              <a:buSzTx/>
              <a:buFontTx/>
              <a:buNone/>
              <a:tabLst/>
              <a:defRPr/>
            </a:pPr>
            <a:r>
              <a:rPr lang="es-ES" baseline="0" noProof="0" dirty="0" smtClean="0"/>
              <a:t>El mejoramiento del apoyo a la EFS y las iniciativas de ayuda coordinadas, siguiendo la estrategia de la EFS, han tenido resultados beneficiosos para los ciudadanos. </a:t>
            </a:r>
          </a:p>
          <a:p>
            <a:endParaRPr lang="es-ES" baseline="0" dirty="0" smtClean="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8</a:t>
            </a:fld>
            <a:endParaRPr lang="es-ES"/>
          </a:p>
        </p:txBody>
      </p:sp>
    </p:spTree>
    <p:extLst>
      <p:ext uri="{BB962C8B-B14F-4D97-AF65-F5344CB8AC3E}">
        <p14:creationId xmlns:p14="http://schemas.microsoft.com/office/powerpoint/2010/main" val="151401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El segundo ejemplo es el caso de la EFS de Zambia.</a:t>
            </a:r>
            <a:r>
              <a:rPr lang="es-ES" noProof="0" dirty="0" smtClean="0"/>
              <a:t> Tras el</a:t>
            </a:r>
            <a:r>
              <a:rPr lang="es-ES" dirty="0" smtClean="0"/>
              <a:t> apoyo a largo plazo recibido desde fines de la década de 1990 y comenzando a partir del año 2000, la EFS ha podido aumentar la cobertura y presentación de informes de auditoría y, por consiguiente, ha generado un impacto. </a:t>
            </a:r>
          </a:p>
          <a:p>
            <a:r>
              <a:rPr lang="es-ES" dirty="0" smtClean="0"/>
              <a:t>Los informes de la Oficina del Auditor General correspondientes a 2010 indicaban que esto derivó en ahorros de costos públicos y reducciones en la mala gestión de fondos públicos. </a:t>
            </a:r>
          </a:p>
          <a:p>
            <a:endParaRPr lang="es-ES" dirty="0" smtClean="0"/>
          </a:p>
          <a:p>
            <a:r>
              <a:rPr lang="es-ES" dirty="0" smtClean="0"/>
              <a:t>(Fuente: Informe de la Revisión 2010 de la Cooperación </a:t>
            </a:r>
            <a:r>
              <a:rPr lang="es-ES" dirty="0" err="1" smtClean="0"/>
              <a:t>INTOSAI</a:t>
            </a:r>
            <a:r>
              <a:rPr lang="es-ES" dirty="0" smtClean="0"/>
              <a:t>-Donantes)</a:t>
            </a:r>
          </a:p>
          <a:p>
            <a:endParaRPr lang="es-ES" dirty="0" smtClean="0"/>
          </a:p>
          <a:p>
            <a:r>
              <a:rPr lang="es-ES" dirty="0" smtClean="0"/>
              <a:t>Como puntos destacados del caso:</a:t>
            </a:r>
          </a:p>
          <a:p>
            <a:pPr marL="0" marR="0" indent="0" algn="l" defTabSz="914400" rtl="0" eaLnBrk="0" fontAlgn="base" latinLnBrk="0" hangingPunct="0">
              <a:lnSpc>
                <a:spcPct val="100000"/>
              </a:lnSpc>
              <a:spcBef>
                <a:spcPct val="30000"/>
              </a:spcBef>
              <a:spcAft>
                <a:spcPct val="0"/>
              </a:spcAft>
              <a:buClrTx/>
              <a:buSzTx/>
              <a:buFontTx/>
              <a:buNone/>
              <a:tabLst/>
              <a:defRPr/>
            </a:pPr>
            <a:r>
              <a:rPr lang="es-ES" baseline="0" noProof="0" dirty="0" smtClean="0"/>
              <a:t>Un apoyo sostenible a largo plazo mejoró las capacidades de la EFS.  </a:t>
            </a:r>
            <a:r>
              <a:rPr lang="es-ES" sz="1200" dirty="0" smtClean="0">
                <a:solidFill>
                  <a:schemeClr val="tx2"/>
                </a:solidFill>
              </a:rPr>
              <a:t>Se coordinaron esfuerzos mediante acuerdos de cooperación institucional y el apoyo de múltiples donantes. </a:t>
            </a:r>
            <a:endParaRPr lang="es-E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9</a:t>
            </a:fld>
            <a:endParaRPr lang="es-ES"/>
          </a:p>
        </p:txBody>
      </p:sp>
    </p:spTree>
    <p:extLst>
      <p:ext uri="{BB962C8B-B14F-4D97-AF65-F5344CB8AC3E}">
        <p14:creationId xmlns:p14="http://schemas.microsoft.com/office/powerpoint/2010/main" val="416845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El tercer ejemplo es el caso de la EFS de Kenia que ha contribuido a la eficacia de la gestión de la deuda pública luego de que una auditoría de desempeño fuese publicada y debatida en el Parlamento.</a:t>
            </a:r>
            <a:r>
              <a:rPr lang="es-ES" noProof="0" dirty="0" smtClean="0">
                <a:solidFill>
                  <a:srgbClr val="FF0000"/>
                </a:solidFill>
              </a:rPr>
              <a:t> </a:t>
            </a:r>
            <a:r>
              <a:rPr lang="es-ES" dirty="0" smtClean="0"/>
              <a:t>Se aprobaron e implementaron recomendaciones como la observadas en esta diapositiva.</a:t>
            </a:r>
            <a:r>
              <a:rPr lang="es-ES" baseline="0" noProof="0" dirty="0" smtClean="0">
                <a:solidFill>
                  <a:srgbClr val="FF0000"/>
                </a:solidFill>
              </a:rPr>
              <a:t> </a:t>
            </a:r>
          </a:p>
          <a:p>
            <a:endParaRPr lang="es-ES" baseline="0" noProof="0" dirty="0" smtClean="0">
              <a:solidFill>
                <a:srgbClr val="FF0000"/>
              </a:solidFill>
            </a:endParaRPr>
          </a:p>
          <a:p>
            <a:r>
              <a:rPr lang="es-ES" dirty="0" smtClean="0"/>
              <a:t>La EFS de Kenia realizó la auditoría y el informe mientras participaba en el Programa Global de la </a:t>
            </a:r>
            <a:r>
              <a:rPr lang="es-ES" dirty="0" err="1" smtClean="0"/>
              <a:t>IDI</a:t>
            </a:r>
            <a:r>
              <a:rPr lang="es-ES" dirty="0" smtClean="0"/>
              <a:t> sobre la Auditoría de los marcos para el otorgamiento y la toma de préstamos soberanos 2015-2016.</a:t>
            </a:r>
            <a:r>
              <a:rPr lang="es-ES" baseline="0" noProof="0" dirty="0" smtClean="0">
                <a:solidFill>
                  <a:srgbClr val="FF0000"/>
                </a:solidFill>
              </a:rPr>
              <a:t> </a:t>
            </a:r>
          </a:p>
          <a:p>
            <a:endParaRPr lang="es-ES" dirty="0" smtClean="0">
              <a:solidFill>
                <a:srgbClr val="FF0000"/>
              </a:solidFill>
            </a:endParaRPr>
          </a:p>
          <a:p>
            <a:r>
              <a:rPr lang="es-ES" dirty="0" smtClean="0">
                <a:solidFill>
                  <a:srgbClr val="FF0000"/>
                </a:solidFill>
              </a:rPr>
              <a:t>(Fuente: Informe de desempeño y rendición de cuentas de la </a:t>
            </a:r>
            <a:r>
              <a:rPr lang="es-ES" dirty="0" err="1" smtClean="0">
                <a:solidFill>
                  <a:srgbClr val="FF0000"/>
                </a:solidFill>
              </a:rPr>
              <a:t>IDI</a:t>
            </a:r>
            <a:r>
              <a:rPr lang="es-ES" dirty="0" smtClean="0">
                <a:solidFill>
                  <a:srgbClr val="FF0000"/>
                </a:solidFill>
              </a:rPr>
              <a:t> 2016, pág. 20)</a:t>
            </a:r>
            <a:endParaRPr lang="es-ES" baseline="0" dirty="0" smtClean="0">
              <a:solidFill>
                <a:srgbClr val="FF0000"/>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s-E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s-ES" dirty="0" smtClean="0"/>
              <a:t>Como puntos destacados del caso:</a:t>
            </a:r>
          </a:p>
          <a:p>
            <a:pPr marL="0" marR="0" indent="0" algn="l" defTabSz="914400" rtl="0" eaLnBrk="0" fontAlgn="base" latinLnBrk="0" hangingPunct="0">
              <a:lnSpc>
                <a:spcPct val="100000"/>
              </a:lnSpc>
              <a:spcBef>
                <a:spcPct val="30000"/>
              </a:spcBef>
              <a:spcAft>
                <a:spcPct val="0"/>
              </a:spcAft>
              <a:buClrTx/>
              <a:buSzTx/>
              <a:buFontTx/>
              <a:buNone/>
              <a:tabLst/>
              <a:defRPr/>
            </a:pPr>
            <a:r>
              <a:rPr lang="es-ES" dirty="0" smtClean="0"/>
              <a:t>La participación de la EFS de Kenia en el programa de la </a:t>
            </a:r>
            <a:r>
              <a:rPr lang="es-ES" dirty="0" err="1" smtClean="0"/>
              <a:t>IDI</a:t>
            </a:r>
            <a:r>
              <a:rPr lang="es-ES" dirty="0" smtClean="0"/>
              <a:t> fue armonizada y ajustada a las necesidades del país.</a:t>
            </a:r>
            <a:r>
              <a:rPr lang="es-ES" baseline="0" noProof="0" dirty="0" smtClean="0"/>
              <a:t> La EFS de Kenia se capacitó y produjo informes de auditoría dotados de la calidad necesaria para lograr la aprobación de sus recomendaciones, produciendo un impacto relevante para el bienestar de los ciudadanos. </a:t>
            </a:r>
          </a:p>
          <a:p>
            <a:endParaRPr lang="es-ES" dirty="0" smtClean="0"/>
          </a:p>
          <a:p>
            <a:r>
              <a:rPr lang="es-ES" dirty="0" smtClean="0"/>
              <a:t>Hasta este momento hemos observado algunos ejemplos de EFS en su rol de aliadas </a:t>
            </a:r>
            <a:endParaRPr lang="es-E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10</a:t>
            </a:fld>
            <a:endParaRPr lang="es-ES"/>
          </a:p>
        </p:txBody>
      </p:sp>
    </p:spTree>
    <p:extLst>
      <p:ext uri="{BB962C8B-B14F-4D97-AF65-F5344CB8AC3E}">
        <p14:creationId xmlns:p14="http://schemas.microsoft.com/office/powerpoint/2010/main" val="2538073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noProof="0" dirty="0" smtClean="0"/>
              <a:t>Si los socios para el desarrollo estuviesen dispuestos a apoyar programas sectoriales, por ejemplo, en las áreas de la salud o la educación, pero los niveles de corrupción en el sector público fuesen tan elevados que incidiesen negativamente en la eficacia de dichos programas, se dilapidarían esfuerzos destinados a la prestación de ayuda. </a:t>
            </a:r>
            <a:endParaRPr lang="es-ES" noProof="0"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11</a:t>
            </a:fld>
            <a:endParaRPr lang="es-ES"/>
          </a:p>
        </p:txBody>
      </p:sp>
    </p:spTree>
    <p:extLst>
      <p:ext uri="{BB962C8B-B14F-4D97-AF65-F5344CB8AC3E}">
        <p14:creationId xmlns:p14="http://schemas.microsoft.com/office/powerpoint/2010/main" val="25029580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noProof="0" dirty="0" smtClean="0"/>
              <a:t>A menos que la EFS sea fuerte y esté en condiciones de </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s-ES" sz="1200" noProof="0" dirty="0" smtClean="0">
                <a:solidFill>
                  <a:schemeClr val="bg1"/>
                </a:solidFill>
              </a:rPr>
              <a:t>Realizar una auditoría externa y un examen de fondos nacionales e internacionales: para constatar si se están utilizando para los fines previstos de una manera eficaz y eficiente.</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sz="1200" noProof="0" dirty="0" smtClean="0">
              <a:solidFill>
                <a:schemeClr val="bg1"/>
              </a:solidFill>
            </a:endParaRP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s-ES" noProof="0" dirty="0" smtClean="0"/>
              <a:t>Detectar y disuadir la corrupción: mediante la creación de un marco de control fuerte e incrementar las probabilidades de detectar la corrupción, pudiendo las EFS también</a:t>
            </a:r>
            <a:r>
              <a:rPr lang="es-ES" baseline="0" noProof="0" dirty="0" smtClean="0"/>
              <a:t> actuar </a:t>
            </a:r>
            <a:r>
              <a:rPr lang="es-ES" noProof="0" dirty="0" smtClean="0"/>
              <a:t>como un incentivo contra la corrupción.</a:t>
            </a:r>
          </a:p>
          <a:p>
            <a:pPr marL="171450" marR="0" indent="-171450" algn="l" defTabSz="914400" rtl="0" eaLnBrk="0" fontAlgn="base" latinLnBrk="0" hangingPunct="0">
              <a:lnSpc>
                <a:spcPct val="100000"/>
              </a:lnSpc>
              <a:spcBef>
                <a:spcPct val="30000"/>
              </a:spcBef>
              <a:spcAft>
                <a:spcPct val="0"/>
              </a:spcAft>
              <a:buClrTx/>
              <a:buSzTx/>
              <a:buFontTx/>
              <a:buChar char="-"/>
              <a:tabLst/>
              <a:defRPr/>
            </a:pPr>
            <a:endParaRPr lang="es-ES" sz="1200" noProof="0" dirty="0" smtClean="0">
              <a:solidFill>
                <a:schemeClr val="bg1"/>
              </a:solidFill>
            </a:endParaRP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s-ES" sz="1200" noProof="0" dirty="0" smtClean="0">
                <a:solidFill>
                  <a:schemeClr val="bg1"/>
                </a:solidFill>
              </a:rPr>
              <a:t>Ayudar con los ahorros de costos y la eficiencia en el sector público: mediante la información de problemas y la aplicación de cambios. Con o sin facultades jurisdiccionales, las EFS pueden alentar y potencialmente forzar la aplicación de cambios al presentar informes al Parlamento y los ciudadanos y formular recomendaciones.</a:t>
            </a:r>
          </a:p>
          <a:p>
            <a:pPr marL="171450" marR="0" indent="-171450" algn="l" defTabSz="914400" rtl="0" eaLnBrk="0" fontAlgn="base" latinLnBrk="0" hangingPunct="0">
              <a:lnSpc>
                <a:spcPct val="100000"/>
              </a:lnSpc>
              <a:spcBef>
                <a:spcPct val="30000"/>
              </a:spcBef>
              <a:spcAft>
                <a:spcPct val="0"/>
              </a:spcAft>
              <a:buClrTx/>
              <a:buSzTx/>
              <a:buFontTx/>
              <a:buChar char="-"/>
              <a:tabLst/>
              <a:defRPr/>
            </a:pPr>
            <a:endParaRPr lang="es-ES" sz="1200" noProof="0" dirty="0" smtClean="0">
              <a:solidFill>
                <a:schemeClr val="bg1"/>
              </a:solidFill>
            </a:endParaRP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s-ES" noProof="0" dirty="0" smtClean="0"/>
              <a:t>Fortalecer la participación de los ciudadanos: mediante la publicación de hallazgos que sean comprensibles para los ciudadanos e inteligibles para ellos, de forma tal que pueden asumir un rol activo respecto a temas de interés nacional.</a:t>
            </a:r>
            <a:endParaRPr lang="es-ES" sz="1200" noProof="0" dirty="0" smtClean="0">
              <a:solidFill>
                <a:schemeClr val="bg1"/>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s-ES" sz="1200" dirty="0" smtClean="0">
              <a:solidFill>
                <a:schemeClr val="bg1"/>
              </a:solidFill>
            </a:endParaRPr>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12</a:t>
            </a:fld>
            <a:endParaRPr lang="es-ES"/>
          </a:p>
        </p:txBody>
      </p:sp>
    </p:spTree>
    <p:extLst>
      <p:ext uri="{BB962C8B-B14F-4D97-AF65-F5344CB8AC3E}">
        <p14:creationId xmlns:p14="http://schemas.microsoft.com/office/powerpoint/2010/main" val="260712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13</a:t>
            </a:fld>
            <a:endParaRPr lang="es-ES"/>
          </a:p>
        </p:txBody>
      </p:sp>
    </p:spTree>
    <p:extLst>
      <p:ext uri="{BB962C8B-B14F-4D97-AF65-F5344CB8AC3E}">
        <p14:creationId xmlns:p14="http://schemas.microsoft.com/office/powerpoint/2010/main" val="3033324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s-ES" noProof="0" dirty="0" smtClean="0"/>
              <a:t>Porque las EFS siguen afrontando dificultades relacionadas con cuestiones clave como la independencia y la cobertura de auditoría, según lo informado por la Iniciativa de desarrollo de la </a:t>
            </a:r>
            <a:r>
              <a:rPr lang="es-ES" noProof="0" dirty="0" err="1" smtClean="0"/>
              <a:t>INTOSAI</a:t>
            </a:r>
            <a:r>
              <a:rPr lang="es-ES" noProof="0" dirty="0" smtClean="0"/>
              <a:t> en su Informe de revisión global de las EFS 2014 - Desempeño, capacidades y necesidades de las EFS. </a:t>
            </a:r>
          </a:p>
          <a:p>
            <a:endParaRPr lang="es-ES" noProof="0" dirty="0" smtClean="0"/>
          </a:p>
          <a:p>
            <a:r>
              <a:rPr lang="es-ES" sz="1200" b="0" i="0" u="none" strike="noStrike" kern="1200" baseline="0" noProof="0" dirty="0" smtClean="0">
                <a:solidFill>
                  <a:schemeClr val="tx1"/>
                </a:solidFill>
                <a:latin typeface="+mn-lt"/>
              </a:rPr>
              <a:t>En la revisión 2014 se evaluaron los resultados de la cobertura de las entidades auditadas dentro del mandato de las EFS en función de un conjunto de parámetros determinados de auditoría de cumplimiento, financiera y de desempeño. De allí, la Figura 1. </a:t>
            </a:r>
            <a:r>
              <a:rPr lang="es-ES" noProof="0" dirty="0" smtClean="0"/>
              <a:t>De la cobertura de auditoría por tipos de auditoría según la lista del CAD de la OCDE, surge que un 38% de las EFS de países de bajos ingresos, por ejemplo, indicaban que ellas cumplían con estos criterios en lo atinente a una cobertura adecuada de las auditorías de desempeño, un 57% de ellas indicaba que cumplían con los criterios relacionados con la cobertura de auditorías de cumplimiento y un 69% de cumplían con los criterios relativos a la cobertura de auditorías financieras.</a:t>
            </a:r>
          </a:p>
          <a:p>
            <a:endParaRPr lang="es-ES" noProof="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s-ES" noProof="0" dirty="0" smtClean="0"/>
              <a:t>Con relación a la independencia, el porcentaje de EFS en las que el presupuesto se presenta directamente a la legislatura, Figura 2, indica que menos de un 40% de las EFS funcionan en un marco legal que les permita presentar sus presupuestos directamente a sus legislaturas.</a:t>
            </a:r>
            <a:r>
              <a:rPr lang="es-ES" sz="1200" kern="1200" noProof="0" dirty="0" smtClean="0">
                <a:solidFill>
                  <a:schemeClr val="tx1"/>
                </a:solidFill>
                <a:effectLst/>
                <a:latin typeface="+mn-lt"/>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es-ES" noProof="0" dirty="0" smtClean="0"/>
              <a:t>Aunque estas limitaciones a la independencia pueden mitigarse, siempre y cuando existan otras salvaguardas, como el derecho de una EFS a apelar ante su legislatura frente a una asignación presupuestaria insuficiente. </a:t>
            </a:r>
            <a:r>
              <a:rPr lang="es-ES" sz="1200" kern="1200" noProof="0" dirty="0" smtClean="0">
                <a:solidFill>
                  <a:schemeClr val="tx1"/>
                </a:solidFill>
                <a:effectLst/>
                <a:latin typeface="+mn-lt"/>
              </a:rPr>
              <a:t>La Figura 3 muestra que, en términos generales, sólo un 55% de todos los consultados indicaban que podían apelar ante sus legislaturas en estas circunstancias, y esta respuesta por clasificación de ingresos muestra que menos EFS de Países de bajos ingresos tienen el derecho de apelar sus presupuestos (un 39%). </a:t>
            </a:r>
            <a:endParaRPr lang="es-ES" sz="1200" noProof="0" dirty="0" smtClean="0">
              <a:solidFill>
                <a:schemeClr val="tx2"/>
              </a:solidFill>
            </a:endParaRPr>
          </a:p>
          <a:p>
            <a:endParaRPr lang="es-ES" noProof="0" dirty="0" smtClean="0"/>
          </a:p>
          <a:p>
            <a:r>
              <a:rPr lang="es-ES" noProof="0" dirty="0" smtClean="0"/>
              <a:t>(Fuente: </a:t>
            </a:r>
            <a:r>
              <a:rPr lang="es-ES" sz="1200" noProof="0" dirty="0" smtClean="0">
                <a:solidFill>
                  <a:schemeClr val="tx2"/>
                </a:solidFill>
              </a:rPr>
              <a:t>Iniciativa de desarrollo de la </a:t>
            </a:r>
            <a:r>
              <a:rPr lang="es-ES" sz="1200" noProof="0" dirty="0" err="1" smtClean="0">
                <a:solidFill>
                  <a:schemeClr val="tx2"/>
                </a:solidFill>
              </a:rPr>
              <a:t>INTOSAI</a:t>
            </a:r>
            <a:r>
              <a:rPr lang="es-ES" sz="1200" noProof="0" dirty="0" smtClean="0">
                <a:solidFill>
                  <a:schemeClr val="tx2"/>
                </a:solidFill>
              </a:rPr>
              <a:t> en su Informe sobre la Revisión global de la </a:t>
            </a:r>
            <a:r>
              <a:rPr lang="es-ES" sz="1200" noProof="0" dirty="0" err="1" smtClean="0">
                <a:solidFill>
                  <a:schemeClr val="tx2"/>
                </a:solidFill>
              </a:rPr>
              <a:t>IDI</a:t>
            </a:r>
            <a:r>
              <a:rPr lang="es-ES" sz="1200" noProof="0" dirty="0" smtClean="0">
                <a:solidFill>
                  <a:schemeClr val="tx2"/>
                </a:solidFill>
              </a:rPr>
              <a:t> 2014 - Desempeño, capacidades y necesidades)</a:t>
            </a:r>
          </a:p>
          <a:p>
            <a:endParaRPr lang="es-ES" sz="1200" noProof="0" dirty="0" smtClean="0">
              <a:solidFill>
                <a:schemeClr val="tx2"/>
              </a:solidFill>
            </a:endParaRPr>
          </a:p>
          <a:p>
            <a:r>
              <a:rPr lang="es-ES" noProof="0" dirty="0" smtClean="0"/>
              <a:t>El informe de la </a:t>
            </a:r>
            <a:r>
              <a:rPr lang="es-ES" noProof="0" dirty="0" err="1" smtClean="0"/>
              <a:t>IDI</a:t>
            </a:r>
            <a:r>
              <a:rPr lang="es-ES" noProof="0" dirty="0" smtClean="0"/>
              <a:t> se basa en información recopilada en una Encuesta global enviada a todas las EFS den mundo en 2013-2014 (la encuesta global tuvo una tasa de respuesta del 84% entre las EFS de todo el mundo) suplementada mediante información extraída de las evaluaciones </a:t>
            </a:r>
            <a:r>
              <a:rPr lang="es-ES" noProof="0" dirty="0" err="1" smtClean="0"/>
              <a:t>PEFA</a:t>
            </a:r>
            <a:r>
              <a:rPr lang="es-ES" noProof="0" dirty="0" smtClean="0"/>
              <a:t>, el Índice de gobierno abierto, muestras de supervisión de la implementación de las </a:t>
            </a:r>
            <a:r>
              <a:rPr lang="es-ES" noProof="0" dirty="0" err="1" smtClean="0"/>
              <a:t>ISSAI</a:t>
            </a:r>
            <a:r>
              <a:rPr lang="es-ES" noProof="0" dirty="0" smtClean="0"/>
              <a:t>, y otras fuentes</a:t>
            </a:r>
            <a:r>
              <a:rPr smtClean="0"/>
              <a:t>. </a:t>
            </a:r>
            <a:endParaRPr lang="es-E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14</a:t>
            </a:fld>
            <a:endParaRPr lang="es-ES"/>
          </a:p>
        </p:txBody>
      </p:sp>
    </p:spTree>
    <p:extLst>
      <p:ext uri="{BB962C8B-B14F-4D97-AF65-F5344CB8AC3E}">
        <p14:creationId xmlns:p14="http://schemas.microsoft.com/office/powerpoint/2010/main" val="10947710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smtClean="0"/>
              <a:t>¿Entonces, dada la contundencia de los argumentos presentados, por qué no apoyar a las EFS?</a:t>
            </a:r>
            <a:endParaRPr lang="es-E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15</a:t>
            </a:fld>
            <a:endParaRPr lang="es-ES"/>
          </a:p>
        </p:txBody>
      </p:sp>
    </p:spTree>
    <p:extLst>
      <p:ext uri="{BB962C8B-B14F-4D97-AF65-F5344CB8AC3E}">
        <p14:creationId xmlns:p14="http://schemas.microsoft.com/office/powerpoint/2010/main" val="6160534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rPr>
              <a:t>Los socios para el desarrollo pueden maximizar sus esfuerzos cuando: </a:t>
            </a:r>
          </a:p>
          <a:p>
            <a:r>
              <a:rPr dirty="0" smtClean="0"/>
              <a:t>- Las estrategias son </a:t>
            </a:r>
            <a:r>
              <a:rPr b="1" i="1" dirty="0" smtClean="0"/>
              <a:t>impulsadas por los países</a:t>
            </a:r>
            <a:r>
              <a:rPr i="1" dirty="0" smtClean="0"/>
              <a:t>, </a:t>
            </a:r>
            <a:r>
              <a:rPr dirty="0" smtClean="0"/>
              <a:t>tomando como ejemplo Sierra Leona en el caso de los Fondos para el Ébola</a:t>
            </a:r>
            <a:r>
              <a:rPr lang="nb-NO" b="0" i="0" baseline="0" dirty="0" smtClean="0">
                <a:effectLst/>
              </a:rPr>
              <a:t> </a:t>
            </a:r>
            <a:endParaRPr lang="es-ES" b="1" i="1" dirty="0" smtClean="0">
              <a:effectLst>
                <a:outerShdw blurRad="38100" dist="38100" dir="2700000" algn="tl">
                  <a:srgbClr val="000000">
                    <a:alpha val="43137"/>
                  </a:srgbClr>
                </a:outerShdw>
              </a:effectLst>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dirty="0" smtClean="0"/>
              <a:t>- Los esfuerzos son </a:t>
            </a:r>
            <a:r>
              <a:rPr b="1" i="1" dirty="0" smtClean="0"/>
              <a:t>coordinados</a:t>
            </a:r>
            <a:r>
              <a:rPr dirty="0" smtClean="0"/>
              <a:t>, como en el caso de la EFS de Zambia, donde la coordinación de esfuerzos produjo un impacto </a:t>
            </a:r>
            <a:endParaRPr lang="es-ES" b="1" i="1" dirty="0" smtClean="0">
              <a:effectLst>
                <a:outerShdw blurRad="38100" dist="38100" dir="2700000" algn="tl">
                  <a:srgbClr val="000000">
                    <a:alpha val="43137"/>
                  </a:srgbClr>
                </a:outerShdw>
              </a:effectLst>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dirty="0" smtClean="0"/>
              <a:t>- Las diferentes iniciativas se encuentra </a:t>
            </a:r>
            <a:r>
              <a:rPr b="1" i="1" dirty="0" smtClean="0"/>
              <a:t>armonizadas</a:t>
            </a:r>
            <a:r>
              <a:rPr dirty="0" smtClean="0"/>
              <a:t>, como en el caso de la Asociación de Entidades Fiscalizadoras del Pacífico (PASAI), donde el apoyo ha sido armonizado de acuerdo con la dirección estratégica de la región</a:t>
            </a:r>
            <a:r>
              <a:rPr lang="en-US" b="0" i="0" noProof="0" dirty="0" smtClean="0">
                <a:effectLst/>
              </a:rPr>
              <a:t>  </a:t>
            </a:r>
            <a:endParaRPr lang="es-ES" b="1" i="1" noProof="0" dirty="0" smtClean="0">
              <a:effectLst>
                <a:outerShdw blurRad="38100" dist="38100" dir="2700000" algn="tl">
                  <a:srgbClr val="000000">
                    <a:alpha val="43137"/>
                  </a:srgbClr>
                </a:outerShdw>
              </a:effectLst>
            </a:endParaRPr>
          </a:p>
          <a:p>
            <a:pPr marL="171450" marR="0" lvl="0" indent="-171450" algn="l" defTabSz="914400" rtl="0" eaLnBrk="0" fontAlgn="base" latinLnBrk="0" hangingPunct="0">
              <a:lnSpc>
                <a:spcPct val="100000"/>
              </a:lnSpc>
              <a:spcBef>
                <a:spcPct val="30000"/>
              </a:spcBef>
              <a:spcAft>
                <a:spcPct val="0"/>
              </a:spcAft>
              <a:buClrTx/>
              <a:buSzTx/>
              <a:buFontTx/>
              <a:buChar char="-"/>
              <a:tabLst/>
              <a:defRPr/>
            </a:pPr>
            <a:r>
              <a:rPr dirty="0" smtClean="0"/>
              <a:t>El apoyo </a:t>
            </a:r>
            <a:r>
              <a:rPr b="1" i="1" dirty="0" smtClean="0"/>
              <a:t>se amplía</a:t>
            </a:r>
            <a:r>
              <a:rPr dirty="0" smtClean="0"/>
              <a:t>, como en el caso de la EFS de Bután que ha obtenido una ampliación del apoyo a través de iniciativas de Cooperación</a:t>
            </a:r>
          </a:p>
          <a:p>
            <a:pPr marL="0" marR="0" lvl="0" indent="0" algn="l" defTabSz="914400" rtl="0" eaLnBrk="0" fontAlgn="base" latinLnBrk="0" hangingPunct="0">
              <a:lnSpc>
                <a:spcPct val="100000"/>
              </a:lnSpc>
              <a:spcBef>
                <a:spcPct val="30000"/>
              </a:spcBef>
              <a:spcAft>
                <a:spcPct val="0"/>
              </a:spcAft>
              <a:buClrTx/>
              <a:buSzTx/>
              <a:buFontTx/>
              <a:buNone/>
              <a:tabLst/>
              <a:defRPr/>
            </a:pPr>
            <a:r>
              <a:rPr dirty="0" smtClean="0"/>
              <a:t> </a:t>
            </a:r>
            <a:endParaRPr lang="es-ES" b="1" i="1" dirty="0" smtClean="0">
              <a:effectLst>
                <a:outerShdw blurRad="38100" dist="38100" dir="2700000" algn="tl">
                  <a:srgbClr val="000000">
                    <a:alpha val="43137"/>
                  </a:srgbClr>
                </a:outerShdw>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effectLst/>
                <a:latin typeface="+mn-lt"/>
              </a:rPr>
              <a:t>Estos constituyen los principios fundamentales para un desarrollo eficaz de las capacidades de las EFS.</a:t>
            </a:r>
          </a:p>
          <a:p>
            <a:r>
              <a:rPr dirty="0" smtClean="0"/>
              <a:t>Derivan del reconocimiento de que el apoyo a las EFS se caracteriza en parte por la falta de coordinación del apoyo brindado tanto por los donantes como por otras EFS, que se siguieron las prioridades de los prestadores de apoyo en lugar de las de las EFS, y que en muchos casos las EFS carecen de una dirección estratégica clara.</a:t>
            </a:r>
            <a:r>
              <a:rPr lang="en-GB" sz="1200" kern="1200" dirty="0" smtClean="0">
                <a:solidFill>
                  <a:schemeClr val="tx1"/>
                </a:solidFill>
                <a:effectLst/>
                <a:latin typeface="+mn-lt"/>
              </a:rPr>
              <a:t> </a:t>
            </a:r>
            <a:r>
              <a:rPr dirty="0" smtClean="0"/>
              <a:t>De modo tal </a:t>
            </a:r>
            <a:r>
              <a:rPr smtClean="0"/>
              <a:t>que cuando</a:t>
            </a:r>
            <a:r>
              <a:rPr lang="es-ES" dirty="0" smtClean="0"/>
              <a:t>,</a:t>
            </a:r>
            <a:r>
              <a:rPr smtClean="0"/>
              <a:t> </a:t>
            </a:r>
            <a:r>
              <a:rPr lang="es-ES" dirty="0" smtClean="0"/>
              <a:t>hubo</a:t>
            </a:r>
            <a:r>
              <a:rPr smtClean="0"/>
              <a:t> </a:t>
            </a:r>
            <a:r>
              <a:rPr dirty="0" smtClean="0"/>
              <a:t>financiamiento disponible, en algunos </a:t>
            </a:r>
            <a:r>
              <a:rPr smtClean="0"/>
              <a:t>casos </a:t>
            </a:r>
            <a:r>
              <a:rPr lang="es-ES" dirty="0" smtClean="0"/>
              <a:t>los resultados del apoyo fueron limitados</a:t>
            </a:r>
            <a:r>
              <a:rPr smtClean="0"/>
              <a:t>.</a:t>
            </a:r>
            <a:r>
              <a:rPr lang="en-GB" sz="1200" kern="1200" dirty="0" smtClean="0">
                <a:solidFill>
                  <a:schemeClr val="tx1"/>
                </a:solidFill>
                <a:effectLst/>
                <a:latin typeface="+mn-lt"/>
              </a:rPr>
              <a:t> </a:t>
            </a:r>
          </a:p>
          <a:p>
            <a:endParaRPr lang="es-ES" sz="1200" kern="1200" dirty="0" smtClean="0">
              <a:solidFill>
                <a:schemeClr val="tx1"/>
              </a:solidFill>
              <a:effectLst/>
              <a:latin typeface="+mn-lt"/>
              <a:ea typeface="+mn-ea"/>
              <a:cs typeface="+mn-cs"/>
            </a:endParaRPr>
          </a:p>
          <a:p>
            <a:endParaRPr lang="es-E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16</a:t>
            </a:fld>
            <a:endParaRPr lang="es-ES"/>
          </a:p>
        </p:txBody>
      </p:sp>
    </p:spTree>
    <p:extLst>
      <p:ext uri="{BB962C8B-B14F-4D97-AF65-F5344CB8AC3E}">
        <p14:creationId xmlns:p14="http://schemas.microsoft.com/office/powerpoint/2010/main" val="36664279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smtClean="0"/>
              <a:t>Las razones antes mencionadas llevaron en 2010 a la firma del Memorando de Entendimiento entre los donantes y la INTOSAI. Éste se denominó Cooperación INTOSAI-Donantes, y su propósito es mejorar el desempeño de las EFS de países en vías de desarrollo mediante la aplicación de los principios mencionados en la diapositiva anterior. </a:t>
            </a:r>
          </a:p>
          <a:p>
            <a:r>
              <a:rPr dirty="0" smtClean="0"/>
              <a:t>Hasta la fecha, 23 organizaciones de donantes y la INTOSAI han suscrito el Memorando de Entendimiento.</a:t>
            </a:r>
            <a:endParaRPr lang="es-E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17</a:t>
            </a:fld>
            <a:endParaRPr lang="es-ES"/>
          </a:p>
        </p:txBody>
      </p:sp>
    </p:spTree>
    <p:extLst>
      <p:ext uri="{BB962C8B-B14F-4D97-AF65-F5344CB8AC3E}">
        <p14:creationId xmlns:p14="http://schemas.microsoft.com/office/powerpoint/2010/main" val="37289945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smtClean="0"/>
              <a:t>La INTOSAI es la organización internacional de </a:t>
            </a:r>
            <a:r>
              <a:rPr smtClean="0"/>
              <a:t>las EFS</a:t>
            </a:r>
            <a:r>
              <a:rPr lang="es-ES" dirty="0" smtClean="0"/>
              <a:t>, integrada por más</a:t>
            </a:r>
            <a:r>
              <a:rPr smtClean="0"/>
              <a:t> </a:t>
            </a:r>
            <a:r>
              <a:rPr dirty="0" smtClean="0"/>
              <a:t>de 190 miembros.</a:t>
            </a:r>
            <a:r>
              <a:rPr lang="en-US" noProof="0" dirty="0" smtClean="0"/>
              <a:t> </a:t>
            </a:r>
            <a:r>
              <a:rPr smtClean="0"/>
              <a:t>Está </a:t>
            </a:r>
            <a:r>
              <a:rPr lang="es-ES" dirty="0" smtClean="0"/>
              <a:t>conformada</a:t>
            </a:r>
            <a:r>
              <a:rPr smtClean="0"/>
              <a:t> </a:t>
            </a:r>
            <a:r>
              <a:rPr dirty="0" smtClean="0"/>
              <a:t>por varios comités, como los grupos de trabajo temáticos y regionales, que colaboran para mejorar la auditoría del sector público. </a:t>
            </a:r>
            <a:endParaRPr lang="es-E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18</a:t>
            </a:fld>
            <a:endParaRPr lang="es-ES"/>
          </a:p>
        </p:txBody>
      </p:sp>
    </p:spTree>
    <p:extLst>
      <p:ext uri="{BB962C8B-B14F-4D97-AF65-F5344CB8AC3E}">
        <p14:creationId xmlns:p14="http://schemas.microsoft.com/office/powerpoint/2010/main" val="4139457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n-US"/>
          </a:p>
        </p:txBody>
      </p:sp>
      <p:sp>
        <p:nvSpPr>
          <p:cNvPr id="4" name="3 Marcador de número de diapositiva"/>
          <p:cNvSpPr>
            <a:spLocks noGrp="1"/>
          </p:cNvSpPr>
          <p:nvPr>
            <p:ph type="sldNum" sz="quarter" idx="10"/>
          </p:nvPr>
        </p:nvSpPr>
        <p:spPr/>
        <p:txBody>
          <a:bodyPr/>
          <a:lstStyle/>
          <a:p>
            <a:pPr>
              <a:defRPr/>
            </a:pPr>
            <a:fld id="{F9970825-EAC3-4FF3-BF51-FAF3D8A2A236}" type="slidenum">
              <a:rPr lang="en-US" smtClean="0"/>
              <a:pPr>
                <a:defRPr/>
              </a:pPr>
              <a:t>19</a:t>
            </a:fld>
            <a:endParaRPr lang="es-ES"/>
          </a:p>
        </p:txBody>
      </p:sp>
    </p:spTree>
    <p:extLst>
      <p:ext uri="{BB962C8B-B14F-4D97-AF65-F5344CB8AC3E}">
        <p14:creationId xmlns:p14="http://schemas.microsoft.com/office/powerpoint/2010/main" val="1597306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620688"/>
            <a:ext cx="8229600" cy="796950"/>
          </a:xfrm>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3"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695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69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6950"/>
          </a:xfrm>
        </p:spPr>
        <p:txBody>
          <a:bodyPr/>
          <a:lstStyle/>
          <a:p>
            <a:r>
              <a:rPr lang="en-US" smtClean="0"/>
              <a:t>Click to edit Master title style</a:t>
            </a:r>
            <a:endParaRPr lang="en-US"/>
          </a:p>
        </p:txBody>
      </p:sp>
      <p:sp>
        <p:nvSpPr>
          <p:cNvPr id="11"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3008313" cy="814412"/>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620688"/>
            <a:ext cx="5111750" cy="55054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620688"/>
            <a:ext cx="8229600" cy="796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dirty="0"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Rectangle 6"/>
          <p:cNvSpPr/>
          <p:nvPr userDrawn="1"/>
        </p:nvSpPr>
        <p:spPr>
          <a:xfrm>
            <a:off x="0" y="6669360"/>
            <a:ext cx="8027988" cy="216024"/>
          </a:xfrm>
          <a:prstGeom prst="rect">
            <a:avLst/>
          </a:prstGeom>
          <a:solidFill>
            <a:srgbClr val="1E47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200" i="1" dirty="0">
                <a:latin typeface="+mn-lt"/>
              </a:rPr>
              <a:t>Trabajando juntos para fortalecer a las EFS de países en vías de desarrollo</a:t>
            </a:r>
          </a:p>
        </p:txBody>
      </p:sp>
      <p:sp>
        <p:nvSpPr>
          <p:cNvPr id="8" name="Title Placeholder 1"/>
          <p:cNvSpPr txBox="1">
            <a:spLocks/>
          </p:cNvSpPr>
          <p:nvPr userDrawn="1"/>
        </p:nvSpPr>
        <p:spPr bwMode="auto">
          <a:xfrm>
            <a:off x="0" y="0"/>
            <a:ext cx="9144000" cy="620688"/>
          </a:xfrm>
          <a:prstGeom prst="rect">
            <a:avLst/>
          </a:prstGeom>
          <a:solidFill>
            <a:srgbClr val="1E4778"/>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smtClean="0">
              <a:ln>
                <a:noFill/>
              </a:ln>
              <a:solidFill>
                <a:schemeClr val="bg1"/>
              </a:solidFill>
              <a:effectLst/>
              <a:uLnTx/>
              <a:uFillTx/>
              <a:latin typeface="+mj-lt"/>
              <a:ea typeface="+mj-ea"/>
              <a:cs typeface="+mj-cs"/>
            </a:endParaRPr>
          </a:p>
        </p:txBody>
      </p:sp>
      <p:sp>
        <p:nvSpPr>
          <p:cNvPr id="5" name="Rectangle 4"/>
          <p:cNvSpPr/>
          <p:nvPr userDrawn="1"/>
        </p:nvSpPr>
        <p:spPr>
          <a:xfrm>
            <a:off x="0" y="1"/>
            <a:ext cx="1691680" cy="1196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35496" y="-31891"/>
            <a:ext cx="1584176" cy="1127266"/>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www.youtube.com/watch?v=J28LpmNnvtM" TargetMode="External"/><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hyperlink" Target="https://www.youtube.com/watch?v=4luMbredyi0" TargetMode="External"/><Relationship Id="rId7" Type="http://schemas.openxmlformats.org/officeDocument/2006/relationships/image" Target="../media/image12.gif"/><Relationship Id="rId12"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diagramColors" Target="../diagrams/colors1.xml"/><Relationship Id="rId5" Type="http://schemas.openxmlformats.org/officeDocument/2006/relationships/image" Target="../media/image10.jpeg"/><Relationship Id="rId10" Type="http://schemas.openxmlformats.org/officeDocument/2006/relationships/diagramQuickStyle" Target="../diagrams/quickStyle1.xml"/><Relationship Id="rId4" Type="http://schemas.openxmlformats.org/officeDocument/2006/relationships/image" Target="../media/image9.png"/><Relationship Id="rId9"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3.pn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chart" Target="../charts/chart3.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31.jpeg"/><Relationship Id="rId13" Type="http://schemas.openxmlformats.org/officeDocument/2006/relationships/image" Target="../media/image36.jpeg"/><Relationship Id="rId3" Type="http://schemas.openxmlformats.org/officeDocument/2006/relationships/diagramData" Target="../diagrams/data5.xml"/><Relationship Id="rId7" Type="http://schemas.microsoft.com/office/2007/relationships/diagramDrawing" Target="../diagrams/drawing5.xml"/><Relationship Id="rId12"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diagramColors" Target="../diagrams/colors5.xml"/><Relationship Id="rId11" Type="http://schemas.openxmlformats.org/officeDocument/2006/relationships/image" Target="../media/image34.png"/><Relationship Id="rId5" Type="http://schemas.openxmlformats.org/officeDocument/2006/relationships/diagramQuickStyle" Target="../diagrams/quickStyle5.xml"/><Relationship Id="rId15" Type="http://schemas.openxmlformats.org/officeDocument/2006/relationships/image" Target="../media/image38.jpeg"/><Relationship Id="rId10" Type="http://schemas.openxmlformats.org/officeDocument/2006/relationships/image" Target="../media/image33.jpeg"/><Relationship Id="rId4" Type="http://schemas.openxmlformats.org/officeDocument/2006/relationships/diagramLayout" Target="../diagrams/layout5.xml"/><Relationship Id="rId9" Type="http://schemas.openxmlformats.org/officeDocument/2006/relationships/image" Target="../media/image32.jpeg"/><Relationship Id="rId1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hyperlink" Target="http://www.idi.no/intosai-donor-cooperation"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mailto:Intosai.donor.secretariat@idi.no" TargetMode="External"/><Relationship Id="rId2" Type="http://schemas.openxmlformats.org/officeDocument/2006/relationships/hyperlink" Target="http://www.idi.no/intosai-donor-cooperati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Box 5"/>
          <p:cNvSpPr txBox="1">
            <a:spLocks noChangeArrowheads="1"/>
          </p:cNvSpPr>
          <p:nvPr/>
        </p:nvSpPr>
        <p:spPr bwMode="auto">
          <a:xfrm>
            <a:off x="1402755" y="5951239"/>
            <a:ext cx="4897437" cy="646113"/>
          </a:xfrm>
          <a:prstGeom prst="rect">
            <a:avLst/>
          </a:prstGeom>
          <a:noFill/>
          <a:ln w="9525">
            <a:noFill/>
            <a:miter lim="800000"/>
            <a:headEnd/>
            <a:tailEnd/>
          </a:ln>
        </p:spPr>
        <p:txBody>
          <a:bodyPr>
            <a:spAutoFit/>
          </a:bodyPr>
          <a:lstStyle/>
          <a:p>
            <a:r>
              <a:rPr lang="en-US" dirty="0">
                <a:latin typeface="Calibri" pitchFamily="34" charset="0"/>
              </a:rPr>
              <a:t>Presentación a cargo de:</a:t>
            </a:r>
            <a:endParaRPr lang="es-ES" dirty="0">
              <a:latin typeface="Calibri" pitchFamily="34" charset="0"/>
            </a:endParaRPr>
          </a:p>
          <a:p>
            <a:r>
              <a:rPr lang="en-US" dirty="0">
                <a:latin typeface="Calibri" pitchFamily="34" charset="0"/>
              </a:rPr>
              <a:t>Lugar y fecha: </a:t>
            </a:r>
          </a:p>
        </p:txBody>
      </p:sp>
      <p:sp>
        <p:nvSpPr>
          <p:cNvPr id="5" name="Title 1"/>
          <p:cNvSpPr txBox="1">
            <a:spLocks/>
          </p:cNvSpPr>
          <p:nvPr/>
        </p:nvSpPr>
        <p:spPr bwMode="auto">
          <a:xfrm>
            <a:off x="318968" y="2428868"/>
            <a:ext cx="4824536" cy="245567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r" eaLnBrk="1" hangingPunct="1"/>
            <a:r>
              <a:rPr smtClean="0"/>
              <a:t>                   </a:t>
            </a:r>
            <a:r>
              <a:rPr lang="es-ES" b="1" dirty="0" smtClean="0">
                <a:solidFill>
                  <a:schemeClr val="tx2"/>
                </a:solidFill>
              </a:rPr>
              <a:t>m</a:t>
            </a:r>
            <a:r>
              <a:rPr lang="nb-NO" b="1" dirty="0" smtClean="0">
                <a:solidFill>
                  <a:schemeClr val="tx2"/>
                </a:solidFill>
              </a:rPr>
              <a:t>ejora la</a:t>
            </a:r>
            <a:r>
              <a:rPr lang="nb-NO" sz="3200" dirty="0" smtClean="0">
                <a:solidFill>
                  <a:schemeClr val="tx2"/>
                </a:solidFill>
              </a:rPr>
              <a:t> </a:t>
            </a:r>
            <a:br>
              <a:rPr lang="nb-NO" sz="3200" dirty="0" smtClean="0">
                <a:solidFill>
                  <a:schemeClr val="tx2"/>
                </a:solidFill>
              </a:rPr>
            </a:br>
            <a:r>
              <a:rPr lang="nb-NO" sz="3200" dirty="0" smtClean="0">
                <a:solidFill>
                  <a:schemeClr val="tx2"/>
                </a:solidFill>
              </a:rPr>
              <a:t>     </a:t>
            </a:r>
            <a:r>
              <a:rPr lang="es-ES" sz="3200" dirty="0" smtClean="0">
                <a:solidFill>
                  <a:schemeClr val="tx2"/>
                </a:solidFill>
              </a:rPr>
              <a:t>B</a:t>
            </a:r>
            <a:r>
              <a:rPr lang="nb-NO" sz="3200" dirty="0" smtClean="0">
                <a:solidFill>
                  <a:schemeClr val="tx2"/>
                </a:solidFill>
              </a:rPr>
              <a:t>uena gobernanza</a:t>
            </a:r>
            <a:endParaRPr lang="es-ES" sz="3200" dirty="0" smtClean="0">
              <a:solidFill>
                <a:schemeClr val="tx2"/>
              </a:solidFill>
            </a:endParaRPr>
          </a:p>
          <a:p>
            <a:pPr algn="r" eaLnBrk="1" hangingPunct="1"/>
            <a:r>
              <a:rPr lang="nb-NO" sz="3200" dirty="0" smtClean="0">
                <a:solidFill>
                  <a:schemeClr val="tx2"/>
                </a:solidFill>
              </a:rPr>
              <a:t>          Rendición de cuentas</a:t>
            </a:r>
            <a:r>
              <a:rPr lang="es-ES" sz="3200" dirty="0" smtClean="0">
                <a:solidFill>
                  <a:schemeClr val="tx2"/>
                </a:solidFill>
              </a:rPr>
              <a:t> </a:t>
            </a:r>
            <a:r>
              <a:rPr lang="nb-NO" sz="3200" dirty="0" smtClean="0">
                <a:solidFill>
                  <a:schemeClr val="tx2"/>
                </a:solidFill>
              </a:rPr>
              <a:t>     </a:t>
            </a:r>
            <a:r>
              <a:rPr lang="es-ES" sz="3200" dirty="0" smtClean="0">
                <a:solidFill>
                  <a:schemeClr val="tx2"/>
                </a:solidFill>
              </a:rPr>
              <a:t>T</a:t>
            </a:r>
            <a:r>
              <a:rPr lang="nb-NO" sz="3200" dirty="0" smtClean="0">
                <a:solidFill>
                  <a:schemeClr val="tx2"/>
                </a:solidFill>
              </a:rPr>
              <a:t>ransparencia </a:t>
            </a:r>
            <a:endParaRPr lang="es-ES" sz="3200" dirty="0" smtClean="0">
              <a:solidFill>
                <a:schemeClr val="tx2"/>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8064" y="1916832"/>
            <a:ext cx="3384376" cy="3024336"/>
          </a:xfrm>
          <a:prstGeom prst="rect">
            <a:avLst/>
          </a:prstGeom>
        </p:spPr>
      </p:pic>
      <p:sp>
        <p:nvSpPr>
          <p:cNvPr id="8" name="Title 1"/>
          <p:cNvSpPr txBox="1">
            <a:spLocks/>
          </p:cNvSpPr>
          <p:nvPr/>
        </p:nvSpPr>
        <p:spPr bwMode="auto">
          <a:xfrm>
            <a:off x="278476" y="1628800"/>
            <a:ext cx="5793722" cy="96595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r" eaLnBrk="1" hangingPunct="1"/>
            <a:r>
              <a:rPr lang="nb-NO" b="1" dirty="0" smtClean="0">
                <a:solidFill>
                  <a:schemeClr val="tx2"/>
                </a:solidFill>
              </a:rPr>
              <a:t>Por qué apoyar a las </a:t>
            </a:r>
            <a:r>
              <a:rPr lang="nb-NO" b="1" dirty="0" smtClean="0">
                <a:solidFill>
                  <a:schemeClr val="bg1"/>
                </a:solidFill>
                <a:effectLst>
                  <a:outerShdw blurRad="38100" dist="38100" dir="2700000" algn="tl">
                    <a:srgbClr val="000000">
                      <a:alpha val="43137"/>
                    </a:srgbClr>
                  </a:outerShdw>
                </a:effectLst>
              </a:rPr>
              <a:t>EFS</a:t>
            </a:r>
            <a:endParaRPr lang="es-ES" dirty="0" smtClean="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3"/>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53171" y="971601"/>
            <a:ext cx="4973787" cy="2842165"/>
          </a:xfrm>
          <a:prstGeom prst="rect">
            <a:avLst/>
          </a:prstGeom>
        </p:spPr>
      </p:pic>
      <p:grpSp>
        <p:nvGrpSpPr>
          <p:cNvPr id="6" name="Group 5"/>
          <p:cNvGrpSpPr/>
          <p:nvPr/>
        </p:nvGrpSpPr>
        <p:grpSpPr>
          <a:xfrm>
            <a:off x="4958077" y="692696"/>
            <a:ext cx="3286331" cy="2736304"/>
            <a:chOff x="4958077" y="692696"/>
            <a:chExt cx="3286331" cy="2736304"/>
          </a:xfrm>
        </p:grpSpPr>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958077" y="692696"/>
              <a:ext cx="3193218" cy="2736304"/>
            </a:xfrm>
            <a:prstGeom prst="rect">
              <a:avLst/>
            </a:prstGeom>
          </p:spPr>
        </p:pic>
        <p:sp>
          <p:nvSpPr>
            <p:cNvPr id="12" name="Rounded Rectangle 11"/>
            <p:cNvSpPr/>
            <p:nvPr/>
          </p:nvSpPr>
          <p:spPr>
            <a:xfrm>
              <a:off x="4958077" y="2312875"/>
              <a:ext cx="3286331" cy="50405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5234026" y="3579392"/>
            <a:ext cx="3545137" cy="1676238"/>
            <a:chOff x="5234026" y="3579392"/>
            <a:chExt cx="3545137" cy="1676238"/>
          </a:xfrm>
        </p:grpSpPr>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rot="214250">
              <a:off x="5340943" y="3579392"/>
              <a:ext cx="3438220" cy="1676238"/>
            </a:xfrm>
            <a:prstGeom prst="rect">
              <a:avLst/>
            </a:prstGeom>
          </p:spPr>
        </p:pic>
        <p:sp>
          <p:nvSpPr>
            <p:cNvPr id="14" name="Rounded Rectangle 13"/>
            <p:cNvSpPr/>
            <p:nvPr/>
          </p:nvSpPr>
          <p:spPr>
            <a:xfrm rot="210645">
              <a:off x="5234026" y="4626939"/>
              <a:ext cx="3518120" cy="54464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p:cNvGrpSpPr/>
          <p:nvPr/>
        </p:nvGrpSpPr>
        <p:grpSpPr>
          <a:xfrm>
            <a:off x="776989" y="3209666"/>
            <a:ext cx="3396070" cy="2964337"/>
            <a:chOff x="776989" y="3209666"/>
            <a:chExt cx="3396070" cy="2964337"/>
          </a:xfrm>
        </p:grpSpPr>
        <p:pic>
          <p:nvPicPr>
            <p:cNvPr id="4" name="Picture 3"/>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rot="20944504">
              <a:off x="776989" y="3209666"/>
              <a:ext cx="3288101" cy="2964337"/>
            </a:xfrm>
            <a:prstGeom prst="rect">
              <a:avLst/>
            </a:prstGeom>
          </p:spPr>
        </p:pic>
        <p:sp>
          <p:nvSpPr>
            <p:cNvPr id="9" name="Rounded Rectangle 8"/>
            <p:cNvSpPr/>
            <p:nvPr/>
          </p:nvSpPr>
          <p:spPr>
            <a:xfrm rot="20967917">
              <a:off x="811201" y="4122633"/>
              <a:ext cx="3361858" cy="158299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4261768" y="5309207"/>
            <a:ext cx="4147694" cy="841340"/>
            <a:chOff x="4261768" y="5309207"/>
            <a:chExt cx="4147694" cy="841340"/>
          </a:xfrm>
        </p:grpSpPr>
        <p:pic>
          <p:nvPicPr>
            <p:cNvPr id="5" name="Picture 4"/>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4261768" y="5309207"/>
              <a:ext cx="4147694" cy="841340"/>
            </a:xfrm>
            <a:prstGeom prst="rect">
              <a:avLst/>
            </a:prstGeom>
          </p:spPr>
        </p:pic>
        <p:sp>
          <p:nvSpPr>
            <p:cNvPr id="10" name="Rounded Rectangle 9"/>
            <p:cNvSpPr/>
            <p:nvPr/>
          </p:nvSpPr>
          <p:spPr>
            <a:xfrm>
              <a:off x="4353918" y="5627021"/>
              <a:ext cx="4055544" cy="52352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21700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1480"/>
            <a:ext cx="8229600" cy="796950"/>
          </a:xfrm>
          <a:noFill/>
          <a:ln w="9525">
            <a:noFill/>
            <a:miter lim="800000"/>
            <a:headEnd/>
            <a:tailEnd/>
          </a:ln>
        </p:spPr>
        <p:txBody>
          <a:bodyPr vert="horz" wrap="square" lIns="91440" tIns="45720" rIns="91440" bIns="45720" numCol="1" anchor="ctr" anchorCtr="0" compatLnSpc="1">
            <a:prstTxWarp prst="textNoShape">
              <a:avLst/>
            </a:prstTxWarp>
          </a:bodyPr>
          <a:lstStyle/>
          <a:p>
            <a:r>
              <a:rPr lang="en-US" sz="3000" b="1" dirty="0" smtClean="0">
                <a:solidFill>
                  <a:schemeClr val="tx2"/>
                </a:solidFill>
              </a:rPr>
              <a:t>En esta presentación ustedes verán...</a:t>
            </a:r>
            <a:endParaRPr lang="es-ES" sz="3000" b="1" dirty="0">
              <a:solidFill>
                <a:schemeClr val="tx2"/>
              </a:solidFill>
            </a:endParaRPr>
          </a:p>
        </p:txBody>
      </p:sp>
      <p:sp>
        <p:nvSpPr>
          <p:cNvPr id="7" name="Content Placeholder 2"/>
          <p:cNvSpPr txBox="1">
            <a:spLocks/>
          </p:cNvSpPr>
          <p:nvPr/>
        </p:nvSpPr>
        <p:spPr bwMode="auto">
          <a:xfrm>
            <a:off x="1284157" y="1168152"/>
            <a:ext cx="6575685" cy="26208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ct val="0"/>
              </a:spcBef>
              <a:buFont typeface="Wingdings" panose="05000000000000000000" pitchFamily="2" charset="2"/>
              <a:buChar char="ü"/>
            </a:pPr>
            <a:r>
              <a:rPr lang="en-US" sz="2200" dirty="0" smtClean="0">
                <a:solidFill>
                  <a:schemeClr val="tx2"/>
                </a:solidFill>
                <a:latin typeface="+mj-lt"/>
              </a:rPr>
              <a:t>¿Qué son las Entidades Fiscalizadoras Superiores (EFS)?</a:t>
            </a:r>
          </a:p>
          <a:p>
            <a:pPr>
              <a:spcBef>
                <a:spcPct val="0"/>
              </a:spcBef>
              <a:buFont typeface="Wingdings" panose="05000000000000000000" pitchFamily="2" charset="2"/>
              <a:buChar char="ü"/>
            </a:pPr>
            <a:r>
              <a:rPr lang="en-US" sz="2200" dirty="0" smtClean="0">
                <a:solidFill>
                  <a:schemeClr val="tx2"/>
                </a:solidFill>
                <a:latin typeface="+mj-lt"/>
              </a:rPr>
              <a:t>¿Por qué son importantes para los ciudadanos?</a:t>
            </a:r>
          </a:p>
          <a:p>
            <a:pPr>
              <a:spcBef>
                <a:spcPct val="0"/>
              </a:spcBef>
              <a:buFont typeface="Wingdings" panose="05000000000000000000" pitchFamily="2" charset="2"/>
              <a:buChar char="ü"/>
            </a:pPr>
            <a:r>
              <a:rPr lang="en-US" sz="2200" dirty="0" smtClean="0">
                <a:solidFill>
                  <a:schemeClr val="tx2"/>
                </a:solidFill>
                <a:latin typeface="+mj-lt"/>
              </a:rPr>
              <a:t>¿Por qué son importantes para los socios para el desarrollo?</a:t>
            </a:r>
          </a:p>
          <a:p>
            <a:pPr>
              <a:spcBef>
                <a:spcPct val="0"/>
              </a:spcBef>
              <a:buFont typeface="Wingdings" panose="05000000000000000000" pitchFamily="2" charset="2"/>
              <a:buChar char="ü"/>
            </a:pPr>
            <a:r>
              <a:rPr lang="en-US" sz="2200" dirty="0" smtClean="0">
                <a:solidFill>
                  <a:schemeClr val="tx2"/>
                </a:solidFill>
                <a:latin typeface="+mj-lt"/>
              </a:rPr>
              <a:t>¿Por qué es necesario brindarles apoyo?</a:t>
            </a:r>
          </a:p>
          <a:p>
            <a:pPr>
              <a:spcBef>
                <a:spcPct val="0"/>
              </a:spcBef>
              <a:buFont typeface="Wingdings" panose="05000000000000000000" pitchFamily="2" charset="2"/>
              <a:buChar char="ü"/>
            </a:pPr>
            <a:r>
              <a:rPr lang="en-US" sz="2200" dirty="0" smtClean="0">
                <a:solidFill>
                  <a:schemeClr val="tx2"/>
                </a:solidFill>
                <a:latin typeface="+mj-lt"/>
              </a:rPr>
              <a:t>¿De qué modo debería apoyárselas?</a:t>
            </a:r>
            <a:endParaRPr lang="es-ES" sz="2200" dirty="0">
              <a:solidFill>
                <a:schemeClr val="tx2"/>
              </a:solidFill>
              <a:latin typeface="+mj-lt"/>
              <a:ea typeface="+mj-ea"/>
              <a:cs typeface="+mj-cs"/>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9596" y="3645024"/>
            <a:ext cx="3915817" cy="26118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409484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Content Placeholder 2"/>
          <p:cNvSpPr txBox="1">
            <a:spLocks/>
          </p:cNvSpPr>
          <p:nvPr/>
        </p:nvSpPr>
        <p:spPr bwMode="auto">
          <a:xfrm>
            <a:off x="6548714" y="6464251"/>
            <a:ext cx="7632700" cy="2089150"/>
          </a:xfrm>
          <a:prstGeom prst="rect">
            <a:avLst/>
          </a:prstGeom>
          <a:noFill/>
          <a:ln w="9525">
            <a:noFill/>
            <a:miter lim="800000"/>
            <a:headEnd/>
            <a:tailEnd/>
          </a:ln>
        </p:spPr>
        <p:txBody>
          <a:bodyPr/>
          <a:lstStyle/>
          <a:p>
            <a:pPr marL="342900" indent="-342900">
              <a:spcBef>
                <a:spcPct val="20000"/>
              </a:spcBef>
              <a:buFont typeface="Arial" charset="0"/>
              <a:buChar char="•"/>
            </a:pPr>
            <a:endParaRPr lang="en-US" sz="2400">
              <a:latin typeface="Calibri" pitchFamily="34" charset="0"/>
            </a:endParaRPr>
          </a:p>
        </p:txBody>
      </p:sp>
      <p:sp>
        <p:nvSpPr>
          <p:cNvPr id="11" name="Title 8"/>
          <p:cNvSpPr>
            <a:spLocks noGrp="1"/>
          </p:cNvSpPr>
          <p:nvPr>
            <p:ph type="title"/>
          </p:nvPr>
        </p:nvSpPr>
        <p:spPr>
          <a:xfrm>
            <a:off x="4892530" y="1309013"/>
            <a:ext cx="3965750" cy="733382"/>
          </a:xfrm>
        </p:spPr>
        <p:txBody>
          <a:bodyPr/>
          <a:lstStyle/>
          <a:p>
            <a:r>
              <a:rPr lang="nb-NO" sz="3000" b="1" dirty="0" smtClean="0">
                <a:solidFill>
                  <a:schemeClr val="tx2"/>
                </a:solidFill>
                <a:hlinkClick r:id="rId3"/>
              </a:rPr>
              <a:t>¿Qué es una Entidad Fiscalizadora Superior?</a:t>
            </a:r>
            <a:endParaRPr lang="es-ES" sz="3000" dirty="0">
              <a:solidFill>
                <a:schemeClr val="tx2"/>
              </a:solidFill>
            </a:endParaRPr>
          </a:p>
        </p:txBody>
      </p:sp>
      <p:pic>
        <p:nvPicPr>
          <p:cNvPr id="6" name="Picture 2" descr="Imagen de la Oficina de Rendición de Cuentas de los EE.U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5592" y="1961589"/>
            <a:ext cx="912957" cy="9129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n del Servicio de Auditoría de Sierra Leon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7994" y="1117161"/>
            <a:ext cx="1265533" cy="69857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Imagen de la Contraloría General de la República de Costa Ric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19570" y="1076625"/>
            <a:ext cx="1444419" cy="96577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La Junta de Auditoría e Inspección de Core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58533" y="2078341"/>
            <a:ext cx="2352675" cy="39052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Diagram 1"/>
          <p:cNvGraphicFramePr/>
          <p:nvPr>
            <p:extLst>
              <p:ext uri="{D42A27DB-BD31-4B8C-83A1-F6EECF244321}">
                <p14:modId xmlns:p14="http://schemas.microsoft.com/office/powerpoint/2010/main" val="2668456966"/>
              </p:ext>
            </p:extLst>
          </p:nvPr>
        </p:nvGraphicFramePr>
        <p:xfrm>
          <a:off x="3534476" y="3285864"/>
          <a:ext cx="4925956" cy="296810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3" name="Title 8"/>
          <p:cNvSpPr txBox="1">
            <a:spLocks/>
          </p:cNvSpPr>
          <p:nvPr/>
        </p:nvSpPr>
        <p:spPr bwMode="auto">
          <a:xfrm>
            <a:off x="0" y="4193182"/>
            <a:ext cx="3441780" cy="57673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nb-NO" sz="3000" b="1" dirty="0" smtClean="0">
                <a:solidFill>
                  <a:schemeClr val="tx2"/>
                </a:solidFill>
              </a:rPr>
              <a:t>La importancia de las EFS según la ONU</a:t>
            </a:r>
            <a:endParaRPr lang="es-ES" sz="3000" b="1" dirty="0">
              <a:solidFill>
                <a:schemeClr val="tx2"/>
              </a:solidFill>
            </a:endParaRPr>
          </a:p>
        </p:txBody>
      </p:sp>
    </p:spTree>
    <p:extLst>
      <p:ext uri="{BB962C8B-B14F-4D97-AF65-F5344CB8AC3E}">
        <p14:creationId xmlns:p14="http://schemas.microsoft.com/office/powerpoint/2010/main" val="194851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885861" y="692696"/>
            <a:ext cx="5511939" cy="3340571"/>
          </a:xfrm>
          <a:prstGeom prst="rect">
            <a:avLst/>
          </a:prstGeom>
        </p:spPr>
      </p:pic>
      <p:graphicFrame>
        <p:nvGraphicFramePr>
          <p:cNvPr id="6" name="Diagram 5"/>
          <p:cNvGraphicFramePr/>
          <p:nvPr>
            <p:extLst>
              <p:ext uri="{D42A27DB-BD31-4B8C-83A1-F6EECF244321}">
                <p14:modId xmlns:p14="http://schemas.microsoft.com/office/powerpoint/2010/main" val="366245357"/>
              </p:ext>
            </p:extLst>
          </p:nvPr>
        </p:nvGraphicFramePr>
        <p:xfrm>
          <a:off x="485009" y="4365104"/>
          <a:ext cx="4464495" cy="19935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itle 8"/>
          <p:cNvSpPr txBox="1">
            <a:spLocks/>
          </p:cNvSpPr>
          <p:nvPr/>
        </p:nvSpPr>
        <p:spPr bwMode="auto">
          <a:xfrm>
            <a:off x="5041582" y="5056981"/>
            <a:ext cx="3600400" cy="71542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nb-NO" sz="3000" b="1" dirty="0" smtClean="0">
                <a:solidFill>
                  <a:schemeClr val="tx2"/>
                </a:solidFill>
              </a:rPr>
              <a:t>LAS EFS contribuyen a los ODS</a:t>
            </a:r>
            <a:endParaRPr lang="es-ES" sz="3000" dirty="0">
              <a:solidFill>
                <a:schemeClr val="tx2"/>
              </a:solidFill>
            </a:endParaRPr>
          </a:p>
        </p:txBody>
      </p:sp>
      <p:sp>
        <p:nvSpPr>
          <p:cNvPr id="9" name="Left Brace 8"/>
          <p:cNvSpPr/>
          <p:nvPr/>
        </p:nvSpPr>
        <p:spPr>
          <a:xfrm flipH="1">
            <a:off x="4860032" y="4365104"/>
            <a:ext cx="295689" cy="1728193"/>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7" name="Title 1"/>
          <p:cNvSpPr>
            <a:spLocks noGrp="1"/>
          </p:cNvSpPr>
          <p:nvPr>
            <p:ph type="title"/>
          </p:nvPr>
        </p:nvSpPr>
        <p:spPr>
          <a:xfrm>
            <a:off x="186632" y="1772816"/>
            <a:ext cx="2530624" cy="796950"/>
          </a:xfrm>
          <a:noFill/>
          <a:ln w="9525">
            <a:noFill/>
            <a:miter lim="800000"/>
            <a:headEnd/>
            <a:tailEnd/>
          </a:ln>
        </p:spPr>
        <p:txBody>
          <a:bodyPr vert="horz" wrap="square" lIns="91440" tIns="45720" rIns="91440" bIns="45720" numCol="1" anchor="ctr" anchorCtr="0" compatLnSpc="1">
            <a:prstTxWarp prst="textNoShape">
              <a:avLst/>
            </a:prstTxWarp>
          </a:bodyPr>
          <a:lstStyle/>
          <a:p>
            <a:r>
              <a:rPr lang="nb-NO" sz="3000" b="1" dirty="0" smtClean="0">
                <a:solidFill>
                  <a:schemeClr val="tx2"/>
                </a:solidFill>
              </a:rPr>
              <a:t>En el contexto de</a:t>
            </a:r>
            <a:endParaRPr lang="es-ES" sz="3000" b="1" dirty="0">
              <a:solidFill>
                <a:schemeClr val="tx2"/>
              </a:solidFill>
            </a:endParaRPr>
          </a:p>
        </p:txBody>
      </p:sp>
      <p:sp>
        <p:nvSpPr>
          <p:cNvPr id="2" name="Down Arrow 1"/>
          <p:cNvSpPr/>
          <p:nvPr/>
        </p:nvSpPr>
        <p:spPr>
          <a:xfrm>
            <a:off x="6588224" y="4033267"/>
            <a:ext cx="144016" cy="6918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3197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Content Placeholder 2"/>
          <p:cNvSpPr txBox="1">
            <a:spLocks/>
          </p:cNvSpPr>
          <p:nvPr/>
        </p:nvSpPr>
        <p:spPr bwMode="auto">
          <a:xfrm>
            <a:off x="684213" y="3860800"/>
            <a:ext cx="7632700" cy="2089150"/>
          </a:xfrm>
          <a:prstGeom prst="rect">
            <a:avLst/>
          </a:prstGeom>
          <a:noFill/>
          <a:ln w="9525">
            <a:noFill/>
            <a:miter lim="800000"/>
            <a:headEnd/>
            <a:tailEnd/>
          </a:ln>
        </p:spPr>
        <p:txBody>
          <a:bodyPr/>
          <a:lstStyle/>
          <a:p>
            <a:pPr marL="342900" indent="-342900">
              <a:spcBef>
                <a:spcPct val="20000"/>
              </a:spcBef>
              <a:buFont typeface="Arial" charset="0"/>
              <a:buChar char="•"/>
            </a:pPr>
            <a:endParaRPr lang="en-US" sz="2400">
              <a:latin typeface="Calibri" pitchFamily="34" charset="0"/>
            </a:endParaRPr>
          </a:p>
        </p:txBody>
      </p:sp>
      <p:sp>
        <p:nvSpPr>
          <p:cNvPr id="11" name="Title 8"/>
          <p:cNvSpPr>
            <a:spLocks noGrp="1"/>
          </p:cNvSpPr>
          <p:nvPr>
            <p:ph type="title"/>
          </p:nvPr>
        </p:nvSpPr>
        <p:spPr>
          <a:xfrm>
            <a:off x="785786" y="836712"/>
            <a:ext cx="7720500" cy="576734"/>
          </a:xfrm>
        </p:spPr>
        <p:txBody>
          <a:bodyPr/>
          <a:lstStyle/>
          <a:p>
            <a:r>
              <a:rPr lang="en-US" sz="3000" b="1" dirty="0" smtClean="0">
                <a:solidFill>
                  <a:schemeClr val="tx2"/>
                </a:solidFill>
              </a:rPr>
              <a:t>¿Cuáles son los </a:t>
            </a:r>
            <a:r>
              <a:rPr lang="en-US" sz="3000" b="1" dirty="0" err="1" smtClean="0">
                <a:solidFill>
                  <a:schemeClr val="tx2"/>
                </a:solidFill>
              </a:rPr>
              <a:t>beneficios</a:t>
            </a:r>
            <a:r>
              <a:rPr lang="en-US" sz="3000" b="1" dirty="0" smtClean="0">
                <a:solidFill>
                  <a:schemeClr val="tx2"/>
                </a:solidFill>
              </a:rPr>
              <a:t> de </a:t>
            </a:r>
            <a:r>
              <a:rPr lang="en-US" sz="3000" b="1" dirty="0" err="1" smtClean="0">
                <a:solidFill>
                  <a:schemeClr val="tx2"/>
                </a:solidFill>
              </a:rPr>
              <a:t>brindar</a:t>
            </a:r>
            <a:r>
              <a:rPr lang="en-US" sz="3000" b="1" dirty="0" smtClean="0">
                <a:solidFill>
                  <a:schemeClr val="tx2"/>
                </a:solidFill>
              </a:rPr>
              <a:t> apoyo a las EFS?</a:t>
            </a:r>
            <a:endParaRPr lang="es-ES" sz="3000" dirty="0">
              <a:solidFill>
                <a:schemeClr val="tx2"/>
              </a:solidFill>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53681502"/>
              </p:ext>
            </p:extLst>
          </p:nvPr>
        </p:nvGraphicFramePr>
        <p:xfrm>
          <a:off x="-252536" y="1700808"/>
          <a:ext cx="5976664" cy="4702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8"/>
          <p:cNvSpPr txBox="1">
            <a:spLocks/>
          </p:cNvSpPr>
          <p:nvPr/>
        </p:nvSpPr>
        <p:spPr bwMode="auto">
          <a:xfrm rot="527033">
            <a:off x="5209591" y="2463775"/>
            <a:ext cx="3352930" cy="2337696"/>
          </a:xfrm>
          <a:prstGeom prst="rect">
            <a:avLst/>
          </a:prstGeom>
          <a:ln>
            <a:headEnd/>
            <a:tailEnd/>
          </a:ln>
          <a:effectLst>
            <a:glow rad="228600">
              <a:schemeClr val="accent2">
                <a:satMod val="175000"/>
                <a:alpha val="40000"/>
              </a:schemeClr>
            </a:glo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2000" b="1" dirty="0" smtClean="0">
                <a:solidFill>
                  <a:schemeClr val="bg1"/>
                </a:solidFill>
                <a:effectLst>
                  <a:outerShdw blurRad="38100" dist="38100" dir="2700000" algn="tl">
                    <a:srgbClr val="000000">
                      <a:alpha val="43137"/>
                    </a:srgbClr>
                  </a:outerShdw>
                </a:effectLst>
              </a:rPr>
              <a:t>Las EFS son «</a:t>
            </a:r>
            <a:r>
              <a:rPr lang="en-US" sz="2000" b="1" dirty="0" err="1" smtClean="0">
                <a:solidFill>
                  <a:schemeClr val="bg1"/>
                </a:solidFill>
                <a:effectLst>
                  <a:outerShdw blurRad="38100" dist="38100" dir="2700000" algn="tl">
                    <a:srgbClr val="000000">
                      <a:alpha val="43137"/>
                    </a:srgbClr>
                  </a:outerShdw>
                </a:effectLst>
              </a:rPr>
              <a:t>aliadas</a:t>
            </a:r>
            <a:r>
              <a:rPr lang="en-US" sz="2000" b="1" dirty="0" smtClean="0">
                <a:solidFill>
                  <a:schemeClr val="bg1"/>
                </a:solidFill>
                <a:effectLst>
                  <a:outerShdw blurRad="38100" dist="38100" dir="2700000" algn="tl">
                    <a:srgbClr val="000000">
                      <a:alpha val="43137"/>
                    </a:srgbClr>
                  </a:outerShdw>
                </a:effectLst>
              </a:rPr>
              <a:t>» </a:t>
            </a:r>
            <a:r>
              <a:rPr lang="en-US" sz="2000" b="1" dirty="0" err="1" smtClean="0">
                <a:solidFill>
                  <a:schemeClr val="bg1"/>
                </a:solidFill>
                <a:effectLst>
                  <a:outerShdw blurRad="38100" dist="38100" dir="2700000" algn="tl">
                    <a:srgbClr val="000000">
                      <a:alpha val="43137"/>
                    </a:srgbClr>
                  </a:outerShdw>
                </a:effectLst>
              </a:rPr>
              <a:t>naturales</a:t>
            </a:r>
            <a:r>
              <a:rPr lang="en-US" sz="2000" b="1" dirty="0" smtClean="0">
                <a:solidFill>
                  <a:schemeClr val="bg1"/>
                </a:solidFill>
                <a:effectLst>
                  <a:outerShdw blurRad="38100" dist="38100" dir="2700000" algn="tl">
                    <a:srgbClr val="000000">
                      <a:alpha val="43137"/>
                    </a:srgbClr>
                  </a:outerShdw>
                </a:effectLst>
              </a:rPr>
              <a:t> de los socios para el desarrollo para garantizar la sostenibilidad, la eficacia y el impacto de las iniciativas de ayuda</a:t>
            </a:r>
            <a:endParaRPr lang="es-ES" sz="2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17966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3347864" y="2348880"/>
            <a:ext cx="5510416" cy="1470025"/>
          </a:xfrm>
        </p:spPr>
        <p:txBody>
          <a:bodyPr/>
          <a:lstStyle/>
          <a:p>
            <a:pPr eaLnBrk="1" hangingPunct="1"/>
            <a:r>
              <a:rPr lang="nb-NO" b="1" dirty="0">
                <a:solidFill>
                  <a:schemeClr val="tx2"/>
                </a:solidFill>
              </a:rPr>
              <a:t> </a:t>
            </a:r>
            <a:r>
              <a:rPr lang="nb-NO" b="1" dirty="0" smtClean="0">
                <a:solidFill>
                  <a:schemeClr val="tx2"/>
                </a:solidFill>
              </a:rPr>
              <a:t>    de las EFS en su rol de «aliadas» </a:t>
            </a:r>
            <a:endParaRPr lang="es-ES" b="1" dirty="0" smtClean="0">
              <a:solidFill>
                <a:schemeClr val="tx2"/>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2348880"/>
            <a:ext cx="3876107" cy="1922549"/>
          </a:xfrm>
          <a:prstGeom prst="rect">
            <a:avLst/>
          </a:prstGeom>
        </p:spPr>
      </p:pic>
    </p:spTree>
    <p:extLst>
      <p:ext uri="{BB962C8B-B14F-4D97-AF65-F5344CB8AC3E}">
        <p14:creationId xmlns:p14="http://schemas.microsoft.com/office/powerpoint/2010/main" val="4150502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663726"/>
            <a:ext cx="7570602" cy="796950"/>
          </a:xfrm>
          <a:noFill/>
          <a:ln w="9525">
            <a:noFill/>
            <a:miter lim="800000"/>
            <a:headEnd/>
            <a:tailEnd/>
          </a:ln>
        </p:spPr>
        <p:txBody>
          <a:bodyPr vert="horz" wrap="square" lIns="91440" tIns="45720" rIns="91440" bIns="45720" numCol="1" anchor="ctr" anchorCtr="0" compatLnSpc="1">
            <a:prstTxWarp prst="textNoShape">
              <a:avLst/>
            </a:prstTxWarp>
          </a:bodyPr>
          <a:lstStyle/>
          <a:p>
            <a:pPr algn="l" eaLnBrk="1" hangingPunct="1"/>
            <a:r>
              <a:rPr lang="es-ES" sz="2800" b="1" dirty="0" err="1" smtClean="0">
                <a:solidFill>
                  <a:schemeClr val="tx2"/>
                </a:solidFill>
              </a:rPr>
              <a:t>SAI</a:t>
            </a:r>
            <a:r>
              <a:rPr lang="es-ES" sz="2800" b="1" dirty="0" smtClean="0">
                <a:solidFill>
                  <a:schemeClr val="tx2"/>
                </a:solidFill>
              </a:rPr>
              <a:t> Uganda - brindando valor y beneficios  a            </a:t>
            </a:r>
            <a:br>
              <a:rPr lang="es-ES" sz="2800" b="1" dirty="0" smtClean="0">
                <a:solidFill>
                  <a:schemeClr val="tx2"/>
                </a:solidFill>
              </a:rPr>
            </a:br>
            <a:r>
              <a:rPr lang="es-ES" sz="2800" b="1" dirty="0" smtClean="0">
                <a:solidFill>
                  <a:schemeClr val="tx2"/>
                </a:solidFill>
              </a:rPr>
              <a:t>                  los ciudadanos</a:t>
            </a:r>
            <a:endParaRPr lang="es-ES" sz="2800" b="1" dirty="0">
              <a:solidFill>
                <a:schemeClr val="tx2"/>
              </a:solidFill>
            </a:endParaRPr>
          </a:p>
        </p:txBody>
      </p:sp>
      <p:sp>
        <p:nvSpPr>
          <p:cNvPr id="4" name="Content Placeholder 3"/>
          <p:cNvSpPr>
            <a:spLocks noGrp="1"/>
          </p:cNvSpPr>
          <p:nvPr>
            <p:ph sz="half" idx="2"/>
          </p:nvPr>
        </p:nvSpPr>
        <p:spPr>
          <a:xfrm>
            <a:off x="107504" y="1484783"/>
            <a:ext cx="4968552" cy="1800201"/>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buFont typeface="Wingdings" panose="05000000000000000000" pitchFamily="2" charset="2"/>
              <a:buChar char="§"/>
            </a:pPr>
            <a:r>
              <a:rPr lang="es-ES" sz="1600" dirty="0" smtClean="0"/>
              <a:t>Se ha descubierto petróleo - En 2017 se inició la producción </a:t>
            </a:r>
          </a:p>
          <a:p>
            <a:pPr>
              <a:buFont typeface="Wingdings" panose="05000000000000000000" pitchFamily="2" charset="2"/>
              <a:buChar char="§"/>
            </a:pPr>
            <a:r>
              <a:rPr lang="es-ES" sz="1600" dirty="0" smtClean="0"/>
              <a:t>La EFS de Uganda, con el apoyo de la EFS de Noruega, comenzó a prepararse en 2014 para cerciorarse de que los recursos provenientes del petróleo </a:t>
            </a: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589874" y="1196752"/>
            <a:ext cx="3528392" cy="1787456"/>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580112" y="2996185"/>
            <a:ext cx="3528392" cy="1923003"/>
          </a:xfrm>
          <a:prstGeom prst="rect">
            <a:avLst/>
          </a:prstGeom>
        </p:spPr>
      </p:pic>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5580112" y="4657919"/>
            <a:ext cx="3528392" cy="1867148"/>
          </a:xfrm>
          <a:prstGeom prst="rect">
            <a:avLst/>
          </a:prstGeom>
        </p:spPr>
      </p:pic>
      <p:grpSp>
        <p:nvGrpSpPr>
          <p:cNvPr id="5" name="Group 4"/>
          <p:cNvGrpSpPr/>
          <p:nvPr/>
        </p:nvGrpSpPr>
        <p:grpSpPr>
          <a:xfrm>
            <a:off x="5580112" y="6136742"/>
            <a:ext cx="3528392" cy="696892"/>
            <a:chOff x="5580112" y="6136742"/>
            <a:chExt cx="3528392" cy="696892"/>
          </a:xfrm>
        </p:grpSpPr>
        <p:sp>
          <p:nvSpPr>
            <p:cNvPr id="11" name="Title 8"/>
            <p:cNvSpPr txBox="1">
              <a:spLocks/>
            </p:cNvSpPr>
            <p:nvPr/>
          </p:nvSpPr>
          <p:spPr bwMode="auto">
            <a:xfrm>
              <a:off x="5580112" y="6136742"/>
              <a:ext cx="3528392" cy="696892"/>
            </a:xfrm>
            <a:prstGeom prst="rect">
              <a:avLst/>
            </a:prstGeom>
            <a:solidFill>
              <a:schemeClr val="bg2"/>
            </a:solid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s-ES" sz="1200" b="1" dirty="0" smtClean="0"/>
                <a:t>Del informe surge que el parque nacional afronta una situación de riesgo ambiental – </a:t>
              </a:r>
              <a:r>
                <a:rPr lang="es-ES" sz="1200" b="1" u="sng" dirty="0" smtClean="0"/>
                <a:t>lo que ha generado un gran debate público</a:t>
              </a:r>
              <a:endParaRPr lang="es-ES" sz="400" b="1" u="sng" dirty="0"/>
            </a:p>
          </p:txBody>
        </p:sp>
        <p:sp>
          <p:nvSpPr>
            <p:cNvPr id="12" name="Rounded Rectangle 11"/>
            <p:cNvSpPr/>
            <p:nvPr/>
          </p:nvSpPr>
          <p:spPr>
            <a:xfrm>
              <a:off x="7380312" y="6597017"/>
              <a:ext cx="1080120" cy="21635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6" name="Rounded Rectangle 5"/>
          <p:cNvSpPr/>
          <p:nvPr/>
        </p:nvSpPr>
        <p:spPr>
          <a:xfrm>
            <a:off x="1043608" y="5265517"/>
            <a:ext cx="4032448" cy="971795"/>
          </a:xfrm>
          <a:prstGeom prst="roundRect">
            <a:avLst>
              <a:gd name="adj" fmla="val 20944"/>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dirty="0" smtClean="0"/>
              <a:t>La EFS de Uganda ya ha presentado informes de auditoría sobre el impacto ambiental y económico local, y la gestión de residuos</a:t>
            </a:r>
          </a:p>
        </p:txBody>
      </p:sp>
      <p:sp>
        <p:nvSpPr>
          <p:cNvPr id="13" name="Right Arrow 12"/>
          <p:cNvSpPr/>
          <p:nvPr/>
        </p:nvSpPr>
        <p:spPr>
          <a:xfrm rot="795505">
            <a:off x="4917355" y="5953634"/>
            <a:ext cx="714688" cy="28467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ounded Rectangle 13"/>
          <p:cNvSpPr/>
          <p:nvPr/>
        </p:nvSpPr>
        <p:spPr>
          <a:xfrm>
            <a:off x="285720" y="3101669"/>
            <a:ext cx="5171130" cy="445788"/>
          </a:xfrm>
          <a:prstGeom prst="roundRect">
            <a:avLst/>
          </a:prstGeom>
          <a:ln/>
          <a:effectLst>
            <a:glow rad="101600">
              <a:schemeClr val="accent5">
                <a:satMod val="175000"/>
                <a:alpha val="40000"/>
              </a:schemeClr>
            </a:glow>
            <a:outerShdw blurRad="40000" dist="23000" dir="5400000" rotWithShape="0">
              <a:srgbClr val="000000">
                <a:alpha val="35000"/>
              </a:srgbClr>
            </a:outerShdw>
          </a:effectLst>
        </p:spPr>
        <p:style>
          <a:lnRef idx="0">
            <a:schemeClr val="accent5"/>
          </a:lnRef>
          <a:fillRef idx="3">
            <a:schemeClr val="accent5"/>
          </a:fillRef>
          <a:effectRef idx="3">
            <a:schemeClr val="accent5"/>
          </a:effectRef>
          <a:fontRef idx="minor">
            <a:schemeClr val="lt1"/>
          </a:fontRef>
        </p:style>
        <p:txBody>
          <a:bodyPr rtlCol="0" anchor="ctr"/>
          <a:lstStyle/>
          <a:p>
            <a:pPr lvl="1" algn="ctr"/>
            <a:r>
              <a:rPr lang="es-ES" sz="1600" b="1" dirty="0" smtClean="0">
                <a:solidFill>
                  <a:schemeClr val="bg1"/>
                </a:solidFill>
              </a:rPr>
              <a:t>Reporten a los ugandeses la mayor cantidad de beneficios posible</a:t>
            </a:r>
          </a:p>
        </p:txBody>
      </p:sp>
      <p:sp>
        <p:nvSpPr>
          <p:cNvPr id="15" name="Rounded Rectangle 14"/>
          <p:cNvSpPr/>
          <p:nvPr/>
        </p:nvSpPr>
        <p:spPr>
          <a:xfrm>
            <a:off x="285720" y="4218462"/>
            <a:ext cx="5187126" cy="782174"/>
          </a:xfrm>
          <a:prstGeom prst="roundRect">
            <a:avLst/>
          </a:prstGeom>
          <a:solidFill>
            <a:schemeClr val="accent3">
              <a:lumMod val="75000"/>
            </a:schemeClr>
          </a:solidFill>
          <a:ln/>
          <a:effectLst>
            <a:glow rad="101600">
              <a:schemeClr val="accent4">
                <a:satMod val="175000"/>
                <a:alpha val="40000"/>
              </a:schemeClr>
            </a:glow>
            <a:outerShdw blurRad="40000" dist="23000" dir="5400000" rotWithShape="0">
              <a:srgbClr val="000000">
                <a:alpha val="35000"/>
              </a:srgbClr>
            </a:outerShdw>
          </a:effectLst>
        </p:spPr>
        <p:style>
          <a:lnRef idx="0">
            <a:schemeClr val="accent5"/>
          </a:lnRef>
          <a:fillRef idx="3">
            <a:schemeClr val="accent5"/>
          </a:fillRef>
          <a:effectRef idx="3">
            <a:schemeClr val="accent5"/>
          </a:effectRef>
          <a:fontRef idx="minor">
            <a:schemeClr val="lt1"/>
          </a:fontRef>
        </p:style>
        <p:txBody>
          <a:bodyPr rtlCol="0" anchor="ctr"/>
          <a:lstStyle/>
          <a:p>
            <a:pPr lvl="1" algn="ctr"/>
            <a:r>
              <a:rPr lang="es-ES" sz="1600" b="1" dirty="0" smtClean="0">
                <a:solidFill>
                  <a:schemeClr val="bg1"/>
                </a:solidFill>
              </a:rPr>
              <a:t>No conduzcan a la destrucción del medio ambiente (el petróleo fue hallado en un área ecológicamente sensible, que abarca 2 parques nacionales)</a:t>
            </a:r>
            <a:endParaRPr lang="es-ES" sz="1600" b="1" dirty="0">
              <a:solidFill>
                <a:schemeClr val="bg1"/>
              </a:solidFill>
            </a:endParaRPr>
          </a:p>
        </p:txBody>
      </p:sp>
      <p:sp>
        <p:nvSpPr>
          <p:cNvPr id="16" name="Rounded Rectangle 15"/>
          <p:cNvSpPr/>
          <p:nvPr/>
        </p:nvSpPr>
        <p:spPr>
          <a:xfrm>
            <a:off x="285720" y="3677733"/>
            <a:ext cx="5187126" cy="445788"/>
          </a:xfrm>
          <a:prstGeom prst="roundRect">
            <a:avLst/>
          </a:prstGeom>
          <a:solidFill>
            <a:schemeClr val="accent1">
              <a:lumMod val="75000"/>
            </a:schemeClr>
          </a:solidFill>
          <a:ln/>
          <a:effectLst>
            <a:glow rad="101600">
              <a:schemeClr val="accent1">
                <a:satMod val="175000"/>
                <a:alpha val="40000"/>
              </a:schemeClr>
            </a:glow>
            <a:outerShdw blurRad="40000" dist="23000" dir="5400000" rotWithShape="0">
              <a:srgbClr val="000000">
                <a:alpha val="35000"/>
              </a:srgbClr>
            </a:outerShdw>
          </a:effectLst>
        </p:spPr>
        <p:style>
          <a:lnRef idx="0">
            <a:schemeClr val="accent5"/>
          </a:lnRef>
          <a:fillRef idx="3">
            <a:schemeClr val="accent5"/>
          </a:fillRef>
          <a:effectRef idx="3">
            <a:schemeClr val="accent5"/>
          </a:effectRef>
          <a:fontRef idx="minor">
            <a:schemeClr val="lt1"/>
          </a:fontRef>
        </p:style>
        <p:txBody>
          <a:bodyPr rtlCol="0" anchor="ctr"/>
          <a:lstStyle/>
          <a:p>
            <a:pPr lvl="1" algn="ctr"/>
            <a:r>
              <a:rPr lang="es-ES" sz="1600" b="1" dirty="0" smtClean="0">
                <a:solidFill>
                  <a:schemeClr val="bg1"/>
                </a:solidFill>
              </a:rPr>
              <a:t>Eviten la corrupción </a:t>
            </a:r>
            <a:endParaRPr lang="es-ES" sz="1600" b="1" dirty="0">
              <a:solidFill>
                <a:schemeClr val="bg1"/>
              </a:solidFill>
            </a:endParaRPr>
          </a:p>
        </p:txBody>
      </p:sp>
    </p:spTree>
    <p:extLst>
      <p:ext uri="{BB962C8B-B14F-4D97-AF65-F5344CB8AC3E}">
        <p14:creationId xmlns:p14="http://schemas.microsoft.com/office/powerpoint/2010/main" val="39268530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3304" y="687834"/>
            <a:ext cx="7643192" cy="796950"/>
          </a:xfrm>
          <a:noFill/>
          <a:ln w="9525">
            <a:noFill/>
            <a:miter lim="800000"/>
            <a:headEnd/>
            <a:tailEnd/>
          </a:ln>
        </p:spPr>
        <p:txBody>
          <a:bodyPr vert="horz" wrap="square" lIns="91440" tIns="45720" rIns="91440" bIns="45720" numCol="1" anchor="ctr" anchorCtr="0" compatLnSpc="1">
            <a:prstTxWarp prst="textNoShape">
              <a:avLst/>
            </a:prstTxWarp>
          </a:bodyPr>
          <a:lstStyle/>
          <a:p>
            <a:pPr eaLnBrk="1" hangingPunct="1"/>
            <a:r>
              <a:rPr lang="es-ES" sz="2800" b="1" smtClean="0">
                <a:solidFill>
                  <a:schemeClr val="tx2"/>
                </a:solidFill>
              </a:rPr>
              <a:t>EFS de Zambia – impacto a través de ahorros en los costos públicos</a:t>
            </a:r>
            <a:endParaRPr lang="es-ES" sz="2800" b="1">
              <a:solidFill>
                <a:schemeClr val="tx2"/>
              </a:solidFill>
            </a:endParaRPr>
          </a:p>
        </p:txBody>
      </p:sp>
      <p:sp>
        <p:nvSpPr>
          <p:cNvPr id="4" name="Content Placeholder 3"/>
          <p:cNvSpPr>
            <a:spLocks noGrp="1"/>
          </p:cNvSpPr>
          <p:nvPr>
            <p:ph sz="half" idx="2"/>
          </p:nvPr>
        </p:nvSpPr>
        <p:spPr>
          <a:xfrm>
            <a:off x="779691" y="1683860"/>
            <a:ext cx="4464496" cy="2091773"/>
          </a:xfrm>
          <a:solidFill>
            <a:schemeClr val="bg2"/>
          </a:solidFill>
        </p:spPr>
        <p:txBody>
          <a:bodyPr/>
          <a:lstStyle/>
          <a:p>
            <a:pPr marL="0" indent="0">
              <a:buNone/>
            </a:pPr>
            <a:r>
              <a:rPr lang="es-ES" sz="1200" dirty="0" smtClean="0"/>
              <a:t>La EFS de Zambia ha experimentado un desarrollo organizacional con el apoyo de las EFS de Noruega y los Países Bajos desde 1997. Este proceso ha dado como resultado:</a:t>
            </a:r>
          </a:p>
          <a:p>
            <a:pPr>
              <a:buFont typeface="Wingdings" panose="05000000000000000000" pitchFamily="2" charset="2"/>
              <a:buChar char="Ø"/>
            </a:pPr>
            <a:r>
              <a:rPr lang="es-ES" sz="1200" dirty="0" smtClean="0"/>
              <a:t>Que los informes de auditoría sean presentados al Parlamento dentro de los 12 meses posteriores a la finalización del ejercicio financiero (en contraste con demoras que antes de 2003 llegaban a los 2-3 años) </a:t>
            </a:r>
          </a:p>
          <a:p>
            <a:pPr>
              <a:buFont typeface="Wingdings" panose="05000000000000000000" pitchFamily="2" charset="2"/>
              <a:buChar char="Ø"/>
            </a:pPr>
            <a:r>
              <a:rPr lang="es-ES" sz="1200" dirty="0" smtClean="0"/>
              <a:t>Un aumento en la cobertura de auditoría de un 20-30% a </a:t>
            </a:r>
            <a:r>
              <a:rPr lang="es-ES" sz="1800" dirty="0" smtClean="0"/>
              <a:t> </a:t>
            </a:r>
            <a:r>
              <a:rPr lang="es-ES" sz="1200" dirty="0" smtClean="0"/>
              <a:t>       un 70-75% de todos los gastos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4898" y="1918841"/>
            <a:ext cx="3245533" cy="1709928"/>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17029">
            <a:off x="1989411" y="3852036"/>
            <a:ext cx="2095259" cy="1904589"/>
          </a:xfrm>
          <a:prstGeom prst="rect">
            <a:avLst/>
          </a:prstGeom>
        </p:spPr>
      </p:pic>
      <p:sp>
        <p:nvSpPr>
          <p:cNvPr id="9" name="Content Placeholder 3"/>
          <p:cNvSpPr>
            <a:spLocks noGrp="1"/>
          </p:cNvSpPr>
          <p:nvPr>
            <p:ph sz="half" idx="2"/>
          </p:nvPr>
        </p:nvSpPr>
        <p:spPr>
          <a:xfrm>
            <a:off x="3342691" y="5064654"/>
            <a:ext cx="3744417" cy="1049810"/>
          </a:xfrm>
          <a:solidFill>
            <a:schemeClr val="tx2">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pPr>
            <a:r>
              <a:rPr lang="es-ES" sz="1500" dirty="0" smtClean="0">
                <a:solidFill>
                  <a:schemeClr val="bg1"/>
                </a:solidFill>
              </a:rPr>
              <a:t>Según surge de los informes de auditoría presentados por la </a:t>
            </a:r>
            <a:r>
              <a:rPr lang="es-ES" sz="1500" dirty="0" err="1" smtClean="0">
                <a:solidFill>
                  <a:schemeClr val="bg1"/>
                </a:solidFill>
              </a:rPr>
              <a:t>OAG</a:t>
            </a:r>
            <a:r>
              <a:rPr lang="es-ES" sz="1500" dirty="0" smtClean="0">
                <a:solidFill>
                  <a:schemeClr val="bg1"/>
                </a:solidFill>
              </a:rPr>
              <a:t> al Parlamento, se registraron reducciones substanciales en la mala gestión de fondos públicos.</a:t>
            </a:r>
            <a:endParaRPr lang="es-ES" sz="1500" dirty="0">
              <a:solidFill>
                <a:schemeClr val="bg1"/>
              </a:solidFill>
            </a:endParaRPr>
          </a:p>
        </p:txBody>
      </p:sp>
    </p:spTree>
    <p:extLst>
      <p:ext uri="{BB962C8B-B14F-4D97-AF65-F5344CB8AC3E}">
        <p14:creationId xmlns:p14="http://schemas.microsoft.com/office/powerpoint/2010/main" val="8317700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7320" y="687834"/>
            <a:ext cx="7211144" cy="796950"/>
          </a:xfrm>
          <a:noFill/>
          <a:ln w="9525">
            <a:noFill/>
            <a:miter lim="800000"/>
            <a:headEnd/>
            <a:tailEnd/>
          </a:ln>
        </p:spPr>
        <p:txBody>
          <a:bodyPr vert="horz" wrap="square" lIns="91440" tIns="45720" rIns="91440" bIns="45720" numCol="1" anchor="ctr" anchorCtr="0" compatLnSpc="1">
            <a:prstTxWarp prst="textNoShape">
              <a:avLst/>
            </a:prstTxWarp>
          </a:bodyPr>
          <a:lstStyle/>
          <a:p>
            <a:pPr eaLnBrk="1" hangingPunct="1"/>
            <a:r>
              <a:rPr lang="es-ES" sz="3000" b="1" smtClean="0">
                <a:solidFill>
                  <a:schemeClr val="tx2"/>
                </a:solidFill>
              </a:rPr>
              <a:t>EFS de Kenia – Contribuyendo a la eficacia de la gestión de la deuda pública</a:t>
            </a:r>
            <a:endParaRPr lang="es-ES" sz="3000" b="1">
              <a:solidFill>
                <a:schemeClr val="tx2"/>
              </a:solidFill>
            </a:endParaRPr>
          </a:p>
        </p:txBody>
      </p:sp>
      <p:graphicFrame>
        <p:nvGraphicFramePr>
          <p:cNvPr id="9" name="Diagram 8"/>
          <p:cNvGraphicFramePr/>
          <p:nvPr>
            <p:extLst>
              <p:ext uri="{D42A27DB-BD31-4B8C-83A1-F6EECF244321}">
                <p14:modId xmlns:p14="http://schemas.microsoft.com/office/powerpoint/2010/main" val="261069057"/>
              </p:ext>
            </p:extLst>
          </p:nvPr>
        </p:nvGraphicFramePr>
        <p:xfrm>
          <a:off x="323528" y="2117080"/>
          <a:ext cx="6768752" cy="4624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Content Placeholder 3"/>
          <p:cNvSpPr>
            <a:spLocks noGrp="1"/>
          </p:cNvSpPr>
          <p:nvPr>
            <p:ph sz="half" idx="2"/>
          </p:nvPr>
        </p:nvSpPr>
        <p:spPr>
          <a:xfrm>
            <a:off x="6732240" y="3056977"/>
            <a:ext cx="1656184" cy="588047"/>
          </a:xfr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marL="0" indent="0" algn="ctr">
              <a:buNone/>
            </a:pPr>
            <a:r>
              <a:rPr lang="es-ES" sz="1700" smtClean="0">
                <a:solidFill>
                  <a:schemeClr val="bg1"/>
                </a:solidFill>
                <a:effectLst>
                  <a:glow rad="228600">
                    <a:schemeClr val="accent2">
                      <a:satMod val="175000"/>
                      <a:alpha val="40000"/>
                    </a:schemeClr>
                  </a:glow>
                </a:effectLst>
              </a:rPr>
              <a:t>IMPLEMENTADA en 2016</a:t>
            </a:r>
          </a:p>
        </p:txBody>
      </p:sp>
      <p:sp>
        <p:nvSpPr>
          <p:cNvPr id="7" name="Content Placeholder 3"/>
          <p:cNvSpPr>
            <a:spLocks noGrp="1"/>
          </p:cNvSpPr>
          <p:nvPr>
            <p:ph sz="half" idx="2"/>
          </p:nvPr>
        </p:nvSpPr>
        <p:spPr>
          <a:xfrm>
            <a:off x="857224" y="1895794"/>
            <a:ext cx="7572428" cy="343081"/>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pPr>
            <a:r>
              <a:rPr lang="es-ES" sz="1600" b="1" smtClean="0"/>
              <a:t>Auditoría de los marcos para el otorgamiento y la toma de préstamos en 2015-2016:</a:t>
            </a:r>
            <a:endParaRPr lang="es-ES" sz="1600" b="1"/>
          </a:p>
        </p:txBody>
      </p:sp>
      <p:sp>
        <p:nvSpPr>
          <p:cNvPr id="10" name="Content Placeholder 3"/>
          <p:cNvSpPr>
            <a:spLocks noGrp="1"/>
          </p:cNvSpPr>
          <p:nvPr>
            <p:ph sz="half" idx="2"/>
          </p:nvPr>
        </p:nvSpPr>
        <p:spPr>
          <a:xfrm>
            <a:off x="6732240" y="4255099"/>
            <a:ext cx="1656184" cy="588047"/>
          </a:xfr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marL="0" indent="0" algn="ctr">
              <a:buNone/>
            </a:pPr>
            <a:r>
              <a:rPr lang="es-ES" sz="1700" smtClean="0">
                <a:solidFill>
                  <a:schemeClr val="bg1"/>
                </a:solidFill>
                <a:effectLst>
                  <a:glow rad="228600">
                    <a:schemeClr val="accent2">
                      <a:satMod val="175000"/>
                      <a:alpha val="40000"/>
                    </a:schemeClr>
                  </a:glow>
                </a:effectLst>
              </a:rPr>
              <a:t>IMPLEMENTADA en 2016</a:t>
            </a:r>
          </a:p>
        </p:txBody>
      </p:sp>
      <p:sp>
        <p:nvSpPr>
          <p:cNvPr id="11" name="Content Placeholder 3"/>
          <p:cNvSpPr>
            <a:spLocks noGrp="1"/>
          </p:cNvSpPr>
          <p:nvPr>
            <p:ph sz="half" idx="2"/>
          </p:nvPr>
        </p:nvSpPr>
        <p:spPr>
          <a:xfrm>
            <a:off x="6732240" y="5661248"/>
            <a:ext cx="1656184" cy="588047"/>
          </a:xfr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marL="0" indent="0" algn="ctr">
              <a:buNone/>
            </a:pPr>
            <a:r>
              <a:rPr lang="es-ES" sz="1700" smtClean="0">
                <a:solidFill>
                  <a:schemeClr val="bg1"/>
                </a:solidFill>
                <a:effectLst>
                  <a:glow rad="228600">
                    <a:schemeClr val="accent2">
                      <a:satMod val="175000"/>
                      <a:alpha val="40000"/>
                    </a:schemeClr>
                  </a:glow>
                </a:effectLst>
              </a:rPr>
              <a:t>IMPLEMENTADA en 2016</a:t>
            </a:r>
          </a:p>
        </p:txBody>
      </p:sp>
    </p:spTree>
    <p:extLst>
      <p:ext uri="{BB962C8B-B14F-4D97-AF65-F5344CB8AC3E}">
        <p14:creationId xmlns:p14="http://schemas.microsoft.com/office/powerpoint/2010/main" val="39780002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half" idx="2"/>
          </p:nvPr>
        </p:nvSpPr>
        <p:spPr>
          <a:xfrm>
            <a:off x="214282" y="1071546"/>
            <a:ext cx="8715436" cy="432048"/>
          </a:xfrm>
          <a:noFill/>
          <a:ln w="9525">
            <a:noFill/>
            <a:miter lim="800000"/>
            <a:headEnd/>
            <a:tailEnd/>
          </a:ln>
        </p:spPr>
        <p:txBody>
          <a:bodyPr vert="horz" wrap="square" lIns="91440" tIns="45720" rIns="91440" bIns="45720" numCol="1" anchor="ctr" anchorCtr="0" compatLnSpc="1">
            <a:prstTxWarp prst="textNoShape">
              <a:avLst/>
            </a:prstTxWarp>
          </a:bodyPr>
          <a:lstStyle/>
          <a:p>
            <a:pPr marL="0" indent="0" eaLnBrk="1" hangingPunct="1">
              <a:spcBef>
                <a:spcPct val="0"/>
              </a:spcBef>
              <a:buNone/>
            </a:pPr>
            <a:r>
              <a:rPr lang="es-ES" smtClean="0">
                <a:solidFill>
                  <a:schemeClr val="tx2"/>
                </a:solidFill>
                <a:latin typeface="+mj-lt"/>
              </a:rPr>
              <a:t>Si los socios para el desarrollo apoyan programas sectoriales, p. ej.: </a:t>
            </a:r>
            <a:endParaRPr lang="es-ES">
              <a:solidFill>
                <a:schemeClr val="tx2"/>
              </a:solidFill>
              <a:latin typeface="+mj-lt"/>
              <a:ea typeface="+mj-ea"/>
              <a:cs typeface="+mj-cs"/>
            </a:endParaRPr>
          </a:p>
        </p:txBody>
      </p:sp>
      <p:sp>
        <p:nvSpPr>
          <p:cNvPr id="15" name="Content Placeholder 7"/>
          <p:cNvSpPr>
            <a:spLocks noGrp="1"/>
          </p:cNvSpPr>
          <p:nvPr>
            <p:ph sz="half" idx="2"/>
          </p:nvPr>
        </p:nvSpPr>
        <p:spPr>
          <a:xfrm>
            <a:off x="5940152" y="2571744"/>
            <a:ext cx="2304256" cy="432048"/>
          </a:xfrm>
        </p:spPr>
        <p:txBody>
          <a:bodyPr/>
          <a:lstStyle/>
          <a:p>
            <a:pPr marL="0" indent="0" algn="ctr">
              <a:buNone/>
            </a:pPr>
            <a:r>
              <a:rPr lang="es-ES" sz="2000" b="1" smtClean="0"/>
              <a:t>Se dilapidan esfuerzos destinados a la AYUDA </a:t>
            </a:r>
            <a:endParaRPr lang="es-ES" sz="2000" b="1"/>
          </a:p>
        </p:txBody>
      </p:sp>
      <p:sp>
        <p:nvSpPr>
          <p:cNvPr id="17" name="Right Arrow 16"/>
          <p:cNvSpPr/>
          <p:nvPr/>
        </p:nvSpPr>
        <p:spPr>
          <a:xfrm>
            <a:off x="4058557" y="4581128"/>
            <a:ext cx="1296144" cy="1663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Content Placeholder 7"/>
          <p:cNvSpPr>
            <a:spLocks noGrp="1"/>
          </p:cNvSpPr>
          <p:nvPr>
            <p:ph sz="half" idx="2"/>
          </p:nvPr>
        </p:nvSpPr>
        <p:spPr>
          <a:xfrm>
            <a:off x="719571" y="3077639"/>
            <a:ext cx="2196245" cy="432048"/>
          </a:xfrm>
          <a:solidFill>
            <a:srgbClr val="1E4783"/>
          </a:solidFill>
          <a:ln w="9525">
            <a:noFill/>
            <a:miter lim="800000"/>
            <a:headEnd/>
            <a:tailEnd/>
          </a:ln>
        </p:spPr>
        <p:txBody>
          <a:bodyPr vert="horz" wrap="square" lIns="91440" tIns="45720" rIns="91440" bIns="45720" numCol="1" anchor="t" anchorCtr="0" compatLnSpc="1">
            <a:prstTxWarp prst="textNoShape">
              <a:avLst/>
            </a:prstTxWarp>
          </a:bodyPr>
          <a:lstStyle/>
          <a:p>
            <a:pPr marL="0" indent="0" algn="ctr">
              <a:buNone/>
            </a:pPr>
            <a:r>
              <a:rPr lang="es-ES" smtClean="0">
                <a:solidFill>
                  <a:schemeClr val="bg1"/>
                </a:solidFill>
              </a:rPr>
              <a:t>Educación</a:t>
            </a:r>
            <a:endParaRPr lang="es-ES">
              <a:solidFill>
                <a:schemeClr val="bg1"/>
              </a:solidFill>
            </a:endParaRPr>
          </a:p>
        </p:txBody>
      </p:sp>
      <p:sp>
        <p:nvSpPr>
          <p:cNvPr id="22" name="Content Placeholder 7"/>
          <p:cNvSpPr>
            <a:spLocks noGrp="1"/>
          </p:cNvSpPr>
          <p:nvPr>
            <p:ph sz="half" idx="2"/>
          </p:nvPr>
        </p:nvSpPr>
        <p:spPr>
          <a:xfrm>
            <a:off x="1217431" y="6074894"/>
            <a:ext cx="2562481" cy="432048"/>
          </a:xfrm>
          <a:solidFill>
            <a:srgbClr val="1E4783"/>
          </a:solidFill>
        </p:spPr>
        <p:txBody>
          <a:bodyPr/>
          <a:lstStyle/>
          <a:p>
            <a:pPr marL="0" indent="0" algn="ctr">
              <a:buNone/>
            </a:pPr>
            <a:r>
              <a:rPr lang="es-ES" smtClean="0">
                <a:solidFill>
                  <a:schemeClr val="bg1"/>
                </a:solidFill>
              </a:rPr>
              <a:t>Corrupción</a:t>
            </a:r>
            <a:endParaRPr lang="es-ES">
              <a:solidFill>
                <a:schemeClr val="bg1"/>
              </a:solidFill>
            </a:endParaRPr>
          </a:p>
        </p:txBody>
      </p:sp>
      <p:sp>
        <p:nvSpPr>
          <p:cNvPr id="21" name="Content Placeholder 7"/>
          <p:cNvSpPr>
            <a:spLocks noGrp="1"/>
          </p:cNvSpPr>
          <p:nvPr>
            <p:ph sz="half" idx="2"/>
          </p:nvPr>
        </p:nvSpPr>
        <p:spPr>
          <a:xfrm>
            <a:off x="2100711" y="3723337"/>
            <a:ext cx="945491" cy="283657"/>
          </a:xfrm>
          <a:noFill/>
          <a:ln w="9525">
            <a:noFill/>
            <a:miter lim="800000"/>
            <a:headEnd/>
            <a:tailEnd/>
          </a:ln>
        </p:spPr>
        <p:txBody>
          <a:bodyPr vert="horz" wrap="square" lIns="91440" tIns="45720" rIns="91440" bIns="45720" numCol="1" anchor="ctr" anchorCtr="0" compatLnSpc="1">
            <a:prstTxWarp prst="textNoShape">
              <a:avLst/>
            </a:prstTxWarp>
          </a:bodyPr>
          <a:lstStyle/>
          <a:p>
            <a:pPr marL="0" indent="0" eaLnBrk="1" hangingPunct="1">
              <a:spcBef>
                <a:spcPct val="0"/>
              </a:spcBef>
              <a:buNone/>
            </a:pPr>
            <a:r>
              <a:rPr lang="es-ES" sz="3000" b="1" smtClean="0">
                <a:solidFill>
                  <a:schemeClr val="tx2"/>
                </a:solidFill>
                <a:latin typeface="+mj-lt"/>
              </a:rPr>
              <a:t>Pero</a:t>
            </a:r>
            <a:endParaRPr lang="es-ES" sz="3000" b="1">
              <a:solidFill>
                <a:schemeClr val="tx2"/>
              </a:solidFill>
              <a:latin typeface="+mj-lt"/>
              <a:ea typeface="+mj-ea"/>
              <a:cs typeface="+mj-cs"/>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55576" y="1801815"/>
            <a:ext cx="2088232" cy="1267145"/>
          </a:xfrm>
          <a:prstGeom prst="rect">
            <a:avLst/>
          </a:prstGeom>
          <a:ln w="47625" cmpd="sng">
            <a:solidFill>
              <a:srgbClr val="1E4783"/>
            </a:solidFill>
          </a:ln>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131840" y="1792569"/>
            <a:ext cx="2088232" cy="1307302"/>
          </a:xfrm>
          <a:prstGeom prst="rect">
            <a:avLst/>
          </a:prstGeom>
          <a:ln w="47625" cmpd="sng">
            <a:solidFill>
              <a:srgbClr val="1E4783"/>
            </a:solidFill>
          </a:ln>
        </p:spPr>
      </p:pic>
      <p:sp>
        <p:nvSpPr>
          <p:cNvPr id="19" name="Content Placeholder 7"/>
          <p:cNvSpPr>
            <a:spLocks noGrp="1"/>
          </p:cNvSpPr>
          <p:nvPr>
            <p:ph sz="half" idx="2"/>
          </p:nvPr>
        </p:nvSpPr>
        <p:spPr>
          <a:xfrm>
            <a:off x="3109829" y="3068960"/>
            <a:ext cx="2182251" cy="432048"/>
          </a:xfrm>
          <a:solidFill>
            <a:srgbClr val="1E4783"/>
          </a:solidFill>
        </p:spPr>
        <p:txBody>
          <a:bodyPr/>
          <a:lstStyle/>
          <a:p>
            <a:pPr marL="0" indent="0" algn="ctr">
              <a:buNone/>
            </a:pPr>
            <a:r>
              <a:rPr lang="es-ES" smtClean="0">
                <a:solidFill>
                  <a:schemeClr val="bg1"/>
                </a:solidFill>
              </a:rPr>
              <a:t>Salud</a:t>
            </a:r>
            <a:endParaRPr lang="es-ES">
              <a:solidFill>
                <a:schemeClr val="bg1"/>
              </a:solidFill>
            </a:endParaRP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59739" y="4419681"/>
            <a:ext cx="2477864" cy="1655213"/>
          </a:xfrm>
          <a:prstGeom prst="rect">
            <a:avLst/>
          </a:prstGeom>
          <a:ln w="47625" cmpd="sng">
            <a:solidFill>
              <a:srgbClr val="1E4783"/>
            </a:solidFill>
          </a:ln>
        </p:spPr>
      </p:pic>
      <p:sp>
        <p:nvSpPr>
          <p:cNvPr id="23" name="Right Arrow 22"/>
          <p:cNvSpPr/>
          <p:nvPr/>
        </p:nvSpPr>
        <p:spPr>
          <a:xfrm rot="5400000">
            <a:off x="2282176" y="4210574"/>
            <a:ext cx="469848" cy="1986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71210" y="3879745"/>
            <a:ext cx="2731742" cy="1800218"/>
          </a:xfrm>
          <a:prstGeom prst="rect">
            <a:avLst/>
          </a:prstGeom>
          <a:ln>
            <a:solidFill>
              <a:schemeClr val="accent1">
                <a:shade val="50000"/>
              </a:schemeClr>
            </a:solidFill>
          </a:ln>
          <a:effectLst>
            <a:glow rad="228600">
              <a:schemeClr val="accent2">
                <a:satMod val="175000"/>
                <a:alpha val="40000"/>
              </a:schemeClr>
            </a:glow>
            <a:outerShdw blurRad="292100" dist="139700" dir="2700000" algn="tl" rotWithShape="0">
              <a:srgbClr val="333333">
                <a:alpha val="65000"/>
              </a:srgbClr>
            </a:outerShdw>
          </a:effectLst>
        </p:spPr>
      </p:pic>
    </p:spTree>
    <p:extLst>
      <p:ext uri="{BB962C8B-B14F-4D97-AF65-F5344CB8AC3E}">
        <p14:creationId xmlns:p14="http://schemas.microsoft.com/office/powerpoint/2010/main" val="16902952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543818"/>
            <a:ext cx="7643192" cy="796950"/>
          </a:xfrm>
          <a:noFill/>
          <a:ln w="9525">
            <a:noFill/>
            <a:miter lim="800000"/>
            <a:headEnd/>
            <a:tailEnd/>
          </a:ln>
        </p:spPr>
        <p:txBody>
          <a:bodyPr vert="horz" wrap="square" lIns="91440" tIns="45720" rIns="91440" bIns="45720" numCol="1" anchor="ctr" anchorCtr="0" compatLnSpc="1">
            <a:prstTxWarp prst="textNoShape">
              <a:avLst/>
            </a:prstTxWarp>
          </a:bodyPr>
          <a:lstStyle/>
          <a:p>
            <a:pPr eaLnBrk="1" hangingPunct="1"/>
            <a:r>
              <a:rPr lang="es-ES" sz="3000" b="1" smtClean="0">
                <a:solidFill>
                  <a:schemeClr val="tx2"/>
                </a:solidFill>
              </a:rPr>
              <a:t>A menos que...</a:t>
            </a:r>
            <a:endParaRPr lang="es-ES" sz="3000" b="1">
              <a:solidFill>
                <a:schemeClr val="tx2"/>
              </a:solidFill>
            </a:endParaRPr>
          </a:p>
        </p:txBody>
      </p:sp>
      <p:sp>
        <p:nvSpPr>
          <p:cNvPr id="4" name="Content Placeholder 3"/>
          <p:cNvSpPr>
            <a:spLocks noGrp="1"/>
          </p:cNvSpPr>
          <p:nvPr>
            <p:ph sz="half" idx="2"/>
          </p:nvPr>
        </p:nvSpPr>
        <p:spPr>
          <a:xfrm>
            <a:off x="2143108" y="1926781"/>
            <a:ext cx="4513676" cy="592530"/>
          </a:xfr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indent="0">
              <a:buNone/>
            </a:pPr>
            <a:r>
              <a:rPr lang="es-ES" sz="1700" smtClean="0">
                <a:solidFill>
                  <a:schemeClr val="bg1"/>
                </a:solidFill>
              </a:rPr>
              <a:t>Realizar una auditoría externa y un examen de los fondos nacionales e internacionales</a:t>
            </a:r>
          </a:p>
        </p:txBody>
      </p:sp>
      <p:sp>
        <p:nvSpPr>
          <p:cNvPr id="5" name="Content Placeholder 7"/>
          <p:cNvSpPr>
            <a:spLocks noGrp="1"/>
          </p:cNvSpPr>
          <p:nvPr>
            <p:ph sz="half" idx="2"/>
          </p:nvPr>
        </p:nvSpPr>
        <p:spPr>
          <a:xfrm>
            <a:off x="607832" y="1266782"/>
            <a:ext cx="5535803" cy="478978"/>
          </a:xfrm>
        </p:spPr>
        <p:txBody>
          <a:bodyPr anchor="ctr"/>
          <a:lstStyle/>
          <a:p>
            <a:pPr marL="0" indent="0">
              <a:buNone/>
            </a:pPr>
            <a:r>
              <a:rPr lang="es-ES" smtClean="0"/>
              <a:t>la EFS sea fuerte y esté en condiciones de </a:t>
            </a:r>
            <a:endParaRPr lang="es-ES"/>
          </a:p>
        </p:txBody>
      </p:sp>
      <p:sp>
        <p:nvSpPr>
          <p:cNvPr id="6" name="Content Placeholder 3"/>
          <p:cNvSpPr>
            <a:spLocks noGrp="1"/>
          </p:cNvSpPr>
          <p:nvPr>
            <p:ph sz="half" idx="2"/>
          </p:nvPr>
        </p:nvSpPr>
        <p:spPr>
          <a:xfrm>
            <a:off x="2143108" y="5517232"/>
            <a:ext cx="4517124" cy="576064"/>
          </a:xfrm>
          <a:solidFill>
            <a:schemeClr val="accent4">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indent="0">
              <a:buNone/>
            </a:pPr>
            <a:r>
              <a:rPr lang="es-ES" sz="1700" smtClean="0">
                <a:solidFill>
                  <a:schemeClr val="bg1"/>
                </a:solidFill>
              </a:rPr>
              <a:t>Fortalecer la participación de los ciudadanos mediante la publicación de hallazgos</a:t>
            </a:r>
          </a:p>
        </p:txBody>
      </p:sp>
      <p:sp>
        <p:nvSpPr>
          <p:cNvPr id="7" name="Content Placeholder 3"/>
          <p:cNvSpPr>
            <a:spLocks noGrp="1"/>
          </p:cNvSpPr>
          <p:nvPr>
            <p:ph sz="half" idx="2"/>
          </p:nvPr>
        </p:nvSpPr>
        <p:spPr>
          <a:xfrm>
            <a:off x="2143108" y="4279819"/>
            <a:ext cx="4490189" cy="563045"/>
          </a:xfrm>
          <a:solidFill>
            <a:schemeClr val="bg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indent="0">
              <a:buNone/>
            </a:pPr>
            <a:r>
              <a:rPr lang="es-ES" sz="1700" smtClean="0">
                <a:solidFill>
                  <a:schemeClr val="bg1"/>
                </a:solidFill>
              </a:rPr>
              <a:t>Ayudar con los ahorros de costos y la eficiencia en el sector público</a:t>
            </a:r>
          </a:p>
        </p:txBody>
      </p:sp>
      <p:sp>
        <p:nvSpPr>
          <p:cNvPr id="9" name="Content Placeholder 3"/>
          <p:cNvSpPr>
            <a:spLocks noGrp="1"/>
          </p:cNvSpPr>
          <p:nvPr>
            <p:ph sz="half" idx="2"/>
          </p:nvPr>
        </p:nvSpPr>
        <p:spPr>
          <a:xfrm>
            <a:off x="2143109" y="3151067"/>
            <a:ext cx="4497648" cy="595868"/>
          </a:xfrm>
          <a:solidFill>
            <a:schemeClr val="accent5">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indent="0">
              <a:buNone/>
            </a:pPr>
            <a:r>
              <a:rPr lang="es-ES" sz="1700" smtClean="0">
                <a:solidFill>
                  <a:schemeClr val="bg1"/>
                </a:solidFill>
              </a:rPr>
              <a:t>Detectar y disuadir la corrupción</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4243" y="1605716"/>
            <a:ext cx="1508157" cy="959188"/>
          </a:xfrm>
          <a:prstGeom prst="rect">
            <a:avLst/>
          </a:prstGeom>
          <a:effectLst>
            <a:outerShdw blurRad="50800" dist="38100" dir="8100000" algn="tr" rotWithShape="0">
              <a:prstClr val="black">
                <a:alpha val="40000"/>
              </a:prstClr>
            </a:outerShdw>
          </a:effec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45818" y="2850909"/>
            <a:ext cx="1526582" cy="957100"/>
          </a:xfrm>
          <a:prstGeom prst="rect">
            <a:avLst/>
          </a:prstGeom>
          <a:effectLst>
            <a:outerShdw blurRad="50800" dist="38100" dir="8100000" algn="tr" rotWithShape="0">
              <a:prstClr val="black">
                <a:alpha val="40000"/>
              </a:prstClr>
            </a:outerShdw>
          </a:effectLst>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55030" y="3974348"/>
            <a:ext cx="1517370" cy="952116"/>
          </a:xfrm>
          <a:prstGeom prst="rect">
            <a:avLst/>
          </a:prstGeom>
          <a:effectLst>
            <a:outerShdw blurRad="50800" dist="38100" dir="8100000" algn="tr" rotWithShape="0">
              <a:prstClr val="black">
                <a:alpha val="40000"/>
              </a:prstClr>
            </a:outerShdw>
          </a:effectLst>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63646" y="5181214"/>
            <a:ext cx="1508754" cy="975741"/>
          </a:xfrm>
          <a:prstGeom prst="rect">
            <a:avLst/>
          </a:prstGeom>
          <a:effectLst>
            <a:outerShdw blurRad="50800" dist="38100" dir="8100000" algn="tr" rotWithShape="0">
              <a:prstClr val="black">
                <a:alpha val="40000"/>
              </a:prstClr>
            </a:outerShdw>
          </a:effectLst>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091716">
            <a:off x="192063" y="2798478"/>
            <a:ext cx="1769101" cy="1769101"/>
          </a:xfrm>
          <a:prstGeom prst="rect">
            <a:avLst/>
          </a:prstGeom>
        </p:spPr>
      </p:pic>
    </p:spTree>
    <p:extLst>
      <p:ext uri="{BB962C8B-B14F-4D97-AF65-F5344CB8AC3E}">
        <p14:creationId xmlns:p14="http://schemas.microsoft.com/office/powerpoint/2010/main" val="2695097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bg/>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bg/>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bg/>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6" grpId="0" build="p" animBg="1"/>
      <p:bldP spid="7" grpId="0" build="p" animBg="1"/>
      <p:bldP spid="9"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bwMode="auto">
          <a:xfrm>
            <a:off x="214282" y="1628800"/>
            <a:ext cx="5286092" cy="38884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US" sz="2800" dirty="0" smtClean="0">
                <a:solidFill>
                  <a:schemeClr val="tx2">
                    <a:lumMod val="75000"/>
                  </a:schemeClr>
                </a:solidFill>
              </a:rPr>
              <a:t>...</a:t>
            </a:r>
            <a:r>
              <a:rPr smtClean="0"/>
              <a:t> </a:t>
            </a:r>
            <a:r>
              <a:rPr lang="es-ES" sz="2800" dirty="0" smtClean="0">
                <a:solidFill>
                  <a:schemeClr val="tx2">
                    <a:lumMod val="75000"/>
                  </a:schemeClr>
                </a:solidFill>
              </a:rPr>
              <a:t>lo que significa que es necesario que los socios para el desarrollo </a:t>
            </a:r>
            <a:r>
              <a:rPr lang="es-ES" sz="2800" b="1" dirty="0" smtClean="0">
                <a:solidFill>
                  <a:schemeClr val="tx2">
                    <a:lumMod val="75000"/>
                  </a:schemeClr>
                </a:solidFill>
              </a:rPr>
              <a:t>apoyen a las EFS </a:t>
            </a:r>
            <a:r>
              <a:rPr lang="es-ES" sz="2800" dirty="0" smtClean="0">
                <a:solidFill>
                  <a:schemeClr val="tx2">
                    <a:lumMod val="75000"/>
                  </a:schemeClr>
                </a:solidFill>
              </a:rPr>
              <a:t>en la generación de capacidades sostenibles para la buena gobernanza y el mejoramiento de la eficiencia de las instituciones gubernamentales…</a:t>
            </a:r>
            <a:endParaRPr lang="es-ES" sz="2800" dirty="0">
              <a:solidFill>
                <a:schemeClr val="tx2">
                  <a:lumMod val="75000"/>
                </a:schemeClr>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6281" y="2132856"/>
            <a:ext cx="3378207" cy="2520280"/>
          </a:xfrm>
          <a:prstGeom prst="rect">
            <a:avLst/>
          </a:prstGeom>
        </p:spPr>
      </p:pic>
    </p:spTree>
    <p:extLst>
      <p:ext uri="{BB962C8B-B14F-4D97-AF65-F5344CB8AC3E}">
        <p14:creationId xmlns:p14="http://schemas.microsoft.com/office/powerpoint/2010/main" val="34846463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bwMode="auto">
          <a:xfrm>
            <a:off x="683568" y="1224139"/>
            <a:ext cx="8747713" cy="25373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r>
              <a:rPr lang="es-ES" sz="2800" smtClean="0">
                <a:solidFill>
                  <a:schemeClr val="tx2">
                    <a:lumMod val="75000"/>
                  </a:schemeClr>
                </a:solidFill>
              </a:rPr>
              <a:t>... porque las EFS aún tienen dificultades con cuestiones clave como la independencia y la capacidad de auditoría </a:t>
            </a:r>
            <a:endParaRPr lang="es-ES" sz="2800">
              <a:solidFill>
                <a:schemeClr val="bg1"/>
              </a:solidFill>
              <a:effectLst>
                <a:outerShdw blurRad="38100" dist="38100" dir="2700000" algn="tl">
                  <a:srgbClr val="000000">
                    <a:alpha val="43137"/>
                  </a:srgbClr>
                </a:outerShdw>
              </a:effectLst>
            </a:endParaRPr>
          </a:p>
        </p:txBody>
      </p:sp>
      <p:sp>
        <p:nvSpPr>
          <p:cNvPr id="9" name="Content Placeholder 3"/>
          <p:cNvSpPr>
            <a:spLocks noGrp="1"/>
          </p:cNvSpPr>
          <p:nvPr>
            <p:ph sz="half" idx="2"/>
          </p:nvPr>
        </p:nvSpPr>
        <p:spPr>
          <a:xfrm>
            <a:off x="425067" y="2060848"/>
            <a:ext cx="3312368" cy="1452346"/>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pPr>
            <a:r>
              <a:rPr lang="es-ES" sz="1500" smtClean="0">
                <a:solidFill>
                  <a:schemeClr val="tx2"/>
                </a:solidFill>
                <a:effectLst>
                  <a:outerShdw blurRad="38100" dist="38100" dir="2700000" algn="tl">
                    <a:srgbClr val="000000">
                      <a:alpha val="43137"/>
                    </a:srgbClr>
                  </a:outerShdw>
                </a:effectLst>
              </a:rPr>
              <a:t>Según lo expresado por la Iniciativa de desarrollo de la INTOSAI en su Informe de la Revisión global de las EFS 2014 - Desempeño, capacidades y necesidades de las EFS...</a:t>
            </a:r>
            <a:endParaRPr lang="es-ES" sz="1500">
              <a:solidFill>
                <a:schemeClr val="tx2"/>
              </a:solidFill>
              <a:effectLst>
                <a:outerShdw blurRad="38100" dist="38100" dir="2700000" algn="tl">
                  <a:srgbClr val="000000">
                    <a:alpha val="43137"/>
                  </a:srgbClr>
                </a:outerShdw>
              </a:effectLst>
            </a:endParaRPr>
          </a:p>
        </p:txBody>
      </p:sp>
      <p:sp>
        <p:nvSpPr>
          <p:cNvPr id="17" name="Content Placeholder 3"/>
          <p:cNvSpPr>
            <a:spLocks noGrp="1"/>
          </p:cNvSpPr>
          <p:nvPr>
            <p:ph sz="half" idx="2"/>
          </p:nvPr>
        </p:nvSpPr>
        <p:spPr>
          <a:xfrm>
            <a:off x="4319590" y="1700808"/>
            <a:ext cx="4610128" cy="347648"/>
          </a:xfrm>
          <a:noFill/>
          <a:ln>
            <a:noFill/>
          </a:ln>
          <a:effectLst/>
          <a:scene3d>
            <a:camera prst="orthographicFront">
              <a:rot lat="0" lon="0" rev="0"/>
            </a:camera>
            <a:lightRig rig="glow" dir="t">
              <a:rot lat="0" lon="0" rev="4800000"/>
            </a:lightRig>
          </a:scene3d>
          <a:sp3d prstMaterial="matte">
            <a:bevelT w="127000" h="63500"/>
          </a:sp3d>
        </p:spPr>
        <p:txBody>
          <a:bodyPr/>
          <a:lstStyle/>
          <a:p>
            <a:pPr marL="0" indent="0">
              <a:buNone/>
            </a:pPr>
            <a:r>
              <a:rPr lang="es-ES" sz="1100" i="1" smtClean="0">
                <a:solidFill>
                  <a:schemeClr val="tx2"/>
                </a:solidFill>
              </a:rPr>
              <a:t>Figura 1 Cobertura de auditoría por tipos de auditoría según lista CAD-OCDE y regiones</a:t>
            </a:r>
          </a:p>
        </p:txBody>
      </p:sp>
      <p:sp>
        <p:nvSpPr>
          <p:cNvPr id="18" name="Content Placeholder 3"/>
          <p:cNvSpPr>
            <a:spLocks noGrp="1"/>
          </p:cNvSpPr>
          <p:nvPr>
            <p:ph sz="half" idx="2"/>
          </p:nvPr>
        </p:nvSpPr>
        <p:spPr>
          <a:xfrm>
            <a:off x="4932040" y="3933056"/>
            <a:ext cx="4104456" cy="347648"/>
          </a:xfrm>
          <a:noFill/>
          <a:ln w="9525">
            <a:noFill/>
            <a:miter lim="800000"/>
            <a:headEnd/>
            <a:tailEnd/>
          </a:ln>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prstTxWarp prst="textNoShape">
              <a:avLst/>
            </a:prstTxWarp>
          </a:bodyPr>
          <a:lstStyle/>
          <a:p>
            <a:pPr marL="0" indent="0">
              <a:buNone/>
            </a:pPr>
            <a:r>
              <a:rPr lang="es-ES" sz="1100" i="1" smtClean="0">
                <a:solidFill>
                  <a:schemeClr val="tx2"/>
                </a:solidFill>
              </a:rPr>
              <a:t>Figura 3. Porcentaje de EFS que tienen el derecho de apelar frente a una inadecuada asignación presupuestaria</a:t>
            </a:r>
          </a:p>
        </p:txBody>
      </p:sp>
      <p:sp>
        <p:nvSpPr>
          <p:cNvPr id="19" name="Content Placeholder 3"/>
          <p:cNvSpPr>
            <a:spLocks noGrp="1"/>
          </p:cNvSpPr>
          <p:nvPr>
            <p:ph sz="half" idx="2"/>
          </p:nvPr>
        </p:nvSpPr>
        <p:spPr>
          <a:xfrm>
            <a:off x="205596" y="3801432"/>
            <a:ext cx="4582428" cy="347648"/>
          </a:xfrm>
          <a:noFill/>
          <a:ln w="9525">
            <a:noFill/>
            <a:miter lim="800000"/>
            <a:headEnd/>
            <a:tailEnd/>
          </a:ln>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prstTxWarp prst="textNoShape">
              <a:avLst/>
            </a:prstTxWarp>
          </a:bodyPr>
          <a:lstStyle/>
          <a:p>
            <a:pPr marL="0" indent="0">
              <a:buNone/>
            </a:pPr>
            <a:r>
              <a:rPr lang="es-ES" sz="1100" i="1" smtClean="0">
                <a:solidFill>
                  <a:schemeClr val="tx2"/>
                </a:solidFill>
              </a:rPr>
              <a:t>Figura 2. Porcentaje de EFS en las que el presupuesto se presenta directamente a la legislatura (Total, CAD-OCDE y regiones) </a:t>
            </a:r>
          </a:p>
        </p:txBody>
      </p:sp>
      <p:graphicFrame>
        <p:nvGraphicFramePr>
          <p:cNvPr id="13" name="Chart 12"/>
          <p:cNvGraphicFramePr/>
          <p:nvPr>
            <p:extLst>
              <p:ext uri="{D42A27DB-BD31-4B8C-83A1-F6EECF244321}">
                <p14:modId xmlns:p14="http://schemas.microsoft.com/office/powerpoint/2010/main" val="40583225"/>
              </p:ext>
            </p:extLst>
          </p:nvPr>
        </p:nvGraphicFramePr>
        <p:xfrm>
          <a:off x="788665" y="4292110"/>
          <a:ext cx="2762250" cy="2286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p:cNvGraphicFramePr/>
          <p:nvPr>
            <p:extLst>
              <p:ext uri="{D42A27DB-BD31-4B8C-83A1-F6EECF244321}">
                <p14:modId xmlns:p14="http://schemas.microsoft.com/office/powerpoint/2010/main" val="2893145584"/>
              </p:ext>
            </p:extLst>
          </p:nvPr>
        </p:nvGraphicFramePr>
        <p:xfrm>
          <a:off x="5448286" y="4440045"/>
          <a:ext cx="2781300" cy="21621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1"/>
          <p:cNvGraphicFramePr/>
          <p:nvPr>
            <p:extLst>
              <p:ext uri="{D42A27DB-BD31-4B8C-83A1-F6EECF244321}">
                <p14:modId xmlns:p14="http://schemas.microsoft.com/office/powerpoint/2010/main" val="3580624028"/>
              </p:ext>
            </p:extLst>
          </p:nvPr>
        </p:nvGraphicFramePr>
        <p:xfrm>
          <a:off x="5367180" y="2006560"/>
          <a:ext cx="2808312" cy="192272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2568981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1600" y="1628800"/>
            <a:ext cx="7106026" cy="4135707"/>
          </a:xfrm>
          <a:prstGeom prst="rect">
            <a:avLst/>
          </a:prstGeom>
          <a:effectLst>
            <a:outerShdw blurRad="50800" dist="38100" dir="2700000" algn="tl" rotWithShape="0">
              <a:prstClr val="black">
                <a:alpha val="40000"/>
              </a:prstClr>
            </a:outerShdw>
            <a:softEdge rad="31750"/>
          </a:effectLst>
        </p:spPr>
      </p:pic>
    </p:spTree>
    <p:extLst>
      <p:ext uri="{BB962C8B-B14F-4D97-AF65-F5344CB8AC3E}">
        <p14:creationId xmlns:p14="http://schemas.microsoft.com/office/powerpoint/2010/main" val="33195146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bwMode="auto">
          <a:xfrm>
            <a:off x="1347030" y="691633"/>
            <a:ext cx="7643192" cy="796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US" sz="2800" dirty="0" smtClean="0">
                <a:solidFill>
                  <a:schemeClr val="tx2">
                    <a:lumMod val="75000"/>
                  </a:schemeClr>
                </a:solidFill>
              </a:rPr>
              <a:t>Los socios para el desarrollo pueden entonces maximizar sus esfuerzos cuando... </a:t>
            </a:r>
            <a:endParaRPr lang="es-ES" sz="2800" dirty="0">
              <a:solidFill>
                <a:schemeClr val="tx2">
                  <a:lumMod val="75000"/>
                </a:schemeClr>
              </a:solidFill>
            </a:endParaRPr>
          </a:p>
        </p:txBody>
      </p:sp>
      <p:graphicFrame>
        <p:nvGraphicFramePr>
          <p:cNvPr id="2" name="Diagram 1"/>
          <p:cNvGraphicFramePr/>
          <p:nvPr>
            <p:extLst>
              <p:ext uri="{D42A27DB-BD31-4B8C-83A1-F6EECF244321}">
                <p14:modId xmlns:p14="http://schemas.microsoft.com/office/powerpoint/2010/main" val="858478712"/>
              </p:ext>
            </p:extLst>
          </p:nvPr>
        </p:nvGraphicFramePr>
        <p:xfrm>
          <a:off x="-612576" y="1894580"/>
          <a:ext cx="6996506" cy="4630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p:cNvPicPr>
            <a:picLocks noChangeAspect="1"/>
          </p:cNvPicPr>
          <p:nvPr/>
        </p:nvPicPr>
        <p:blipFill rotWithShape="1">
          <a:blip r:embed="rId8" cstate="print">
            <a:extLst>
              <a:ext uri="{28A0092B-C50C-407E-A947-70E740481C1C}">
                <a14:useLocalDpi xmlns:a14="http://schemas.microsoft.com/office/drawing/2010/main" val="0"/>
              </a:ext>
            </a:extLst>
          </a:blip>
          <a:srcRect r="-1"/>
          <a:stretch/>
        </p:blipFill>
        <p:spPr>
          <a:xfrm>
            <a:off x="2525711" y="1932372"/>
            <a:ext cx="1019801" cy="986611"/>
          </a:xfrm>
          <a:prstGeom prst="rect">
            <a:avLst/>
          </a:prstGeom>
        </p:spPr>
      </p:pic>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63888" y="1988840"/>
            <a:ext cx="1174553" cy="835238"/>
          </a:xfrm>
          <a:prstGeom prst="rect">
            <a:avLst/>
          </a:prstGeom>
          <a:effectLst>
            <a:outerShdw blurRad="50800" dist="38100" dir="13500000" algn="br" rotWithShape="0">
              <a:prstClr val="black">
                <a:alpha val="40000"/>
              </a:prstClr>
            </a:outerShdw>
          </a:effectLst>
        </p:spPr>
      </p:pic>
      <p:grpSp>
        <p:nvGrpSpPr>
          <p:cNvPr id="21" name="Group 20"/>
          <p:cNvGrpSpPr/>
          <p:nvPr/>
        </p:nvGrpSpPr>
        <p:grpSpPr>
          <a:xfrm>
            <a:off x="5437987" y="5420524"/>
            <a:ext cx="1420739" cy="907758"/>
            <a:chOff x="4737893" y="2537254"/>
            <a:chExt cx="1420739" cy="907758"/>
          </a:xfrm>
        </p:grpSpPr>
        <p:sp>
          <p:nvSpPr>
            <p:cNvPr id="22" name="Rectangle 21"/>
            <p:cNvSpPr/>
            <p:nvPr/>
          </p:nvSpPr>
          <p:spPr>
            <a:xfrm>
              <a:off x="5045132" y="2537254"/>
              <a:ext cx="1113500" cy="86615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3" name="TextBox 22"/>
            <p:cNvSpPr txBox="1"/>
            <p:nvPr/>
          </p:nvSpPr>
          <p:spPr>
            <a:xfrm>
              <a:off x="4737893" y="2578860"/>
              <a:ext cx="1113500" cy="86615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8580" tIns="68580" rIns="68580" bIns="68580" numCol="1" spcCol="1270" anchor="ctr" anchorCtr="0">
              <a:noAutofit/>
            </a:bodyPr>
            <a:lstStyle/>
            <a:p>
              <a:pPr marL="114300" lvl="1" indent="-114300" algn="l" defTabSz="622300">
                <a:lnSpc>
                  <a:spcPct val="90000"/>
                </a:lnSpc>
                <a:spcBef>
                  <a:spcPct val="0"/>
                </a:spcBef>
                <a:spcAft>
                  <a:spcPct val="15000"/>
                </a:spcAft>
                <a:buChar char="••"/>
              </a:pPr>
              <a:r>
                <a:rPr lang="nb-NO" sz="1100" dirty="0" smtClean="0">
                  <a:effectLst>
                    <a:outerShdw blurRad="38100" dist="38100" dir="2700000" algn="tl">
                      <a:srgbClr val="000000">
                        <a:alpha val="43137"/>
                      </a:srgbClr>
                    </a:outerShdw>
                  </a:effectLst>
                </a:rPr>
                <a:t>Bután</a:t>
              </a:r>
              <a:endParaRPr lang="es-ES" sz="1100" b="0" kern="1200" dirty="0">
                <a:effectLst>
                  <a:outerShdw blurRad="38100" dist="38100" dir="2700000" algn="tl">
                    <a:srgbClr val="000000">
                      <a:alpha val="43137"/>
                    </a:srgbClr>
                  </a:outerShdw>
                </a:effectLst>
              </a:endParaRPr>
            </a:p>
          </p:txBody>
        </p:sp>
      </p:grpSp>
      <p:pic>
        <p:nvPicPr>
          <p:cNvPr id="25" name="Picture 24"/>
          <p:cNvPicPr>
            <a:picLocks noChangeAspect="1"/>
          </p:cNvPicPr>
          <p:nvPr/>
        </p:nvPicPr>
        <p:blipFill rotWithShape="1">
          <a:blip r:embed="rId10" cstate="print">
            <a:extLst>
              <a:ext uri="{28A0092B-C50C-407E-A947-70E740481C1C}">
                <a14:useLocalDpi xmlns:a14="http://schemas.microsoft.com/office/drawing/2010/main" val="0"/>
              </a:ext>
            </a:extLst>
          </a:blip>
          <a:srcRect/>
          <a:stretch/>
        </p:blipFill>
        <p:spPr>
          <a:xfrm>
            <a:off x="3579000" y="3162156"/>
            <a:ext cx="1065008" cy="991062"/>
          </a:xfrm>
          <a:prstGeom prst="rect">
            <a:avLst/>
          </a:prstGeom>
        </p:spPr>
      </p:pic>
      <p:sp>
        <p:nvSpPr>
          <p:cNvPr id="29" name="Content Placeholder 3"/>
          <p:cNvSpPr>
            <a:spLocks noGrp="1"/>
          </p:cNvSpPr>
          <p:nvPr>
            <p:ph sz="half" idx="2"/>
          </p:nvPr>
        </p:nvSpPr>
        <p:spPr>
          <a:xfrm>
            <a:off x="4806366" y="1965688"/>
            <a:ext cx="3582058" cy="774051"/>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pPr>
            <a:r>
              <a:rPr lang="en-US" sz="1200" dirty="0" smtClean="0">
                <a:solidFill>
                  <a:schemeClr val="tx2"/>
                </a:solidFill>
              </a:rPr>
              <a:t>La EFS de Sierra Leona tomó la iniciativa de realizar una auditoría en tiempo real de la gestión de los fondos destinados al Ébola - con un fuerte impacto en la gestión futura de esos recursos</a:t>
            </a:r>
          </a:p>
          <a:p>
            <a:pPr marL="0" indent="0">
              <a:buNone/>
            </a:pPr>
            <a:r>
              <a:rPr dirty="0" smtClean="0"/>
              <a:t> </a:t>
            </a:r>
          </a:p>
        </p:txBody>
      </p:sp>
      <p:sp>
        <p:nvSpPr>
          <p:cNvPr id="30" name="Content Placeholder 3"/>
          <p:cNvSpPr>
            <a:spLocks noGrp="1"/>
          </p:cNvSpPr>
          <p:nvPr>
            <p:ph sz="half" idx="2"/>
          </p:nvPr>
        </p:nvSpPr>
        <p:spPr>
          <a:xfrm>
            <a:off x="5652120" y="3140968"/>
            <a:ext cx="3338102" cy="774051"/>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pPr>
            <a:r>
              <a:rPr lang="en-US" sz="1200" dirty="0" smtClean="0">
                <a:solidFill>
                  <a:schemeClr val="tx2"/>
                </a:solidFill>
              </a:rPr>
              <a:t>La EFS de Zambia recibió apoyo de Noruega y los Países Bajos. Se coordinaron esfuerzos mediante acuerdos de cooperación institucional y el apoyo de múltiples donantes. </a:t>
            </a:r>
          </a:p>
          <a:p>
            <a:pPr marL="0" indent="0">
              <a:buNone/>
            </a:pPr>
            <a:r>
              <a:rPr dirty="0" smtClean="0"/>
              <a:t> </a:t>
            </a:r>
          </a:p>
        </p:txBody>
      </p:sp>
      <p:sp>
        <p:nvSpPr>
          <p:cNvPr id="31" name="Content Placeholder 3"/>
          <p:cNvSpPr>
            <a:spLocks noGrp="1"/>
          </p:cNvSpPr>
          <p:nvPr>
            <p:ph sz="half" idx="2"/>
          </p:nvPr>
        </p:nvSpPr>
        <p:spPr>
          <a:xfrm>
            <a:off x="6804248" y="4239125"/>
            <a:ext cx="2301962" cy="774051"/>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pPr>
            <a:r>
              <a:rPr lang="en-US" sz="1200" dirty="0" smtClean="0">
                <a:solidFill>
                  <a:schemeClr val="tx2"/>
                </a:solidFill>
              </a:rPr>
              <a:t>El apoyo a las EFS ha sido armonizado con la dirección estratégica de la Organización de Entidades Fiscalizadoras Superiores del Pacífico.</a:t>
            </a:r>
          </a:p>
        </p:txBody>
      </p:sp>
      <p:sp>
        <p:nvSpPr>
          <p:cNvPr id="32" name="Content Placeholder 3"/>
          <p:cNvSpPr>
            <a:spLocks noGrp="1"/>
          </p:cNvSpPr>
          <p:nvPr>
            <p:ph sz="half" idx="2"/>
          </p:nvPr>
        </p:nvSpPr>
        <p:spPr>
          <a:xfrm>
            <a:off x="7884003" y="5367105"/>
            <a:ext cx="1222207" cy="964529"/>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pPr>
            <a:r>
              <a:rPr lang="en-US" sz="1200" dirty="0" smtClean="0">
                <a:solidFill>
                  <a:schemeClr val="tx2"/>
                </a:solidFill>
              </a:rPr>
              <a:t>La EFS de Bután a recibido apoyo a través de iniciativas de cooperación </a:t>
            </a:r>
            <a:endParaRPr lang="es-ES" sz="1200" dirty="0">
              <a:solidFill>
                <a:schemeClr val="tx2"/>
              </a:solidFill>
            </a:endParaRPr>
          </a:p>
        </p:txBody>
      </p:sp>
      <p:pic>
        <p:nvPicPr>
          <p:cNvPr id="28" name="Picture 27" descr="Logo.gif"/>
          <p:cNvPicPr/>
          <p:nvPr/>
        </p:nvPicPr>
        <p:blipFill>
          <a:blip r:embed="rId11">
            <a:extLst>
              <a:ext uri="{28A0092B-C50C-407E-A947-70E740481C1C}">
                <a14:useLocalDpi xmlns:a14="http://schemas.microsoft.com/office/drawing/2010/main" val="0"/>
              </a:ext>
            </a:extLst>
          </a:blip>
          <a:srcRect/>
          <a:stretch>
            <a:fillRect/>
          </a:stretch>
        </p:blipFill>
        <p:spPr bwMode="auto">
          <a:xfrm>
            <a:off x="4860018" y="4271737"/>
            <a:ext cx="867410" cy="876300"/>
          </a:xfrm>
          <a:prstGeom prst="rect">
            <a:avLst/>
          </a:prstGeom>
          <a:noFill/>
          <a:ln>
            <a:noFill/>
          </a:ln>
        </p:spPr>
      </p:pic>
      <p:pic>
        <p:nvPicPr>
          <p:cNvPr id="10" name="Picture 9"/>
          <p:cNvPicPr>
            <a:picLocks noChangeAspect="1"/>
          </p:cNvPicPr>
          <p:nvPr/>
        </p:nvPicPr>
        <p:blipFill rotWithShape="1">
          <a:blip r:embed="rId12" cstate="print">
            <a:extLst>
              <a:ext uri="{28A0092B-C50C-407E-A947-70E740481C1C}">
                <a14:useLocalDpi xmlns:a14="http://schemas.microsoft.com/office/drawing/2010/main" val="0"/>
              </a:ext>
            </a:extLst>
          </a:blip>
          <a:srcRect/>
          <a:stretch/>
        </p:blipFill>
        <p:spPr>
          <a:xfrm>
            <a:off x="6068962" y="5422156"/>
            <a:ext cx="930683" cy="954220"/>
          </a:xfrm>
          <a:prstGeom prst="rect">
            <a:avLst/>
          </a:prstGeom>
        </p:spPr>
      </p:pic>
      <p:pic>
        <p:nvPicPr>
          <p:cNvPr id="24" name="Picture 2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661276" y="3202331"/>
            <a:ext cx="1015085" cy="944736"/>
          </a:xfrm>
          <a:prstGeom prst="rect">
            <a:avLst/>
          </a:prstGeom>
          <a:effectLst>
            <a:outerShdw blurRad="50800" dist="38100" dir="13500000" algn="br" rotWithShape="0">
              <a:prstClr val="black">
                <a:alpha val="40000"/>
              </a:prstClr>
            </a:outerShdw>
          </a:effectLst>
        </p:spPr>
      </p:pic>
      <p:pic>
        <p:nvPicPr>
          <p:cNvPr id="26" name="Picture 2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994132" y="5492239"/>
            <a:ext cx="961097" cy="961097"/>
          </a:xfrm>
          <a:prstGeom prst="rect">
            <a:avLst/>
          </a:prstGeom>
          <a:effectLst>
            <a:outerShdw blurRad="50800" dist="38100" dir="13500000" algn="br" rotWithShape="0">
              <a:prstClr val="black">
                <a:alpha val="40000"/>
              </a:prstClr>
            </a:outerShdw>
          </a:effectLst>
        </p:spPr>
      </p:pic>
      <p:pic>
        <p:nvPicPr>
          <p:cNvPr id="27" name="Picture 2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729091" y="4358683"/>
            <a:ext cx="1036195" cy="691142"/>
          </a:xfrm>
          <a:prstGeom prst="rect">
            <a:avLst/>
          </a:prstGeom>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2318215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bwMode="auto">
          <a:xfrm>
            <a:off x="1763688" y="620688"/>
            <a:ext cx="6768752" cy="129614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eaLnBrk="1" hangingPunct="1">
              <a:defRPr sz="4400" b="1">
                <a:solidFill>
                  <a:schemeClr val="tx2"/>
                </a:solidFill>
                <a:latin typeface="+mj-lt"/>
                <a:ea typeface="+mj-ea"/>
                <a:cs typeface="+mj-cs"/>
              </a:defRPr>
            </a:lvl1pPr>
            <a:lvl2pPr algn="ctr" eaLnBrk="0" hangingPunct="0">
              <a:defRPr sz="4400">
                <a:latin typeface="Calibri" pitchFamily="34" charset="0"/>
              </a:defRPr>
            </a:lvl2pPr>
            <a:lvl3pPr algn="ctr" eaLnBrk="0" hangingPunct="0">
              <a:defRPr sz="4400">
                <a:latin typeface="Calibri" pitchFamily="34" charset="0"/>
              </a:defRPr>
            </a:lvl3pPr>
            <a:lvl4pPr algn="ctr" eaLnBrk="0" hangingPunct="0">
              <a:defRPr sz="4400">
                <a:latin typeface="Calibri" pitchFamily="34" charset="0"/>
              </a:defRPr>
            </a:lvl4pPr>
            <a:lvl5pPr algn="ctr" eaLnBrk="0" hangingPunct="0">
              <a:defRPr sz="4400">
                <a:latin typeface="Calibri" pitchFamily="34" charset="0"/>
              </a:defRPr>
            </a:lvl5pPr>
            <a:lvl6pPr marL="457200" algn="ctr" fontAlgn="base">
              <a:spcBef>
                <a:spcPct val="0"/>
              </a:spcBef>
              <a:spcAft>
                <a:spcPct val="0"/>
              </a:spcAft>
              <a:defRPr sz="4400">
                <a:latin typeface="Calibri" pitchFamily="34" charset="0"/>
              </a:defRPr>
            </a:lvl6pPr>
            <a:lvl7pPr marL="914400" algn="ctr" fontAlgn="base">
              <a:spcBef>
                <a:spcPct val="0"/>
              </a:spcBef>
              <a:spcAft>
                <a:spcPct val="0"/>
              </a:spcAft>
              <a:defRPr sz="4400">
                <a:latin typeface="Calibri" pitchFamily="34" charset="0"/>
              </a:defRPr>
            </a:lvl7pPr>
            <a:lvl8pPr marL="1371600" algn="ctr" fontAlgn="base">
              <a:spcBef>
                <a:spcPct val="0"/>
              </a:spcBef>
              <a:spcAft>
                <a:spcPct val="0"/>
              </a:spcAft>
              <a:defRPr sz="4400">
                <a:latin typeface="Calibri" pitchFamily="34" charset="0"/>
              </a:defRPr>
            </a:lvl8pPr>
            <a:lvl9pPr marL="1828800" algn="ctr" fontAlgn="base">
              <a:spcBef>
                <a:spcPct val="0"/>
              </a:spcBef>
              <a:spcAft>
                <a:spcPct val="0"/>
              </a:spcAft>
              <a:defRPr sz="4400">
                <a:latin typeface="Calibri" pitchFamily="34" charset="0"/>
              </a:defRPr>
            </a:lvl9pPr>
          </a:lstStyle>
          <a:p>
            <a:pPr algn="l"/>
            <a:r>
              <a:rPr lang="en-US" sz="2800" b="0" dirty="0" smtClean="0"/>
              <a:t>Aquí es cuando la Cooperación </a:t>
            </a:r>
            <a:r>
              <a:rPr lang="en-US" sz="2800" b="0" dirty="0" err="1" smtClean="0"/>
              <a:t>INTOSAI-Donantes</a:t>
            </a:r>
            <a:r>
              <a:rPr lang="en-US" sz="2800" b="0" dirty="0" smtClean="0"/>
              <a:t> </a:t>
            </a:r>
            <a:r>
              <a:rPr lang="en-US" sz="2800" b="0" dirty="0" err="1" smtClean="0"/>
              <a:t>entra</a:t>
            </a:r>
            <a:r>
              <a:rPr lang="en-US" sz="2800" b="0" dirty="0" smtClean="0"/>
              <a:t> en juego... </a:t>
            </a:r>
            <a:endParaRPr lang="es-ES" sz="2800" b="0" dirty="0"/>
          </a:p>
        </p:txBody>
      </p:sp>
      <p:sp>
        <p:nvSpPr>
          <p:cNvPr id="19" name="TextBox 18"/>
          <p:cNvSpPr txBox="1"/>
          <p:nvPr/>
        </p:nvSpPr>
        <p:spPr>
          <a:xfrm>
            <a:off x="751" y="4350583"/>
            <a:ext cx="9143249" cy="1938992"/>
          </a:xfrm>
          <a:prstGeom prst="rect">
            <a:avLst/>
          </a:prstGeom>
          <a:solidFill>
            <a:schemeClr val="bg1">
              <a:lumMod val="95000"/>
            </a:schemeClr>
          </a:solidFill>
        </p:spPr>
        <p:txBody>
          <a:bodyPr wrap="square" rtlCol="0">
            <a:spAutoFit/>
          </a:bodyPr>
          <a:lstStyle/>
          <a:p>
            <a:pPr algn="just"/>
            <a:r>
              <a:rPr lang="en-US" sz="1200" dirty="0" smtClean="0">
                <a:latin typeface="+mn-lt"/>
              </a:rPr>
              <a:t>La Cooperación INTOSAI-Donantes es una sociedad estratégica entre los donantes y la comunidad de Entidades Fiscalizadoras Superiores (EFS).</a:t>
            </a:r>
          </a:p>
          <a:p>
            <a:pPr algn="just"/>
            <a:endParaRPr lang="es-ES" sz="1200" dirty="0">
              <a:latin typeface="+mn-lt"/>
            </a:endParaRPr>
          </a:p>
          <a:p>
            <a:pPr algn="just"/>
            <a:r>
              <a:rPr sz="1200" b="1" i="1" dirty="0" smtClean="0">
                <a:latin typeface="+mn-lt"/>
              </a:rPr>
              <a:t>Propósito</a:t>
            </a:r>
            <a:r>
              <a:rPr sz="1200" dirty="0" smtClean="0">
                <a:latin typeface="+mn-lt"/>
              </a:rPr>
              <a:t>: mejorar el desempeño de las EFS de países en vías de desarrollo mediante una ampliación y un aumento de la eficacia del apoyo.</a:t>
            </a:r>
          </a:p>
          <a:p>
            <a:pPr algn="just"/>
            <a:endParaRPr lang="es-ES" sz="1200" dirty="0">
              <a:latin typeface="+mn-lt"/>
            </a:endParaRPr>
          </a:p>
          <a:p>
            <a:pPr algn="just"/>
            <a:r>
              <a:rPr sz="1200" b="1" i="1" dirty="0" smtClean="0">
                <a:latin typeface="+mn-lt"/>
              </a:rPr>
              <a:t>Principios rectores</a:t>
            </a:r>
            <a:r>
              <a:rPr sz="1200" dirty="0" smtClean="0">
                <a:latin typeface="+mn-lt"/>
              </a:rPr>
              <a:t>: desarrollo de planes estratégicos impulsados por países; respeto a la conducción nacional de las EFS por parte de los donantes; y una mejor coordinación del apoyo.</a:t>
            </a:r>
          </a:p>
          <a:p>
            <a:pPr algn="just"/>
            <a:endParaRPr lang="es-ES" sz="1200" dirty="0">
              <a:latin typeface="+mn-lt"/>
            </a:endParaRPr>
          </a:p>
          <a:p>
            <a:pPr algn="just"/>
            <a:r>
              <a:rPr sz="1200" b="1" i="1" dirty="0" smtClean="0">
                <a:latin typeface="+mn-lt"/>
              </a:rPr>
              <a:t>Miembros</a:t>
            </a:r>
            <a:r>
              <a:rPr sz="1200" dirty="0" smtClean="0">
                <a:latin typeface="+mn-lt"/>
              </a:rPr>
              <a:t>:</a:t>
            </a:r>
            <a:r>
              <a:rPr lang="en-US" sz="1200" dirty="0">
                <a:latin typeface="+mn-lt"/>
              </a:rPr>
              <a:t> </a:t>
            </a:r>
            <a:r>
              <a:rPr sz="1200" dirty="0" smtClean="0">
                <a:latin typeface="+mn-lt"/>
              </a:rPr>
              <a:t>Hasta la fecha, 23 organizaciones de donantes y la INTOSAI han suscrito el Memorando de Entendimiento.</a:t>
            </a:r>
          </a:p>
          <a:p>
            <a:pPr algn="just"/>
            <a:endParaRPr lang="es-ES" sz="1200" dirty="0" smtClean="0">
              <a:latin typeface="+mn-lt"/>
            </a:endParaRPr>
          </a:p>
          <a:p>
            <a:pPr algn="just"/>
            <a:r>
              <a:rPr lang="en-US" sz="1200" dirty="0" smtClean="0">
                <a:latin typeface="+mn-lt"/>
              </a:rPr>
              <a:t>Para más información, vistos en línea en </a:t>
            </a:r>
            <a:r>
              <a:rPr lang="en-US" sz="1200" u="sng" dirty="0">
                <a:latin typeface="+mn-lt"/>
                <a:hlinkClick r:id="rId3"/>
              </a:rPr>
              <a:t>www.idi.no/intosai-donor-cooperation</a:t>
            </a:r>
            <a:endParaRPr lang="es-ES" sz="1200" dirty="0">
              <a:latin typeface="+mn-lt"/>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7784" y="1628800"/>
            <a:ext cx="3558331" cy="2532033"/>
          </a:xfrm>
          <a:prstGeom prst="rect">
            <a:avLst/>
          </a:prstGeom>
        </p:spPr>
      </p:pic>
    </p:spTree>
    <p:extLst>
      <p:ext uri="{BB962C8B-B14F-4D97-AF65-F5344CB8AC3E}">
        <p14:creationId xmlns:p14="http://schemas.microsoft.com/office/powerpoint/2010/main" val="16461805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1600" y="1412776"/>
            <a:ext cx="2160240" cy="1967811"/>
          </a:xfrm>
          <a:prstGeom prst="rect">
            <a:avLst/>
          </a:prstGeom>
        </p:spPr>
      </p:pic>
      <p:sp>
        <p:nvSpPr>
          <p:cNvPr id="6" name="TextBox 5"/>
          <p:cNvSpPr txBox="1"/>
          <p:nvPr/>
        </p:nvSpPr>
        <p:spPr>
          <a:xfrm>
            <a:off x="251520" y="3497716"/>
            <a:ext cx="3600400" cy="2246769"/>
          </a:xfrm>
          <a:prstGeom prst="rect">
            <a:avLst/>
          </a:prstGeom>
          <a:solidFill>
            <a:schemeClr val="bg1">
              <a:lumMod val="95000"/>
            </a:schemeClr>
          </a:solidFill>
        </p:spPr>
        <p:txBody>
          <a:bodyPr wrap="square" rtlCol="0">
            <a:spAutoFit/>
          </a:bodyPr>
          <a:lstStyle/>
          <a:p>
            <a:pPr algn="just"/>
            <a:r>
              <a:rPr lang="es-ES" sz="1000" dirty="0" smtClean="0">
                <a:latin typeface="Tw Cen MT" panose="020B0602020104020603" pitchFamily="34" charset="0"/>
              </a:rPr>
              <a:t>La Organización Internacional de Entidades Fiscalizadoras Superiores (</a:t>
            </a:r>
            <a:r>
              <a:rPr lang="es-ES" sz="1000" dirty="0" err="1" smtClean="0">
                <a:latin typeface="Tw Cen MT" panose="020B0602020104020603" pitchFamily="34" charset="0"/>
              </a:rPr>
              <a:t>INTOSAI</a:t>
            </a:r>
            <a:r>
              <a:rPr lang="es-ES" sz="1000" dirty="0" smtClean="0">
                <a:latin typeface="Tw Cen MT" panose="020B0602020104020603" pitchFamily="34" charset="0"/>
              </a:rPr>
              <a:t>) funciona como un organismo que congloba a la comunidad de la auditoría gubernamental externa. </a:t>
            </a:r>
          </a:p>
          <a:p>
            <a:pPr algn="just"/>
            <a:r>
              <a:rPr lang="es-ES" sz="1000" dirty="0" smtClean="0">
                <a:latin typeface="Tw Cen MT" panose="020B0602020104020603" pitchFamily="34" charset="0"/>
              </a:rPr>
              <a:t>Brinda un marco institucionalizado para que las instituciones fiscalizadoras superiores promuevan el desarrollo y la transferencia de conocimientos, mejoren la auditoría gubernamental en todo el mundo, e incrementen las capacidades profesionales, el prestigio y la influencia de las EFS miembro respectivos países.  </a:t>
            </a:r>
            <a:endParaRPr lang="es-ES" sz="1000" dirty="0">
              <a:latin typeface="Tw Cen MT" panose="020B0602020104020603" pitchFamily="34" charset="0"/>
            </a:endParaRPr>
          </a:p>
          <a:p>
            <a:pPr algn="just"/>
            <a:endParaRPr lang="es-ES" sz="1000" dirty="0">
              <a:latin typeface="Tw Cen MT" panose="020B0602020104020603" pitchFamily="34" charset="0"/>
            </a:endParaRPr>
          </a:p>
          <a:p>
            <a:pPr algn="just"/>
            <a:r>
              <a:rPr lang="es-ES" sz="1000" dirty="0" smtClean="0">
                <a:latin typeface="Tw Cen MT" panose="020B0602020104020603" pitchFamily="34" charset="0"/>
              </a:rPr>
              <a:t>La </a:t>
            </a:r>
            <a:r>
              <a:rPr lang="es-ES" sz="1000" dirty="0" err="1" smtClean="0">
                <a:latin typeface="Tw Cen MT" panose="020B0602020104020603" pitchFamily="34" charset="0"/>
              </a:rPr>
              <a:t>INTOSAI</a:t>
            </a:r>
            <a:r>
              <a:rPr lang="es-ES" sz="1000" dirty="0" smtClean="0">
                <a:latin typeface="Tw Cen MT" panose="020B0602020104020603" pitchFamily="34" charset="0"/>
              </a:rPr>
              <a:t> es una organización autónoma, independiente y apolítica. Asimismo, es una organización no gubernamental reconocida como entidad consultiva especial por el Consejo Económico y Social (</a:t>
            </a:r>
            <a:r>
              <a:rPr lang="es-ES" sz="1000" dirty="0" err="1" smtClean="0">
                <a:latin typeface="Tw Cen MT" panose="020B0602020104020603" pitchFamily="34" charset="0"/>
              </a:rPr>
              <a:t>ECOSOC</a:t>
            </a:r>
            <a:r>
              <a:rPr lang="es-ES" sz="1000" dirty="0" smtClean="0">
                <a:latin typeface="Tw Cen MT" panose="020B0602020104020603" pitchFamily="34" charset="0"/>
              </a:rPr>
              <a:t>) de Naciones Unidas. </a:t>
            </a:r>
            <a:endParaRPr lang="es-ES" sz="1000" dirty="0">
              <a:latin typeface="Tw Cen MT" panose="020B0602020104020603" pitchFamily="34"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9952" y="620688"/>
            <a:ext cx="4824536" cy="6017512"/>
          </a:xfrm>
          <a:prstGeom prst="rect">
            <a:avLst/>
          </a:prstGeom>
        </p:spPr>
      </p:pic>
    </p:spTree>
    <p:extLst>
      <p:ext uri="{BB962C8B-B14F-4D97-AF65-F5344CB8AC3E}">
        <p14:creationId xmlns:p14="http://schemas.microsoft.com/office/powerpoint/2010/main" val="26709566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bwMode="auto">
          <a:xfrm>
            <a:off x="1115616" y="759806"/>
            <a:ext cx="7067966" cy="796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eaLnBrk="1" hangingPunct="1">
              <a:defRPr sz="4400" b="1">
                <a:solidFill>
                  <a:schemeClr val="tx2"/>
                </a:solidFill>
                <a:latin typeface="+mj-lt"/>
                <a:ea typeface="+mj-ea"/>
                <a:cs typeface="+mj-cs"/>
              </a:defRPr>
            </a:lvl1pPr>
            <a:lvl2pPr algn="ctr" eaLnBrk="0" hangingPunct="0">
              <a:defRPr sz="4400">
                <a:latin typeface="Calibri" pitchFamily="34" charset="0"/>
              </a:defRPr>
            </a:lvl2pPr>
            <a:lvl3pPr algn="ctr" eaLnBrk="0" hangingPunct="0">
              <a:defRPr sz="4400">
                <a:latin typeface="Calibri" pitchFamily="34" charset="0"/>
              </a:defRPr>
            </a:lvl3pPr>
            <a:lvl4pPr algn="ctr" eaLnBrk="0" hangingPunct="0">
              <a:defRPr sz="4400">
                <a:latin typeface="Calibri" pitchFamily="34" charset="0"/>
              </a:defRPr>
            </a:lvl4pPr>
            <a:lvl5pPr algn="ctr" eaLnBrk="0" hangingPunct="0">
              <a:defRPr sz="4400">
                <a:latin typeface="Calibri" pitchFamily="34" charset="0"/>
              </a:defRPr>
            </a:lvl5pPr>
            <a:lvl6pPr marL="457200" algn="ctr" fontAlgn="base">
              <a:spcBef>
                <a:spcPct val="0"/>
              </a:spcBef>
              <a:spcAft>
                <a:spcPct val="0"/>
              </a:spcAft>
              <a:defRPr sz="4400">
                <a:latin typeface="Calibri" pitchFamily="34" charset="0"/>
              </a:defRPr>
            </a:lvl6pPr>
            <a:lvl7pPr marL="914400" algn="ctr" fontAlgn="base">
              <a:spcBef>
                <a:spcPct val="0"/>
              </a:spcBef>
              <a:spcAft>
                <a:spcPct val="0"/>
              </a:spcAft>
              <a:defRPr sz="4400">
                <a:latin typeface="Calibri" pitchFamily="34" charset="0"/>
              </a:defRPr>
            </a:lvl7pPr>
            <a:lvl8pPr marL="1371600" algn="ctr" fontAlgn="base">
              <a:spcBef>
                <a:spcPct val="0"/>
              </a:spcBef>
              <a:spcAft>
                <a:spcPct val="0"/>
              </a:spcAft>
              <a:defRPr sz="4400">
                <a:latin typeface="Calibri" pitchFamily="34" charset="0"/>
              </a:defRPr>
            </a:lvl8pPr>
            <a:lvl9pPr marL="1828800" algn="ctr" fontAlgn="base">
              <a:spcBef>
                <a:spcPct val="0"/>
              </a:spcBef>
              <a:spcAft>
                <a:spcPct val="0"/>
              </a:spcAft>
              <a:defRPr sz="4400">
                <a:latin typeface="Calibri" pitchFamily="34" charset="0"/>
              </a:defRPr>
            </a:lvl9pPr>
          </a:lstStyle>
          <a:p>
            <a:r>
              <a:rPr lang="en-US" sz="3600" dirty="0" smtClean="0"/>
              <a:t>Entonces, recuerde...</a:t>
            </a:r>
            <a:endParaRPr lang="es-ES" sz="3600" dirty="0"/>
          </a:p>
        </p:txBody>
      </p:sp>
      <p:sp>
        <p:nvSpPr>
          <p:cNvPr id="4" name="TextBox 3"/>
          <p:cNvSpPr txBox="1"/>
          <p:nvPr/>
        </p:nvSpPr>
        <p:spPr>
          <a:xfrm>
            <a:off x="5076056" y="2242558"/>
            <a:ext cx="3528392" cy="1323439"/>
          </a:xfrm>
          <a:prstGeom prst="rect">
            <a:avLst/>
          </a:prstGeom>
          <a:solidFill>
            <a:schemeClr val="accent6">
              <a:lumMod val="20000"/>
              <a:lumOff val="80000"/>
            </a:schemeClr>
          </a:solidFill>
        </p:spPr>
        <p:txBody>
          <a:bodyPr wrap="square" rtlCol="0">
            <a:spAutoFit/>
          </a:bodyPr>
          <a:lstStyle/>
          <a:p>
            <a:r>
              <a:rPr lang="nb-NO" sz="1600" dirty="0" smtClean="0"/>
              <a:t>Las EFS son «aliadas naturales» de los socios para el desarrollo para garantizar la sostenibilidad, la eficacia y el impacto de las iniciativas de ayuda</a:t>
            </a:r>
            <a:endParaRPr lang="es-ES" sz="1600" dirty="0"/>
          </a:p>
        </p:txBody>
      </p:sp>
      <p:sp>
        <p:nvSpPr>
          <p:cNvPr id="12" name="TextBox 11"/>
          <p:cNvSpPr txBox="1"/>
          <p:nvPr/>
        </p:nvSpPr>
        <p:spPr>
          <a:xfrm>
            <a:off x="852753" y="1740634"/>
            <a:ext cx="4089067" cy="830997"/>
          </a:xfrm>
          <a:prstGeom prst="rect">
            <a:avLst/>
          </a:prstGeom>
          <a:solidFill>
            <a:schemeClr val="accent5">
              <a:lumMod val="20000"/>
              <a:lumOff val="80000"/>
            </a:schemeClr>
          </a:solidFill>
        </p:spPr>
        <p:txBody>
          <a:bodyPr wrap="square" rtlCol="0">
            <a:spAutoFit/>
          </a:bodyPr>
          <a:lstStyle/>
          <a:p>
            <a:r>
              <a:rPr sz="1600" dirty="0" smtClean="0"/>
              <a:t>Las EFS mejoran la rendición de cuentas y la transparencia de las instituciones públicas</a:t>
            </a:r>
            <a:endParaRPr lang="es-ES" dirty="0"/>
          </a:p>
        </p:txBody>
      </p:sp>
      <p:sp>
        <p:nvSpPr>
          <p:cNvPr id="13" name="TextBox 12"/>
          <p:cNvSpPr txBox="1"/>
          <p:nvPr/>
        </p:nvSpPr>
        <p:spPr>
          <a:xfrm>
            <a:off x="1187624" y="2840487"/>
            <a:ext cx="3528392" cy="1323439"/>
          </a:xfrm>
          <a:prstGeom prst="rect">
            <a:avLst/>
          </a:prstGeom>
          <a:solidFill>
            <a:schemeClr val="accent2">
              <a:lumMod val="20000"/>
              <a:lumOff val="80000"/>
            </a:schemeClr>
          </a:solidFill>
        </p:spPr>
        <p:txBody>
          <a:bodyPr wrap="square" rtlCol="0">
            <a:spAutoFit/>
          </a:bodyPr>
          <a:lstStyle/>
          <a:p>
            <a:r>
              <a:rPr lang="nb-NO" sz="1600" dirty="0" smtClean="0"/>
              <a:t>Las EFS brindan beneficios directos a los ciudadanos mediante el combate a la corrupción y la prevención del fraude y la mala gestión de recursos</a:t>
            </a:r>
            <a:endParaRPr lang="es-ES" sz="1600" dirty="0"/>
          </a:p>
        </p:txBody>
      </p:sp>
      <p:sp>
        <p:nvSpPr>
          <p:cNvPr id="14" name="TextBox 13"/>
          <p:cNvSpPr txBox="1"/>
          <p:nvPr/>
        </p:nvSpPr>
        <p:spPr>
          <a:xfrm>
            <a:off x="5778276" y="4201739"/>
            <a:ext cx="3068062" cy="1323439"/>
          </a:xfrm>
          <a:prstGeom prst="rect">
            <a:avLst/>
          </a:prstGeom>
          <a:solidFill>
            <a:schemeClr val="bg2"/>
          </a:solidFill>
        </p:spPr>
        <p:txBody>
          <a:bodyPr wrap="square" rtlCol="0">
            <a:spAutoFit/>
          </a:bodyPr>
          <a:lstStyle/>
          <a:p>
            <a:r>
              <a:rPr lang="nb-NO" sz="1600" dirty="0" smtClean="0"/>
              <a:t>Las EFS precisan apoyo en tanto continúan afrontando dificultades en los concerniente a la independencia y la capacidad de auditoría</a:t>
            </a:r>
            <a:endParaRPr lang="es-ES" sz="2000" dirty="0"/>
          </a:p>
        </p:txBody>
      </p:sp>
      <p:sp>
        <p:nvSpPr>
          <p:cNvPr id="15" name="TextBox 14"/>
          <p:cNvSpPr txBox="1"/>
          <p:nvPr/>
        </p:nvSpPr>
        <p:spPr>
          <a:xfrm>
            <a:off x="311854" y="4555893"/>
            <a:ext cx="2639966" cy="861774"/>
          </a:xfrm>
          <a:prstGeom prst="rect">
            <a:avLst/>
          </a:prstGeom>
          <a:solidFill>
            <a:schemeClr val="accent4">
              <a:lumMod val="20000"/>
              <a:lumOff val="80000"/>
            </a:schemeClr>
          </a:solidFill>
        </p:spPr>
        <p:txBody>
          <a:bodyPr wrap="square" rtlCol="0">
            <a:spAutoFit/>
          </a:bodyPr>
          <a:lstStyle/>
          <a:p>
            <a:r>
              <a:rPr sz="1600" dirty="0" smtClean="0"/>
              <a:t>Los socios para el desarrollo pueden ayudar mediante...</a:t>
            </a:r>
            <a:r>
              <a:rPr lang="nb-NO" dirty="0" smtClean="0"/>
              <a:t> </a:t>
            </a:r>
            <a:endParaRPr lang="es-ES" dirty="0"/>
          </a:p>
        </p:txBody>
      </p:sp>
      <p:sp>
        <p:nvSpPr>
          <p:cNvPr id="17" name="TextBox 16"/>
          <p:cNvSpPr txBox="1"/>
          <p:nvPr/>
        </p:nvSpPr>
        <p:spPr>
          <a:xfrm>
            <a:off x="2904242" y="4735666"/>
            <a:ext cx="2317920" cy="340519"/>
          </a:xfrm>
          <a:prstGeom prst="round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nb-NO" sz="1400" dirty="0" smtClean="0"/>
              <a:t>La ampliación del apoyo</a:t>
            </a:r>
            <a:endParaRPr lang="es-ES" sz="1400" dirty="0"/>
          </a:p>
        </p:txBody>
      </p:sp>
      <p:sp>
        <p:nvSpPr>
          <p:cNvPr id="18" name="TextBox 17"/>
          <p:cNvSpPr txBox="1"/>
          <p:nvPr/>
        </p:nvSpPr>
        <p:spPr>
          <a:xfrm>
            <a:off x="2928926" y="5072074"/>
            <a:ext cx="2667890" cy="340519"/>
          </a:xfrm>
          <a:prstGeom prst="round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defPPr>
              <a:defRPr lang="en-US"/>
            </a:defPPr>
            <a:lvl1pPr>
              <a:defRPr sz="1300">
                <a:solidFill>
                  <a:schemeClr val="lt1"/>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sz="1400" dirty="0" smtClean="0"/>
              <a:t>La armonización de los esfuerzos </a:t>
            </a:r>
            <a:endParaRPr lang="es-ES" sz="1400" dirty="0"/>
          </a:p>
        </p:txBody>
      </p:sp>
      <p:sp>
        <p:nvSpPr>
          <p:cNvPr id="21" name="TextBox 20"/>
          <p:cNvSpPr txBox="1"/>
          <p:nvPr/>
        </p:nvSpPr>
        <p:spPr>
          <a:xfrm>
            <a:off x="2902152" y="5445935"/>
            <a:ext cx="3384360" cy="340519"/>
          </a:xfrm>
          <a:prstGeom prst="round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defPPr>
              <a:defRPr lang="en-US"/>
            </a:defPPr>
            <a:lvl1pPr>
              <a:defRPr sz="1300"/>
            </a:lvl1pPr>
          </a:lstStyle>
          <a:p>
            <a:r>
              <a:rPr lang="nb-NO" sz="1400" dirty="0" smtClean="0"/>
              <a:t>La coordinación de iniciativas de donantes</a:t>
            </a:r>
            <a:endParaRPr lang="es-ES" sz="1400" dirty="0"/>
          </a:p>
        </p:txBody>
      </p:sp>
      <p:sp>
        <p:nvSpPr>
          <p:cNvPr id="22" name="TextBox 21"/>
          <p:cNvSpPr txBox="1"/>
          <p:nvPr/>
        </p:nvSpPr>
        <p:spPr>
          <a:xfrm>
            <a:off x="2902152" y="5786454"/>
            <a:ext cx="3884425" cy="340519"/>
          </a:xfrm>
          <a:prstGeom prst="round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defPPr>
              <a:defRPr lang="en-US"/>
            </a:defPPr>
            <a:lvl1pPr>
              <a:defRPr sz="1300">
                <a:solidFill>
                  <a:schemeClr val="lt1"/>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nb-NO" sz="1400" dirty="0"/>
              <a:t>La labor asociada al Plan estratégico de la EFS</a:t>
            </a:r>
            <a:endParaRPr lang="es-ES" sz="1400" dirty="0"/>
          </a:p>
        </p:txBody>
      </p:sp>
    </p:spTree>
    <p:extLst>
      <p:ext uri="{BB962C8B-B14F-4D97-AF65-F5344CB8AC3E}">
        <p14:creationId xmlns:p14="http://schemas.microsoft.com/office/powerpoint/2010/main" val="189922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1000"/>
                                        <p:tgtEl>
                                          <p:spTgt spid="21"/>
                                        </p:tgtEl>
                                      </p:cBhvr>
                                    </p:animEffect>
                                    <p:anim calcmode="lin" valueType="num">
                                      <p:cBhvr>
                                        <p:cTn id="57" dur="1000" fill="hold"/>
                                        <p:tgtEl>
                                          <p:spTgt spid="21"/>
                                        </p:tgtEl>
                                        <p:attrNameLst>
                                          <p:attrName>ppt_x</p:attrName>
                                        </p:attrNameLst>
                                      </p:cBhvr>
                                      <p:tavLst>
                                        <p:tav tm="0">
                                          <p:val>
                                            <p:strVal val="#ppt_x"/>
                                          </p:val>
                                        </p:tav>
                                        <p:tav tm="100000">
                                          <p:val>
                                            <p:strVal val="#ppt_x"/>
                                          </p:val>
                                        </p:tav>
                                      </p:tavLst>
                                    </p:anim>
                                    <p:anim calcmode="lin" valueType="num">
                                      <p:cBhvr>
                                        <p:cTn id="5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1000"/>
                                        <p:tgtEl>
                                          <p:spTgt spid="22"/>
                                        </p:tgtEl>
                                      </p:cBhvr>
                                    </p:animEffect>
                                    <p:anim calcmode="lin" valueType="num">
                                      <p:cBhvr>
                                        <p:cTn id="64" dur="1000" fill="hold"/>
                                        <p:tgtEl>
                                          <p:spTgt spid="22"/>
                                        </p:tgtEl>
                                        <p:attrNameLst>
                                          <p:attrName>ppt_x</p:attrName>
                                        </p:attrNameLst>
                                      </p:cBhvr>
                                      <p:tavLst>
                                        <p:tav tm="0">
                                          <p:val>
                                            <p:strVal val="#ppt_x"/>
                                          </p:val>
                                        </p:tav>
                                        <p:tav tm="100000">
                                          <p:val>
                                            <p:strVal val="#ppt_x"/>
                                          </p:val>
                                        </p:tav>
                                      </p:tavLst>
                                    </p:anim>
                                    <p:anim calcmode="lin" valueType="num">
                                      <p:cBhvr>
                                        <p:cTn id="6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3" grpId="0" animBg="1"/>
      <p:bldP spid="14" grpId="0" animBg="1"/>
      <p:bldP spid="15" grpId="0" animBg="1"/>
      <p:bldP spid="17" grpId="0" animBg="1"/>
      <p:bldP spid="18" grpId="0" animBg="1"/>
      <p:bldP spid="21" grpId="0" animBg="1"/>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pPr marL="0" indent="0">
              <a:buNone/>
            </a:pPr>
            <a:endParaRPr lang="es-ES" dirty="0" smtClean="0"/>
          </a:p>
          <a:p>
            <a:pPr marL="0" indent="0" algn="ctr" eaLnBrk="1" hangingPunct="1">
              <a:spcBef>
                <a:spcPct val="0"/>
              </a:spcBef>
              <a:buNone/>
            </a:pPr>
            <a:r>
              <a:rPr lang="nb-NO" sz="4400" b="1" dirty="0" smtClean="0">
                <a:solidFill>
                  <a:schemeClr val="tx2"/>
                </a:solidFill>
                <a:latin typeface="+mj-lt"/>
              </a:rPr>
              <a:t>¡Gracias</a:t>
            </a:r>
            <a:r>
              <a:rPr lang="nb-NO" sz="4400" b="1" dirty="0">
                <a:solidFill>
                  <a:schemeClr val="tx2"/>
                </a:solidFill>
                <a:latin typeface="+mj-lt"/>
              </a:rPr>
              <a:t>!</a:t>
            </a:r>
          </a:p>
          <a:p>
            <a:pPr marL="0" indent="0" algn="ctr">
              <a:buNone/>
            </a:pPr>
            <a:endParaRPr lang="es-ES" dirty="0"/>
          </a:p>
          <a:p>
            <a:pPr marL="0" indent="0" algn="ctr">
              <a:buNone/>
            </a:pPr>
            <a:r>
              <a:rPr dirty="0" smtClean="0"/>
              <a:t> </a:t>
            </a:r>
            <a:r>
              <a:rPr lang="nb-NO" dirty="0">
                <a:hlinkClick r:id="rId2"/>
              </a:rPr>
              <a:t>www.idi.no/intosai-donor-cooperation</a:t>
            </a:r>
            <a:r>
              <a:rPr lang="nb-NO" dirty="0"/>
              <a:t> </a:t>
            </a:r>
          </a:p>
          <a:p>
            <a:pPr marL="0" indent="0" algn="ctr">
              <a:buNone/>
            </a:pPr>
            <a:r>
              <a:rPr lang="nb-NO">
                <a:hlinkClick r:id="rId3"/>
              </a:rPr>
              <a:t>intosai.donor.secretariat@idi.no</a:t>
            </a:r>
            <a:r>
              <a:rPr lang="nb-NO"/>
              <a:t> </a:t>
            </a:r>
          </a:p>
          <a:p>
            <a:pPr marL="0" indent="0" algn="ctr">
              <a:buNone/>
            </a:pPr>
            <a:endParaRPr dirty="0" smtClean="0"/>
          </a:p>
          <a:p>
            <a:pPr marL="0" indent="0" algn="ctr">
              <a:buNone/>
            </a:pPr>
            <a:r>
              <a:rPr dirty="0" smtClean="0"/>
              <a:t> </a:t>
            </a:r>
            <a:endParaRPr lang="es-ES" dirty="0"/>
          </a:p>
        </p:txBody>
      </p:sp>
    </p:spTree>
    <p:extLst>
      <p:ext uri="{BB962C8B-B14F-4D97-AF65-F5344CB8AC3E}">
        <p14:creationId xmlns:p14="http://schemas.microsoft.com/office/powerpoint/2010/main" val="7965642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0</TotalTime>
  <Words>3440</Words>
  <Application>Microsoft Office PowerPoint</Application>
  <PresentationFormat>On-screen Show (4:3)</PresentationFormat>
  <Paragraphs>219</Paragraphs>
  <Slides>20</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Berlin Sans FB</vt:lpstr>
      <vt:lpstr>Calibri</vt:lpstr>
      <vt:lpstr>Tw Cen MT</vt:lpstr>
      <vt:lpstr>Wingdings</vt:lpstr>
      <vt:lpstr>Office Theme</vt:lpstr>
      <vt:lpstr>PowerPoint Presentation</vt:lpstr>
      <vt:lpstr>PowerPoint Presentation</vt:lpstr>
      <vt:lpstr>En esta presentación ustedes verán...</vt:lpstr>
      <vt:lpstr>¿Qué es una Entidad Fiscalizadora Superior?</vt:lpstr>
      <vt:lpstr>En el contexto de</vt:lpstr>
      <vt:lpstr>¿Cuáles son los beneficios de brindar apoyo a las EFS?</vt:lpstr>
      <vt:lpstr>     de las EFS en su rol de «aliadas» </vt:lpstr>
      <vt:lpstr>SAI Uganda - brindando valor y beneficios  a                               los ciudadanos</vt:lpstr>
      <vt:lpstr>EFS de Zambia – impacto a través de ahorros en los costos públicos</vt:lpstr>
      <vt:lpstr>EFS de Kenia – Contribuyendo a la eficacia de la gestión de la deuda pública</vt:lpstr>
      <vt:lpstr>PowerPoint Presentation</vt:lpstr>
      <vt:lpstr>A menos que...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TeleComputing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INTOSAI-Donor Cooperation</dc:title>
  <dc:creator>500000tba-adm</dc:creator>
  <cp:lastModifiedBy>Marcela Hommefoss</cp:lastModifiedBy>
  <cp:revision>877</cp:revision>
  <dcterms:created xsi:type="dcterms:W3CDTF">2012-04-19T15:16:39Z</dcterms:created>
  <dcterms:modified xsi:type="dcterms:W3CDTF">2017-05-23T10:32:06Z</dcterms:modified>
</cp:coreProperties>
</file>