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22"/>
  </p:notesMasterIdLst>
  <p:handoutMasterIdLst>
    <p:handoutMasterId r:id="rId23"/>
  </p:handoutMasterIdLst>
  <p:sldIdLst>
    <p:sldId id="256" r:id="rId2"/>
    <p:sldId id="333" r:id="rId3"/>
    <p:sldId id="349" r:id="rId4"/>
    <p:sldId id="331" r:id="rId5"/>
    <p:sldId id="334" r:id="rId6"/>
    <p:sldId id="332" r:id="rId7"/>
    <p:sldId id="337" r:id="rId8"/>
    <p:sldId id="335" r:id="rId9"/>
    <p:sldId id="338" r:id="rId10"/>
    <p:sldId id="346" r:id="rId11"/>
    <p:sldId id="339" r:id="rId12"/>
    <p:sldId id="340" r:id="rId13"/>
    <p:sldId id="341" r:id="rId14"/>
    <p:sldId id="347" r:id="rId15"/>
    <p:sldId id="348" r:id="rId16"/>
    <p:sldId id="343" r:id="rId17"/>
    <p:sldId id="345" r:id="rId18"/>
    <p:sldId id="342" r:id="rId19"/>
    <p:sldId id="350" r:id="rId20"/>
    <p:sldId id="351" r:id="rId21"/>
  </p:sldIdLst>
  <p:sldSz cx="9144000" cy="6858000" type="screen4x3"/>
  <p:notesSz cx="6669088" cy="9928225"/>
  <p:custDataLst>
    <p:tags r:id="rId24"/>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ohiyuddinm" initials="GAO" lastIdx="0" clrIdx="0"/>
  <p:cmAuthor id="1" name="Emilie" initials="E"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4783"/>
    <a:srgbClr val="332DB5"/>
    <a:srgbClr val="000064"/>
    <a:srgbClr val="FFFFFF"/>
    <a:srgbClr val="1E4778"/>
    <a:srgbClr val="000069"/>
    <a:srgbClr val="000070"/>
    <a:srgbClr val="180084"/>
    <a:srgbClr val="19068C"/>
    <a:srgbClr val="211D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725" autoAdjust="0"/>
    <p:restoredTop sz="66589" autoAdjust="0"/>
  </p:normalViewPr>
  <p:slideViewPr>
    <p:cSldViewPr>
      <p:cViewPr varScale="1">
        <p:scale>
          <a:sx n="87" d="100"/>
          <a:sy n="87" d="100"/>
        </p:scale>
        <p:origin x="2700" y="90"/>
      </p:cViewPr>
      <p:guideLst>
        <p:guide orient="horz" pos="2160"/>
        <p:guide pos="2880"/>
      </p:guideLst>
    </p:cSldViewPr>
  </p:slideViewPr>
  <p:outlineViewPr>
    <p:cViewPr>
      <p:scale>
        <a:sx n="33" d="100"/>
        <a:sy n="33" d="100"/>
      </p:scale>
      <p:origin x="240" y="258384"/>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75% FA Audit</c:v>
                </c:pt>
              </c:strCache>
            </c:strRef>
          </c:tx>
          <c:invertIfNegative val="0"/>
          <c:dPt>
            <c:idx val="0"/>
            <c:invertIfNegative val="1"/>
            <c:bubble3D val="0"/>
            <c:extLst>
              <c:ext xmlns:c16="http://schemas.microsoft.com/office/drawing/2014/chart" uri="{C3380CC4-5D6E-409C-BE32-E72D297353CC}">
                <c16:uniqueId val="{00000000-09DF-4703-BE09-57B6E5B8F082}"/>
              </c:ext>
            </c:extLst>
          </c:dPt>
          <c:dPt>
            <c:idx val="1"/>
            <c:invertIfNegative val="1"/>
            <c:bubble3D val="0"/>
            <c:extLst>
              <c:ext xmlns:c16="http://schemas.microsoft.com/office/drawing/2014/chart" uri="{C3380CC4-5D6E-409C-BE32-E72D297353CC}">
                <c16:uniqueId val="{00000001-09DF-4703-BE09-57B6E5B8F082}"/>
              </c:ext>
            </c:extLst>
          </c:dPt>
          <c:dPt>
            <c:idx val="2"/>
            <c:invertIfNegative val="1"/>
            <c:bubble3D val="0"/>
            <c:extLst>
              <c:ext xmlns:c16="http://schemas.microsoft.com/office/drawing/2014/chart" uri="{C3380CC4-5D6E-409C-BE32-E72D297353CC}">
                <c16:uniqueId val="{00000002-09DF-4703-BE09-57B6E5B8F082}"/>
              </c:ext>
            </c:extLst>
          </c:dPt>
          <c:dPt>
            <c:idx val="3"/>
            <c:invertIfNegative val="1"/>
            <c:bubble3D val="0"/>
            <c:extLst>
              <c:ext xmlns:c16="http://schemas.microsoft.com/office/drawing/2014/chart" uri="{C3380CC4-5D6E-409C-BE32-E72D297353CC}">
                <c16:uniqueId val="{00000003-09DF-4703-BE09-57B6E5B8F082}"/>
              </c:ext>
            </c:extLst>
          </c:dPt>
          <c:dLbls>
            <c:spPr>
              <a:noFill/>
              <a:ln>
                <a:noFill/>
              </a:ln>
            </c:spPr>
            <c:txPr>
              <a:bodyPr rot="-5400000" vert="horz"/>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Low Income Countries</c:v>
                </c:pt>
                <c:pt idx="1">
                  <c:v>Lower Middle Income Countries</c:v>
                </c:pt>
                <c:pt idx="2">
                  <c:v>Upper Middle Income Countries</c:v>
                </c:pt>
                <c:pt idx="3">
                  <c:v>Developed Countries</c:v>
                </c:pt>
              </c:strCache>
            </c:strRef>
          </c:cat>
          <c:val>
            <c:numRef>
              <c:f>Sheet1!$B$2:$B$5</c:f>
              <c:numCache>
                <c:formatCode>0%</c:formatCode>
                <c:ptCount val="4"/>
                <c:pt idx="0">
                  <c:v>0.69047619047619002</c:v>
                </c:pt>
                <c:pt idx="1">
                  <c:v>0.69399999999999995</c:v>
                </c:pt>
                <c:pt idx="2">
                  <c:v>0.65900000000000003</c:v>
                </c:pt>
                <c:pt idx="3">
                  <c:v>0.78181818181818197</c:v>
                </c:pt>
              </c:numCache>
            </c:numRef>
          </c:val>
          <c:extLst>
            <c:ext xmlns:c16="http://schemas.microsoft.com/office/drawing/2014/chart" uri="{C3380CC4-5D6E-409C-BE32-E72D297353CC}">
              <c16:uniqueId val="{00000000-4CC1-47FC-A398-11F7472A961E}"/>
            </c:ext>
          </c:extLst>
        </c:ser>
        <c:ser>
          <c:idx val="1"/>
          <c:order val="1"/>
          <c:tx>
            <c:strRef>
              <c:f>Sheet1!$C$1</c:f>
              <c:strCache>
                <c:ptCount val="1"/>
                <c:pt idx="0">
                  <c:v>60% CA Audit</c:v>
                </c:pt>
              </c:strCache>
            </c:strRef>
          </c:tx>
          <c:invertIfNegative val="0"/>
          <c:dPt>
            <c:idx val="0"/>
            <c:invertIfNegative val="1"/>
            <c:bubble3D val="0"/>
            <c:extLst>
              <c:ext xmlns:c16="http://schemas.microsoft.com/office/drawing/2014/chart" uri="{C3380CC4-5D6E-409C-BE32-E72D297353CC}">
                <c16:uniqueId val="{00000004-09DF-4703-BE09-57B6E5B8F082}"/>
              </c:ext>
            </c:extLst>
          </c:dPt>
          <c:dPt>
            <c:idx val="1"/>
            <c:invertIfNegative val="1"/>
            <c:bubble3D val="0"/>
            <c:extLst>
              <c:ext xmlns:c16="http://schemas.microsoft.com/office/drawing/2014/chart" uri="{C3380CC4-5D6E-409C-BE32-E72D297353CC}">
                <c16:uniqueId val="{00000005-09DF-4703-BE09-57B6E5B8F082}"/>
              </c:ext>
            </c:extLst>
          </c:dPt>
          <c:dPt>
            <c:idx val="2"/>
            <c:invertIfNegative val="1"/>
            <c:bubble3D val="0"/>
            <c:extLst>
              <c:ext xmlns:c16="http://schemas.microsoft.com/office/drawing/2014/chart" uri="{C3380CC4-5D6E-409C-BE32-E72D297353CC}">
                <c16:uniqueId val="{00000006-09DF-4703-BE09-57B6E5B8F082}"/>
              </c:ext>
            </c:extLst>
          </c:dPt>
          <c:dPt>
            <c:idx val="3"/>
            <c:invertIfNegative val="1"/>
            <c:bubble3D val="0"/>
            <c:extLst>
              <c:ext xmlns:c16="http://schemas.microsoft.com/office/drawing/2014/chart" uri="{C3380CC4-5D6E-409C-BE32-E72D297353CC}">
                <c16:uniqueId val="{00000007-09DF-4703-BE09-57B6E5B8F082}"/>
              </c:ext>
            </c:extLst>
          </c:dPt>
          <c:dLbls>
            <c:spPr>
              <a:noFill/>
              <a:ln>
                <a:noFill/>
              </a:ln>
            </c:spPr>
            <c:txPr>
              <a:bodyPr rot="-5400000" vert="horz"/>
              <a:lstStyle/>
              <a:p>
                <a:pPr>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Low Income Countries</c:v>
                </c:pt>
                <c:pt idx="1">
                  <c:v>Lower Middle Income Countries</c:v>
                </c:pt>
                <c:pt idx="2">
                  <c:v>Upper Middle Income Countries</c:v>
                </c:pt>
                <c:pt idx="3">
                  <c:v>Developed Countries</c:v>
                </c:pt>
              </c:strCache>
            </c:strRef>
          </c:cat>
          <c:val>
            <c:numRef>
              <c:f>Sheet1!$C$2:$C$5</c:f>
              <c:numCache>
                <c:formatCode>0%</c:formatCode>
                <c:ptCount val="4"/>
                <c:pt idx="0">
                  <c:v>0.57142857142857095</c:v>
                </c:pt>
                <c:pt idx="1">
                  <c:v>0.63900000000000001</c:v>
                </c:pt>
                <c:pt idx="2">
                  <c:v>0.59099999999999997</c:v>
                </c:pt>
                <c:pt idx="3">
                  <c:v>0.54545454545454497</c:v>
                </c:pt>
              </c:numCache>
            </c:numRef>
          </c:val>
          <c:extLst>
            <c:ext xmlns:c16="http://schemas.microsoft.com/office/drawing/2014/chart" uri="{C3380CC4-5D6E-409C-BE32-E72D297353CC}">
              <c16:uniqueId val="{00000001-4CC1-47FC-A398-11F7472A961E}"/>
            </c:ext>
          </c:extLst>
        </c:ser>
        <c:ser>
          <c:idx val="2"/>
          <c:order val="2"/>
          <c:tx>
            <c:strRef>
              <c:f>Sheet1!$D$1</c:f>
              <c:strCache>
                <c:ptCount val="1"/>
                <c:pt idx="0">
                  <c:v>20% PA Audit</c:v>
                </c:pt>
              </c:strCache>
            </c:strRef>
          </c:tx>
          <c:invertIfNegative val="0"/>
          <c:dPt>
            <c:idx val="0"/>
            <c:invertIfNegative val="1"/>
            <c:bubble3D val="0"/>
            <c:extLst>
              <c:ext xmlns:c16="http://schemas.microsoft.com/office/drawing/2014/chart" uri="{C3380CC4-5D6E-409C-BE32-E72D297353CC}">
                <c16:uniqueId val="{00000008-09DF-4703-BE09-57B6E5B8F082}"/>
              </c:ext>
            </c:extLst>
          </c:dPt>
          <c:dPt>
            <c:idx val="1"/>
            <c:invertIfNegative val="1"/>
            <c:bubble3D val="0"/>
            <c:extLst>
              <c:ext xmlns:c16="http://schemas.microsoft.com/office/drawing/2014/chart" uri="{C3380CC4-5D6E-409C-BE32-E72D297353CC}">
                <c16:uniqueId val="{00000009-09DF-4703-BE09-57B6E5B8F082}"/>
              </c:ext>
            </c:extLst>
          </c:dPt>
          <c:dPt>
            <c:idx val="2"/>
            <c:invertIfNegative val="1"/>
            <c:bubble3D val="0"/>
            <c:extLst>
              <c:ext xmlns:c16="http://schemas.microsoft.com/office/drawing/2014/chart" uri="{C3380CC4-5D6E-409C-BE32-E72D297353CC}">
                <c16:uniqueId val="{0000000A-09DF-4703-BE09-57B6E5B8F082}"/>
              </c:ext>
            </c:extLst>
          </c:dPt>
          <c:dPt>
            <c:idx val="3"/>
            <c:invertIfNegative val="1"/>
            <c:bubble3D val="0"/>
            <c:extLst>
              <c:ext xmlns:c16="http://schemas.microsoft.com/office/drawing/2014/chart" uri="{C3380CC4-5D6E-409C-BE32-E72D297353CC}">
                <c16:uniqueId val="{0000000B-09DF-4703-BE09-57B6E5B8F082}"/>
              </c:ext>
            </c:extLst>
          </c:dPt>
          <c:dLbls>
            <c:spPr>
              <a:noFill/>
              <a:ln>
                <a:noFill/>
              </a:ln>
            </c:spPr>
            <c:txPr>
              <a:bodyPr rot="-5400000" vert="horz"/>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Low Income Countries</c:v>
                </c:pt>
                <c:pt idx="1">
                  <c:v>Lower Middle Income Countries</c:v>
                </c:pt>
                <c:pt idx="2">
                  <c:v>Upper Middle Income Countries</c:v>
                </c:pt>
                <c:pt idx="3">
                  <c:v>Developed Countries</c:v>
                </c:pt>
              </c:strCache>
            </c:strRef>
          </c:cat>
          <c:val>
            <c:numRef>
              <c:f>Sheet1!$D$2:$D$5</c:f>
              <c:numCache>
                <c:formatCode>0%</c:formatCode>
                <c:ptCount val="4"/>
                <c:pt idx="0">
                  <c:v>0.38095238095238099</c:v>
                </c:pt>
                <c:pt idx="1">
                  <c:v>0.44400000000000001</c:v>
                </c:pt>
                <c:pt idx="2">
                  <c:v>0.54500000000000004</c:v>
                </c:pt>
                <c:pt idx="3">
                  <c:v>0.65454545454545499</c:v>
                </c:pt>
              </c:numCache>
            </c:numRef>
          </c:val>
          <c:extLst>
            <c:ext xmlns:c16="http://schemas.microsoft.com/office/drawing/2014/chart" uri="{C3380CC4-5D6E-409C-BE32-E72D297353CC}">
              <c16:uniqueId val="{00000002-4CC1-47FC-A398-11F7472A961E}"/>
            </c:ext>
          </c:extLst>
        </c:ser>
        <c:dLbls>
          <c:showLegendKey val="0"/>
          <c:showVal val="0"/>
          <c:showCatName val="0"/>
          <c:showSerName val="0"/>
          <c:showPercent val="0"/>
          <c:showBubbleSize val="0"/>
        </c:dLbls>
        <c:gapWidth val="75"/>
        <c:axId val="209464320"/>
        <c:axId val="209478400"/>
      </c:barChart>
      <c:catAx>
        <c:axId val="209464320"/>
        <c:scaling>
          <c:orientation val="minMax"/>
        </c:scaling>
        <c:delete val="0"/>
        <c:axPos val="b"/>
        <c:numFmt formatCode="General" sourceLinked="0"/>
        <c:majorTickMark val="none"/>
        <c:minorTickMark val="none"/>
        <c:tickLblPos val="nextTo"/>
        <c:txPr>
          <a:bodyPr rot="0" vert="horz"/>
          <a:lstStyle/>
          <a:p>
            <a:pPr>
              <a:defRPr/>
            </a:pPr>
            <a:endParaRPr lang="en-US"/>
          </a:p>
        </c:txPr>
        <c:crossAx val="209478400"/>
        <c:crosses val="autoZero"/>
        <c:auto val="0"/>
        <c:lblAlgn val="ctr"/>
        <c:lblOffset val="100"/>
        <c:noMultiLvlLbl val="0"/>
      </c:catAx>
      <c:valAx>
        <c:axId val="209478400"/>
        <c:scaling>
          <c:orientation val="minMax"/>
          <c:max val="1"/>
        </c:scaling>
        <c:delete val="0"/>
        <c:axPos val="l"/>
        <c:numFmt formatCode="0%" sourceLinked="1"/>
        <c:majorTickMark val="none"/>
        <c:minorTickMark val="none"/>
        <c:tickLblPos val="nextTo"/>
        <c:crossAx val="209464320"/>
        <c:crosses val="autoZero"/>
        <c:crossBetween val="between"/>
      </c:valAx>
      <c:spPr>
        <a:solidFill>
          <a:schemeClr val="bg1"/>
        </a:solidFill>
      </c:spPr>
    </c:plotArea>
    <c:legend>
      <c:legendPos val="b"/>
      <c:layout/>
      <c:overlay val="0"/>
    </c:legend>
    <c:plotVisOnly val="1"/>
    <c:dispBlanksAs val="gap"/>
    <c:showDLblsOverMax val="0"/>
  </c:chart>
  <c: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a:glow rad="63500">
        <a:schemeClr val="accent1">
          <a:satMod val="175000"/>
          <a:alpha val="40000"/>
        </a:schemeClr>
      </a:glow>
    </a:effectLst>
  </c:spPr>
  <c:txPr>
    <a:bodyPr/>
    <a:lstStyle/>
    <a:p>
      <a:pPr>
        <a:defRPr sz="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26"/>
    </mc:Choice>
    <mc:Fallback>
      <c:style val="26"/>
    </mc:Fallback>
  </mc:AlternateContent>
  <c:clrMapOvr bg1="lt1" tx1="dk1" bg2="lt2" tx2="dk2" accent1="accent1" accent2="accent2" accent3="accent3" accent4="accent4" accent5="accent5" accent6="accent6" hlink="hlink" folHlink="folHlink"/>
  <c:chart>
    <c:title>
      <c:layout/>
      <c:overlay val="0"/>
    </c:title>
    <c:autoTitleDeleted val="0"/>
    <c:plotArea>
      <c:layout/>
      <c:barChart>
        <c:barDir val="col"/>
        <c:grouping val="clustered"/>
        <c:varyColors val="0"/>
        <c:ser>
          <c:idx val="0"/>
          <c:order val="0"/>
          <c:tx>
            <c:strRef>
              <c:f>Q 23!$P$5</c:f>
              <c:strCache>
                <c:ptCount val="1"/>
                <c:pt idx="0">
                  <c:v>Present budget directly to legislature</c:v>
                </c:pt>
              </c:strCache>
            </c:strRef>
          </c:tx>
          <c:invertIfNegative val="0"/>
          <c:dPt>
            <c:idx val="0"/>
            <c:invertIfNegative val="1"/>
            <c:bubble3D val="0"/>
            <c:extLst>
              <c:ext xmlns:c16="http://schemas.microsoft.com/office/drawing/2014/chart" uri="{C3380CC4-5D6E-409C-BE32-E72D297353CC}">
                <c16:uniqueId val="{00000000-3CFB-4FC0-8F18-CD3ED514E0E2}"/>
              </c:ext>
            </c:extLst>
          </c:dPt>
          <c:dPt>
            <c:idx val="1"/>
            <c:invertIfNegative val="1"/>
            <c:bubble3D val="0"/>
            <c:extLst>
              <c:ext xmlns:c16="http://schemas.microsoft.com/office/drawing/2014/chart" uri="{C3380CC4-5D6E-409C-BE32-E72D297353CC}">
                <c16:uniqueId val="{00000001-3CFB-4FC0-8F18-CD3ED514E0E2}"/>
              </c:ext>
            </c:extLst>
          </c:dPt>
          <c:dPt>
            <c:idx val="2"/>
            <c:invertIfNegative val="1"/>
            <c:bubble3D val="0"/>
            <c:extLst>
              <c:ext xmlns:c16="http://schemas.microsoft.com/office/drawing/2014/chart" uri="{C3380CC4-5D6E-409C-BE32-E72D297353CC}">
                <c16:uniqueId val="{00000002-3CFB-4FC0-8F18-CD3ED514E0E2}"/>
              </c:ext>
            </c:extLst>
          </c:dPt>
          <c:dPt>
            <c:idx val="3"/>
            <c:invertIfNegative val="1"/>
            <c:bubble3D val="0"/>
            <c:extLst>
              <c:ext xmlns:c16="http://schemas.microsoft.com/office/drawing/2014/chart" uri="{C3380CC4-5D6E-409C-BE32-E72D297353CC}">
                <c16:uniqueId val="{00000003-3CFB-4FC0-8F18-CD3ED514E0E2}"/>
              </c:ext>
            </c:extLst>
          </c:dPt>
          <c:dPt>
            <c:idx val="4"/>
            <c:invertIfNegative val="1"/>
            <c:bubble3D val="0"/>
            <c:extLst>
              <c:ext xmlns:c16="http://schemas.microsoft.com/office/drawing/2014/chart" uri="{C3380CC4-5D6E-409C-BE32-E72D297353CC}">
                <c16:uniqueId val="{00000004-3CFB-4FC0-8F18-CD3ED514E0E2}"/>
              </c:ext>
            </c:extLst>
          </c:dPt>
          <c:dLbls>
            <c:spPr>
              <a:noFill/>
              <a:ln>
                <a:noFill/>
              </a:ln>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Q 23!$Q$4:$U$4</c:f>
              <c:strCache>
                <c:ptCount val="5"/>
                <c:pt idx="0">
                  <c:v>Low Income Countries</c:v>
                </c:pt>
                <c:pt idx="1">
                  <c:v>Lower Middle Income Countries</c:v>
                </c:pt>
                <c:pt idx="2">
                  <c:v>Upper Middle Income Countries</c:v>
                </c:pt>
                <c:pt idx="3">
                  <c:v>Developed Countries</c:v>
                </c:pt>
                <c:pt idx="4">
                  <c:v>Total</c:v>
                </c:pt>
              </c:strCache>
            </c:strRef>
          </c:cat>
          <c:val>
            <c:numRef>
              <c:f>Q 23!$Q$5:$U$5</c:f>
              <c:numCache>
                <c:formatCode>General</c:formatCode>
                <c:ptCount val="5"/>
                <c:pt idx="0">
                  <c:v>0.27</c:v>
                </c:pt>
                <c:pt idx="1">
                  <c:v>0.25700000000000001</c:v>
                </c:pt>
                <c:pt idx="2">
                  <c:v>0.372000000000001</c:v>
                </c:pt>
                <c:pt idx="3">
                  <c:v>0.54</c:v>
                </c:pt>
                <c:pt idx="4">
                  <c:v>0.37</c:v>
                </c:pt>
              </c:numCache>
            </c:numRef>
          </c:val>
          <c:extLst>
            <c:ext xmlns:c16="http://schemas.microsoft.com/office/drawing/2014/chart" uri="{C3380CC4-5D6E-409C-BE32-E72D297353CC}">
              <c16:uniqueId val="{00000000-C56F-4EFF-A618-D2746BDD7725}"/>
            </c:ext>
          </c:extLst>
        </c:ser>
        <c:dLbls>
          <c:showLegendKey val="0"/>
          <c:showVal val="0"/>
          <c:showCatName val="0"/>
          <c:showSerName val="0"/>
          <c:showPercent val="0"/>
          <c:showBubbleSize val="0"/>
        </c:dLbls>
        <c:gapWidth val="150"/>
        <c:axId val="213761024"/>
        <c:axId val="213762816"/>
      </c:barChart>
      <c:catAx>
        <c:axId val="213761024"/>
        <c:scaling>
          <c:orientation val="minMax"/>
        </c:scaling>
        <c:delete val="0"/>
        <c:axPos val="b"/>
        <c:numFmt formatCode="General" sourceLinked="0"/>
        <c:majorTickMark val="out"/>
        <c:minorTickMark val="none"/>
        <c:tickLblPos val="nextTo"/>
        <c:crossAx val="213762816"/>
        <c:crosses val="autoZero"/>
        <c:auto val="0"/>
        <c:lblAlgn val="ctr"/>
        <c:lblOffset val="100"/>
        <c:noMultiLvlLbl val="0"/>
      </c:catAx>
      <c:valAx>
        <c:axId val="213762816"/>
        <c:scaling>
          <c:orientation val="minMax"/>
        </c:scaling>
        <c:delete val="0"/>
        <c:axPos val="l"/>
        <c:majorGridlines/>
        <c:numFmt formatCode="General" sourceLinked="1"/>
        <c:majorTickMark val="out"/>
        <c:minorTickMark val="none"/>
        <c:tickLblPos val="nextTo"/>
        <c:crossAx val="213761024"/>
        <c:crosses val="autoZero"/>
        <c:crossBetween val="between"/>
      </c:valAx>
      <c:spPr>
        <a:solidFill>
          <a:sysClr val="window" lastClr="FFFFFF"/>
        </a:solidFill>
      </c:spPr>
    </c:plotArea>
    <c:legend>
      <c:legendPos val="b"/>
      <c:layout>
        <c:manualLayout>
          <c:xMode val="edge"/>
          <c:yMode val="edge"/>
          <c:x val="0.16376422345638275"/>
          <c:y val="0.89968830347061157"/>
          <c:w val="0.66691601276397705"/>
          <c:h val="7.2533905506134033E-2"/>
        </c:manualLayout>
      </c:layout>
      <c:overlay val="0"/>
    </c:legend>
    <c:plotVisOnly val="1"/>
    <c:dispBlanksAs val="gap"/>
    <c:showDLblsOverMax val="0"/>
  </c:chart>
  <c:spPr>
    <a:gradFill>
      <a:gsLst>
        <a:gs pos="0">
          <a:srgbClr val="4F81BD">
            <a:tint val="66000"/>
            <a:satMod val="160000"/>
          </a:srgbClr>
        </a:gs>
        <a:gs pos="50000">
          <a:srgbClr val="4F81BD">
            <a:tint val="44500"/>
            <a:satMod val="160000"/>
          </a:srgbClr>
        </a:gs>
        <a:gs pos="100000">
          <a:srgbClr val="4F81BD">
            <a:tint val="23500"/>
            <a:satMod val="160000"/>
          </a:srgbClr>
        </a:gs>
      </a:gsLst>
      <a:lin ang="5400000" scaled="0"/>
    </a:gradFill>
    <a:effectLst>
      <a:glow rad="63500">
        <a:srgbClr val="4F81BD">
          <a:satMod val="175000"/>
          <a:alpha val="40000"/>
        </a:srgbClr>
      </a:glow>
    </a:effectLst>
  </c:spPr>
  <c:txPr>
    <a:bodyPr/>
    <a:lstStyle/>
    <a:p>
      <a:pPr>
        <a:defRPr sz="800"/>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b="0" i="0"/>
            </a:pPr>
            <a:r>
              <a:rPr lang="x-none"/>
              <a:t>Droit de recours </a:t>
            </a:r>
            <a:r>
              <a:rPr lang="x-none" baseline="0"/>
              <a:t>selon le</a:t>
            </a:r>
            <a:r>
              <a:rPr lang="x-none"/>
              <a:t> niveau de revenus et au total </a:t>
            </a:r>
          </a:p>
        </c:rich>
      </c:tx>
      <c:layout/>
      <c:overlay val="0"/>
    </c:title>
    <c:autoTitleDeleted val="0"/>
    <c:plotArea>
      <c:layout/>
      <c:barChart>
        <c:barDir val="col"/>
        <c:grouping val="clustered"/>
        <c:varyColors val="0"/>
        <c:ser>
          <c:idx val="0"/>
          <c:order val="0"/>
          <c:tx>
            <c:strRef>
              <c:f>Q 26!$Q$31</c:f>
              <c:strCache>
                <c:ptCount val="1"/>
                <c:pt idx="0">
                  <c:v>Right to appeal</c:v>
                </c:pt>
              </c:strCache>
            </c:strRef>
          </c:tx>
          <c:invertIfNegative val="0"/>
          <c:dPt>
            <c:idx val="0"/>
            <c:invertIfNegative val="1"/>
            <c:bubble3D val="0"/>
            <c:extLst>
              <c:ext xmlns:c16="http://schemas.microsoft.com/office/drawing/2014/chart" uri="{C3380CC4-5D6E-409C-BE32-E72D297353CC}">
                <c16:uniqueId val="{00000000-1D35-4E70-A186-C5A2F6A2F279}"/>
              </c:ext>
            </c:extLst>
          </c:dPt>
          <c:dPt>
            <c:idx val="1"/>
            <c:invertIfNegative val="1"/>
            <c:bubble3D val="0"/>
            <c:extLst>
              <c:ext xmlns:c16="http://schemas.microsoft.com/office/drawing/2014/chart" uri="{C3380CC4-5D6E-409C-BE32-E72D297353CC}">
                <c16:uniqueId val="{00000001-1D35-4E70-A186-C5A2F6A2F279}"/>
              </c:ext>
            </c:extLst>
          </c:dPt>
          <c:dPt>
            <c:idx val="2"/>
            <c:invertIfNegative val="1"/>
            <c:bubble3D val="0"/>
            <c:extLst>
              <c:ext xmlns:c16="http://schemas.microsoft.com/office/drawing/2014/chart" uri="{C3380CC4-5D6E-409C-BE32-E72D297353CC}">
                <c16:uniqueId val="{00000002-1D35-4E70-A186-C5A2F6A2F279}"/>
              </c:ext>
            </c:extLst>
          </c:dPt>
          <c:dPt>
            <c:idx val="3"/>
            <c:invertIfNegative val="1"/>
            <c:bubble3D val="0"/>
            <c:extLst>
              <c:ext xmlns:c16="http://schemas.microsoft.com/office/drawing/2014/chart" uri="{C3380CC4-5D6E-409C-BE32-E72D297353CC}">
                <c16:uniqueId val="{00000003-1D35-4E70-A186-C5A2F6A2F279}"/>
              </c:ext>
            </c:extLst>
          </c:dPt>
          <c:dPt>
            <c:idx val="4"/>
            <c:invertIfNegative val="1"/>
            <c:bubble3D val="0"/>
            <c:extLst>
              <c:ext xmlns:c16="http://schemas.microsoft.com/office/drawing/2014/chart" uri="{C3380CC4-5D6E-409C-BE32-E72D297353CC}">
                <c16:uniqueId val="{00000004-1D35-4E70-A186-C5A2F6A2F279}"/>
              </c:ext>
            </c:extLst>
          </c:dPt>
          <c:dLbls>
            <c:spPr>
              <a:noFill/>
              <a:ln>
                <a:noFill/>
              </a:ln>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Q 26!$R$30:$V$30</c:f>
              <c:strCache>
                <c:ptCount val="5"/>
                <c:pt idx="0">
                  <c:v>Low Income Countries</c:v>
                </c:pt>
                <c:pt idx="1">
                  <c:v>Lower Middle Income Countries</c:v>
                </c:pt>
                <c:pt idx="2">
                  <c:v>Upper Middle Income Countries</c:v>
                </c:pt>
                <c:pt idx="3">
                  <c:v>Developed Countries</c:v>
                </c:pt>
                <c:pt idx="4">
                  <c:v>Total</c:v>
                </c:pt>
              </c:strCache>
            </c:strRef>
          </c:cat>
          <c:val>
            <c:numRef>
              <c:f>Q 26!$R$31:$V$31</c:f>
              <c:numCache>
                <c:formatCode>General</c:formatCode>
                <c:ptCount val="5"/>
                <c:pt idx="0">
                  <c:v>0.39000000000000101</c:v>
                </c:pt>
                <c:pt idx="1">
                  <c:v>0.5</c:v>
                </c:pt>
                <c:pt idx="2">
                  <c:v>0.54</c:v>
                </c:pt>
                <c:pt idx="3">
                  <c:v>0.72000000000000097</c:v>
                </c:pt>
                <c:pt idx="4">
                  <c:v>0.55000000000000004</c:v>
                </c:pt>
              </c:numCache>
            </c:numRef>
          </c:val>
          <c:extLst>
            <c:ext xmlns:c16="http://schemas.microsoft.com/office/drawing/2014/chart" uri="{C3380CC4-5D6E-409C-BE32-E72D297353CC}">
              <c16:uniqueId val="{00000000-75C4-4834-945E-AB4C9E7CE873}"/>
            </c:ext>
          </c:extLst>
        </c:ser>
        <c:dLbls>
          <c:showLegendKey val="0"/>
          <c:showVal val="0"/>
          <c:showCatName val="0"/>
          <c:showSerName val="0"/>
          <c:showPercent val="0"/>
          <c:showBubbleSize val="0"/>
        </c:dLbls>
        <c:gapWidth val="150"/>
        <c:axId val="210877824"/>
        <c:axId val="210879616"/>
      </c:barChart>
      <c:catAx>
        <c:axId val="210877824"/>
        <c:scaling>
          <c:orientation val="minMax"/>
        </c:scaling>
        <c:delete val="0"/>
        <c:axPos val="b"/>
        <c:numFmt formatCode="General" sourceLinked="0"/>
        <c:majorTickMark val="out"/>
        <c:minorTickMark val="none"/>
        <c:tickLblPos val="nextTo"/>
        <c:crossAx val="210879616"/>
        <c:crosses val="autoZero"/>
        <c:auto val="0"/>
        <c:lblAlgn val="ctr"/>
        <c:lblOffset val="100"/>
        <c:noMultiLvlLbl val="0"/>
      </c:catAx>
      <c:valAx>
        <c:axId val="210879616"/>
        <c:scaling>
          <c:orientation val="minMax"/>
        </c:scaling>
        <c:delete val="0"/>
        <c:axPos val="l"/>
        <c:majorGridlines/>
        <c:numFmt formatCode="General" sourceLinked="1"/>
        <c:majorTickMark val="out"/>
        <c:minorTickMark val="none"/>
        <c:tickLblPos val="nextTo"/>
        <c:crossAx val="210877824"/>
        <c:crosses val="autoZero"/>
        <c:crossBetween val="between"/>
      </c:valAx>
      <c:spPr>
        <a:solidFill>
          <a:schemeClr val="bg1"/>
        </a:solidFill>
      </c:spPr>
    </c:plotArea>
    <c:plotVisOnly val="1"/>
    <c:dispBlanksAs val="gap"/>
    <c:showDLblsOverMax val="0"/>
  </c:chart>
  <c:spPr>
    <a:gradFill>
      <a:gsLst>
        <a:gs pos="0">
          <a:srgbClr val="4F81BD">
            <a:tint val="66000"/>
            <a:satMod val="160000"/>
          </a:srgbClr>
        </a:gs>
        <a:gs pos="50000">
          <a:srgbClr val="4F81BD">
            <a:tint val="44500"/>
            <a:satMod val="160000"/>
          </a:srgbClr>
        </a:gs>
        <a:gs pos="100000">
          <a:srgbClr val="4F81BD">
            <a:tint val="23500"/>
            <a:satMod val="160000"/>
          </a:srgbClr>
        </a:gs>
      </a:gsLst>
      <a:lin ang="5400000" scaled="0"/>
    </a:gradFill>
    <a:effectLst>
      <a:glow rad="63500">
        <a:schemeClr val="accent1">
          <a:satMod val="175000"/>
          <a:alpha val="40000"/>
        </a:schemeClr>
      </a:glow>
    </a:effectLst>
  </c:spPr>
  <c:txPr>
    <a:bodyPr/>
    <a:lstStyle/>
    <a:p>
      <a:pPr>
        <a:defRPr sz="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84EF1D-4548-4D8B-AB64-CA457C2DA492}" type="doc">
      <dgm:prSet loTypeId="urn:microsoft.com/office/officeart/2005/8/layout/hProcess9" loCatId="process" qsTypeId="urn:microsoft.com/office/officeart/2005/8/quickstyle/3d1" qsCatId="colorful" csTypeId="urn:microsoft.com/office/officeart/2005/8/colors/colorful4" csCatId="colorful" phldr="1"/>
      <dgm:spPr/>
      <dgm:t>
        <a:bodyPr/>
        <a:lstStyle/>
        <a:p>
          <a:endParaRPr/>
        </a:p>
      </dgm:t>
    </dgm:pt>
    <dgm:pt modelId="{5E85CBBA-DEBA-4EEF-8BF3-8179C505E21F}" type="parTrans" cxnId="{81D568AE-4FA8-4E2E-BD87-EC73992A52BE}">
      <dgm:prSet/>
      <dgm:spPr/>
      <dgm:t>
        <a:bodyPr/>
        <a:lstStyle/>
        <a:p>
          <a:endParaRPr lang="en-US"/>
        </a:p>
      </dgm:t>
    </dgm:pt>
    <dgm:pt modelId="{9A237E99-0BCE-41C3-9798-C11F718C2DD5}">
      <dgm:prSet phldrT="[Text]" custT="1"/>
      <dgm:spPr/>
      <dgm:t>
        <a:bodyPr/>
        <a:lstStyle/>
        <a:p>
          <a:pPr>
            <a:defRPr b="0" i="0"/>
          </a:pPr>
          <a:r>
            <a:rPr lang="x-none" sz="1150" b="0" i="0" smtClean="0">
              <a:effectLst>
                <a:outerShdw blurRad="38100" dist="38100" dir="2700000" algn="tl">
                  <a:srgbClr val="000000">
                    <a:alpha val="43137"/>
                  </a:srgbClr>
                </a:outerShdw>
              </a:effectLst>
            </a:rPr>
            <a:t>Renforcer les Institutions Supérieures de Contrôle des Finances Publiques</a:t>
          </a:r>
        </a:p>
      </dgm:t>
    </dgm:pt>
    <dgm:pt modelId="{6576A1C9-E2C6-4755-BFE7-5D196A1105EE}" type="sibTrans" cxnId="{81D568AE-4FA8-4E2E-BD87-EC73992A52BE}">
      <dgm:prSet/>
      <dgm:spPr/>
      <dgm:t>
        <a:bodyPr/>
        <a:lstStyle/>
        <a:p>
          <a:endParaRPr lang="en-US"/>
        </a:p>
      </dgm:t>
    </dgm:pt>
    <dgm:pt modelId="{FA99FA62-F0F2-46C4-AAC8-60783A7FC858}" type="parTrans" cxnId="{D81BD531-8909-4EDF-B1DE-D8325A5D9D7D}">
      <dgm:prSet/>
      <dgm:spPr/>
      <dgm:t>
        <a:bodyPr/>
        <a:lstStyle/>
        <a:p>
          <a:endParaRPr lang="en-US"/>
        </a:p>
      </dgm:t>
    </dgm:pt>
    <dgm:pt modelId="{0AF2517F-8196-4170-91D6-98E1CB9B3309}">
      <dgm:prSet phldrT="[Text]" custT="1"/>
      <dgm:spPr/>
      <dgm:t>
        <a:bodyPr/>
        <a:lstStyle/>
        <a:p>
          <a:pPr>
            <a:defRPr b="0" i="0"/>
          </a:pPr>
          <a:r>
            <a:rPr lang="x-none" sz="1150" b="0" i="0" smtClean="0">
              <a:effectLst>
                <a:outerShdw blurRad="38100" dist="38100" dir="2700000" algn="tl">
                  <a:srgbClr val="000000">
                    <a:alpha val="43137"/>
                  </a:srgbClr>
                </a:outerShdw>
              </a:effectLst>
            </a:rPr>
            <a:t>Favorise l’efficacité, la responsabili</a:t>
          </a:r>
          <a:r>
            <a:rPr lang="fr-FR" sz="1150" b="0" i="0" dirty="0" smtClean="0">
              <a:effectLst>
                <a:outerShdw blurRad="38100" dist="38100" dir="2700000" algn="tl">
                  <a:srgbClr val="000000">
                    <a:alpha val="43137"/>
                  </a:srgbClr>
                </a:outerShdw>
              </a:effectLst>
            </a:rPr>
            <a:t>té</a:t>
          </a:r>
          <a:r>
            <a:rPr lang="x-none" sz="1150" b="0" i="0" smtClean="0">
              <a:effectLst>
                <a:outerShdw blurRad="38100" dist="38100" dir="2700000" algn="tl">
                  <a:srgbClr val="000000">
                    <a:alpha val="43137"/>
                  </a:srgbClr>
                </a:outerShdw>
              </a:effectLst>
            </a:rPr>
            <a:t>, l’efficience et la transparence d</a:t>
          </a:r>
          <a:r>
            <a:rPr lang="fr-FR" sz="1150" b="0" i="0" dirty="0" smtClean="0">
              <a:effectLst>
                <a:outerShdw blurRad="38100" dist="38100" dir="2700000" algn="tl">
                  <a:srgbClr val="000000">
                    <a:alpha val="43137"/>
                  </a:srgbClr>
                </a:outerShdw>
              </a:effectLst>
            </a:rPr>
            <a:t>ans</a:t>
          </a:r>
          <a:r>
            <a:rPr lang="x-none" sz="1150" b="0" i="0" smtClean="0">
              <a:effectLst>
                <a:outerShdw blurRad="38100" dist="38100" dir="2700000" algn="tl">
                  <a:srgbClr val="000000">
                    <a:alpha val="43137"/>
                  </a:srgbClr>
                </a:outerShdw>
              </a:effectLst>
            </a:rPr>
            <a:t> l’administration publique</a:t>
          </a:r>
        </a:p>
      </dgm:t>
    </dgm:pt>
    <dgm:pt modelId="{A185B619-F550-4F3A-ACD3-7A7D45734D9F}" type="sibTrans" cxnId="{D81BD531-8909-4EDF-B1DE-D8325A5D9D7D}">
      <dgm:prSet/>
      <dgm:spPr/>
      <dgm:t>
        <a:bodyPr/>
        <a:lstStyle/>
        <a:p>
          <a:endParaRPr lang="en-US"/>
        </a:p>
      </dgm:t>
    </dgm:pt>
    <dgm:pt modelId="{2A6BE22E-2BD3-477A-AB87-8DE523725E9D}" type="parTrans" cxnId="{EB7380D0-26CF-419D-96EC-CCF09EF65BDE}">
      <dgm:prSet/>
      <dgm:spPr/>
      <dgm:t>
        <a:bodyPr/>
        <a:lstStyle/>
        <a:p>
          <a:endParaRPr lang="en-US"/>
        </a:p>
      </dgm:t>
    </dgm:pt>
    <dgm:pt modelId="{5C0F30F5-B7A5-4ACA-9A5F-9109895A2115}">
      <dgm:prSet phldrT="[Text]" custT="1"/>
      <dgm:spPr/>
      <dgm:t>
        <a:bodyPr/>
        <a:lstStyle/>
        <a:p>
          <a:pPr>
            <a:defRPr b="0" i="0"/>
          </a:pPr>
          <a:r>
            <a:rPr lang="x-none" sz="1300" b="1" i="1" smtClean="0">
              <a:effectLst>
                <a:outerShdw blurRad="38100" dist="38100" dir="2700000" algn="tl">
                  <a:srgbClr val="000000">
                    <a:alpha val="43137"/>
                  </a:srgbClr>
                </a:outerShdw>
              </a:effectLst>
            </a:rPr>
            <a:t>Permet d’atteindre les </a:t>
          </a:r>
          <a:r>
            <a:rPr lang="x-none" sz="1300" b="1" i="1" u="sng" smtClean="0">
              <a:effectLst>
                <a:outerShdw blurRad="38100" dist="38100" dir="2700000" algn="tl">
                  <a:srgbClr val="000000">
                    <a:alpha val="43137"/>
                  </a:srgbClr>
                </a:outerShdw>
              </a:effectLst>
            </a:rPr>
            <a:t>objectifs de développement national</a:t>
          </a:r>
        </a:p>
      </dgm:t>
    </dgm:pt>
    <dgm:pt modelId="{6A4AE855-4EB1-4E8D-8AE4-12661715D10A}" type="sibTrans" cxnId="{EB7380D0-26CF-419D-96EC-CCF09EF65BDE}">
      <dgm:prSet/>
      <dgm:spPr/>
      <dgm:t>
        <a:bodyPr/>
        <a:lstStyle/>
        <a:p>
          <a:endParaRPr lang="en-US"/>
        </a:p>
      </dgm:t>
    </dgm:pt>
    <dgm:pt modelId="{D0185DCD-DB32-438D-B1FD-B138CCBCA599}" type="pres">
      <dgm:prSet presAssocID="{6A84EF1D-4548-4D8B-AB64-CA457C2DA492}" presName="CompostProcess" presStyleCnt="0">
        <dgm:presLayoutVars>
          <dgm:dir/>
          <dgm:resizeHandles val="exact"/>
        </dgm:presLayoutVars>
      </dgm:prSet>
      <dgm:spPr/>
      <dgm:t>
        <a:bodyPr/>
        <a:lstStyle/>
        <a:p>
          <a:endParaRPr/>
        </a:p>
      </dgm:t>
    </dgm:pt>
    <dgm:pt modelId="{E29B6C28-63CF-4F02-80AB-EDB3D248BAA6}" type="pres">
      <dgm:prSet presAssocID="{6A84EF1D-4548-4D8B-AB64-CA457C2DA492}" presName="arrow" presStyleLbl="bgShp" presStyleIdx="0" presStyleCnt="1" custScaleX="117647" custLinFactNeighborX="20188" custLinFactNeighborY="-8749"/>
      <dgm:spPr/>
      <dgm:t>
        <a:bodyPr/>
        <a:lstStyle/>
        <a:p>
          <a:endParaRPr/>
        </a:p>
      </dgm:t>
    </dgm:pt>
    <dgm:pt modelId="{6A77A6D5-CB8F-4846-9BBD-140DAC291A70}" type="pres">
      <dgm:prSet presAssocID="{6A84EF1D-4548-4D8B-AB64-CA457C2DA492}" presName="linearProcess" presStyleCnt="0"/>
      <dgm:spPr/>
      <dgm:t>
        <a:bodyPr/>
        <a:lstStyle/>
        <a:p>
          <a:endParaRPr/>
        </a:p>
      </dgm:t>
    </dgm:pt>
    <dgm:pt modelId="{D2769BA3-F917-4F37-93D4-76D2B00E53D9}" type="pres">
      <dgm:prSet presAssocID="{9A237E99-0BCE-41C3-9798-C11F718C2DD5}" presName="textNode" presStyleLbl="node1" presStyleIdx="0" presStyleCnt="3">
        <dgm:presLayoutVars>
          <dgm:bulletEnabled val="1"/>
        </dgm:presLayoutVars>
      </dgm:prSet>
      <dgm:spPr/>
      <dgm:t>
        <a:bodyPr/>
        <a:lstStyle/>
        <a:p>
          <a:endParaRPr lang="en-US"/>
        </a:p>
      </dgm:t>
    </dgm:pt>
    <dgm:pt modelId="{CCF450CB-D067-4F92-99C7-ED54A1D0E8D6}" type="pres">
      <dgm:prSet presAssocID="{6576A1C9-E2C6-4755-BFE7-5D196A1105EE}" presName="sibTrans" presStyleCnt="0"/>
      <dgm:spPr/>
      <dgm:t>
        <a:bodyPr/>
        <a:lstStyle/>
        <a:p>
          <a:endParaRPr/>
        </a:p>
      </dgm:t>
    </dgm:pt>
    <dgm:pt modelId="{F527C5D2-A3F1-4669-B839-FAB95F188F91}" type="pres">
      <dgm:prSet presAssocID="{0AF2517F-8196-4170-91D6-98E1CB9B3309}" presName="textNode" presStyleLbl="node1" presStyleIdx="1" presStyleCnt="3">
        <dgm:presLayoutVars>
          <dgm:bulletEnabled val="1"/>
        </dgm:presLayoutVars>
      </dgm:prSet>
      <dgm:spPr/>
      <dgm:t>
        <a:bodyPr/>
        <a:lstStyle/>
        <a:p>
          <a:endParaRPr lang="en-US"/>
        </a:p>
      </dgm:t>
    </dgm:pt>
    <dgm:pt modelId="{CF68B077-BB93-4002-B6D4-3EA5F4C5A43E}" type="pres">
      <dgm:prSet presAssocID="{A185B619-F550-4F3A-ACD3-7A7D45734D9F}" presName="sibTrans" presStyleCnt="0"/>
      <dgm:spPr/>
      <dgm:t>
        <a:bodyPr/>
        <a:lstStyle/>
        <a:p>
          <a:endParaRPr/>
        </a:p>
      </dgm:t>
    </dgm:pt>
    <dgm:pt modelId="{55C7DC53-8335-4D17-B9E3-67E890FA2B44}" type="pres">
      <dgm:prSet presAssocID="{5C0F30F5-B7A5-4ACA-9A5F-9109895A2115}" presName="textNode" presStyleLbl="node1" presStyleIdx="2" presStyleCnt="3">
        <dgm:presLayoutVars>
          <dgm:bulletEnabled val="1"/>
        </dgm:presLayoutVars>
      </dgm:prSet>
      <dgm:spPr/>
      <dgm:t>
        <a:bodyPr/>
        <a:lstStyle/>
        <a:p>
          <a:endParaRPr lang="en-US"/>
        </a:p>
      </dgm:t>
    </dgm:pt>
  </dgm:ptLst>
  <dgm:cxnLst>
    <dgm:cxn modelId="{2C3BF9AB-B7C6-46FC-A56E-C6BA1E90CF1B}" type="presOf" srcId="{5C0F30F5-B7A5-4ACA-9A5F-9109895A2115}" destId="{55C7DC53-8335-4D17-B9E3-67E890FA2B44}" srcOrd="0" destOrd="0" presId="urn:microsoft.com/office/officeart/2005/8/layout/hProcess9"/>
    <dgm:cxn modelId="{D81BD531-8909-4EDF-B1DE-D8325A5D9D7D}" srcId="{6A84EF1D-4548-4D8B-AB64-CA457C2DA492}" destId="{0AF2517F-8196-4170-91D6-98E1CB9B3309}" srcOrd="1" destOrd="0" parTransId="{FA99FA62-F0F2-46C4-AAC8-60783A7FC858}" sibTransId="{A185B619-F550-4F3A-ACD3-7A7D45734D9F}"/>
    <dgm:cxn modelId="{EB7380D0-26CF-419D-96EC-CCF09EF65BDE}" srcId="{6A84EF1D-4548-4D8B-AB64-CA457C2DA492}" destId="{5C0F30F5-B7A5-4ACA-9A5F-9109895A2115}" srcOrd="2" destOrd="0" parTransId="{2A6BE22E-2BD3-477A-AB87-8DE523725E9D}" sibTransId="{6A4AE855-4EB1-4E8D-8AE4-12661715D10A}"/>
    <dgm:cxn modelId="{68581DA9-A53F-4154-856F-3D55807C4517}" type="presOf" srcId="{9A237E99-0BCE-41C3-9798-C11F718C2DD5}" destId="{D2769BA3-F917-4F37-93D4-76D2B00E53D9}" srcOrd="0" destOrd="0" presId="urn:microsoft.com/office/officeart/2005/8/layout/hProcess9"/>
    <dgm:cxn modelId="{81D568AE-4FA8-4E2E-BD87-EC73992A52BE}" srcId="{6A84EF1D-4548-4D8B-AB64-CA457C2DA492}" destId="{9A237E99-0BCE-41C3-9798-C11F718C2DD5}" srcOrd="0" destOrd="0" parTransId="{5E85CBBA-DEBA-4EEF-8BF3-8179C505E21F}" sibTransId="{6576A1C9-E2C6-4755-BFE7-5D196A1105EE}"/>
    <dgm:cxn modelId="{92074EDB-0086-4CE8-8920-EE3F7BCB21EE}" type="presOf" srcId="{6A84EF1D-4548-4D8B-AB64-CA457C2DA492}" destId="{D0185DCD-DB32-438D-B1FD-B138CCBCA599}" srcOrd="0" destOrd="0" presId="urn:microsoft.com/office/officeart/2005/8/layout/hProcess9"/>
    <dgm:cxn modelId="{6A6F7167-C503-4D27-BE28-50A5FE3D1A3A}" type="presOf" srcId="{0AF2517F-8196-4170-91D6-98E1CB9B3309}" destId="{F527C5D2-A3F1-4669-B839-FAB95F188F91}" srcOrd="0" destOrd="0" presId="urn:microsoft.com/office/officeart/2005/8/layout/hProcess9"/>
    <dgm:cxn modelId="{45007F96-27D9-4300-BD7A-81AFA4105555}" type="presParOf" srcId="{D0185DCD-DB32-438D-B1FD-B138CCBCA599}" destId="{E29B6C28-63CF-4F02-80AB-EDB3D248BAA6}" srcOrd="0" destOrd="0" presId="urn:microsoft.com/office/officeart/2005/8/layout/hProcess9"/>
    <dgm:cxn modelId="{20745E13-91A4-4C7D-A3A2-F36BF4365CB4}" type="presParOf" srcId="{D0185DCD-DB32-438D-B1FD-B138CCBCA599}" destId="{6A77A6D5-CB8F-4846-9BBD-140DAC291A70}" srcOrd="1" destOrd="0" presId="urn:microsoft.com/office/officeart/2005/8/layout/hProcess9"/>
    <dgm:cxn modelId="{A3BF9352-4EF2-4D94-9075-427EAFDABD3A}" type="presParOf" srcId="{6A77A6D5-CB8F-4846-9BBD-140DAC291A70}" destId="{D2769BA3-F917-4F37-93D4-76D2B00E53D9}" srcOrd="0" destOrd="0" presId="urn:microsoft.com/office/officeart/2005/8/layout/hProcess9"/>
    <dgm:cxn modelId="{6BEDBCEB-B107-4DDE-9EC8-A0DC7FBD5E7A}" type="presParOf" srcId="{6A77A6D5-CB8F-4846-9BBD-140DAC291A70}" destId="{CCF450CB-D067-4F92-99C7-ED54A1D0E8D6}" srcOrd="1" destOrd="0" presId="urn:microsoft.com/office/officeart/2005/8/layout/hProcess9"/>
    <dgm:cxn modelId="{1C1ED3DE-62F2-49F2-B225-C4E77CE62215}" type="presParOf" srcId="{6A77A6D5-CB8F-4846-9BBD-140DAC291A70}" destId="{F527C5D2-A3F1-4669-B839-FAB95F188F91}" srcOrd="2" destOrd="0" presId="urn:microsoft.com/office/officeart/2005/8/layout/hProcess9"/>
    <dgm:cxn modelId="{7EAED4B8-8E10-486A-927A-6135AA1E2FE9}" type="presParOf" srcId="{6A77A6D5-CB8F-4846-9BBD-140DAC291A70}" destId="{CF68B077-BB93-4002-B6D4-3EA5F4C5A43E}" srcOrd="3" destOrd="0" presId="urn:microsoft.com/office/officeart/2005/8/layout/hProcess9"/>
    <dgm:cxn modelId="{07E89DBF-6858-4893-A89D-3214F2014C01}" type="presParOf" srcId="{6A77A6D5-CB8F-4846-9BBD-140DAC291A70}" destId="{55C7DC53-8335-4D17-B9E3-67E890FA2B44}" srcOrd="4" destOrd="0" presId="urn:microsoft.com/office/officeart/2005/8/layout/hProcess9"/>
  </dgm:cxnLst>
  <dgm:bg/>
  <dgm:whole>
    <a:ln/>
  </dgm:whole>
  <dgm:extLst>
    <a:ext uri="http://schemas.microsoft.com/office/drawing/2008/diagram">
      <dsp:dataModelExt xmlns:dsp="http://schemas.microsoft.com/office/drawing/2008/diagram" relId="rId12"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7F7F38-ACC8-429B-BE50-26107EF2C9CE}" type="doc">
      <dgm:prSet loTypeId="urn:microsoft.com/office/officeart/2005/8/layout/list1" loCatId="list" qsTypeId="urn:microsoft.com/office/officeart/2005/8/quickstyle/simple4" qsCatId="mainScheme" csTypeId="urn:microsoft.com/office/officeart/2005/8/colors/accent0_3" csCatId="mainScheme" phldr="1"/>
      <dgm:spPr/>
      <dgm:t>
        <a:bodyPr/>
        <a:lstStyle/>
        <a:p>
          <a:endParaRPr/>
        </a:p>
      </dgm:t>
    </dgm:pt>
    <dgm:pt modelId="{5E640B63-62F2-41A7-8ACE-AA03F538407F}" type="parTrans" cxnId="{34CA31C4-5A74-4B6C-9BFD-0AC8788E8BEB}">
      <dgm:prSet/>
      <dgm:spPr/>
      <dgm:t>
        <a:bodyPr/>
        <a:lstStyle/>
        <a:p>
          <a:endParaRPr lang="en-US" sz="1300" b="0">
            <a:latin typeface="Berlin Sans FB" panose="020E0602020502020306" pitchFamily="34" charset="0"/>
          </a:endParaRPr>
        </a:p>
      </dgm:t>
    </dgm:pt>
    <dgm:pt modelId="{976CD3C0-D84A-4562-BBF7-4EC05DF59C07}">
      <dgm:prSet phldrT="[Text]" custT="1"/>
      <dgm:spPr/>
      <dgm:t>
        <a:bodyPr/>
        <a:lstStyle/>
        <a:p>
          <a:pPr>
            <a:defRPr b="0" i="0"/>
          </a:pPr>
          <a:r>
            <a:rPr lang="x-none" sz="1300" b="0" smtClean="0">
              <a:latin typeface="Berlin Sans FB" panose="020E0602020502020306" pitchFamily="34" charset="0"/>
            </a:rPr>
            <a:t>1. En montrant </a:t>
          </a:r>
          <a:r>
            <a:rPr lang="fr-FR" sz="1300" b="0" dirty="0" smtClean="0">
              <a:latin typeface="Berlin Sans FB" panose="020E0602020502020306" pitchFamily="34" charset="0"/>
            </a:rPr>
            <a:t>l’</a:t>
          </a:r>
          <a:r>
            <a:rPr lang="x-none" sz="1300" b="0" smtClean="0">
              <a:latin typeface="Berlin Sans FB" panose="020E0602020502020306" pitchFamily="34" charset="0"/>
            </a:rPr>
            <a:t>exemple </a:t>
          </a:r>
          <a:r>
            <a:rPr lang="fr-FR" sz="1300" b="0" dirty="0" smtClean="0">
              <a:latin typeface="Berlin Sans FB" panose="020E0602020502020306" pitchFamily="34" charset="0"/>
            </a:rPr>
            <a:t>en matière </a:t>
          </a:r>
          <a:r>
            <a:rPr lang="x-none" sz="1300" b="0" smtClean="0">
              <a:latin typeface="Berlin Sans FB" panose="020E0602020502020306" pitchFamily="34" charset="0"/>
            </a:rPr>
            <a:t>de transparence et de responsabilité</a:t>
          </a:r>
        </a:p>
      </dgm:t>
    </dgm:pt>
    <dgm:pt modelId="{E3CFCD3A-3C5D-4FE8-AD28-2B5C772BF471}" type="sibTrans" cxnId="{34CA31C4-5A74-4B6C-9BFD-0AC8788E8BEB}">
      <dgm:prSet/>
      <dgm:spPr/>
      <dgm:t>
        <a:bodyPr/>
        <a:lstStyle/>
        <a:p>
          <a:endParaRPr lang="en-US" sz="1300" b="0">
            <a:latin typeface="Berlin Sans FB" panose="020E0602020502020306" pitchFamily="34" charset="0"/>
          </a:endParaRPr>
        </a:p>
      </dgm:t>
    </dgm:pt>
    <dgm:pt modelId="{EEE920B1-63FA-4299-9767-6D3BC5F8447A}" type="parTrans" cxnId="{D4C2E4E2-BAD2-43DA-864E-FDE854E815C9}">
      <dgm:prSet/>
      <dgm:spPr/>
      <dgm:t>
        <a:bodyPr/>
        <a:lstStyle/>
        <a:p>
          <a:endParaRPr lang="en-US" sz="1300" b="0">
            <a:latin typeface="Berlin Sans FB" panose="020E0602020502020306" pitchFamily="34" charset="0"/>
          </a:endParaRPr>
        </a:p>
      </dgm:t>
    </dgm:pt>
    <dgm:pt modelId="{595159B7-02FB-40FB-8DF5-42E238B751E7}">
      <dgm:prSet custT="1"/>
      <dgm:spPr/>
      <dgm:t>
        <a:bodyPr/>
        <a:lstStyle/>
        <a:p>
          <a:pPr>
            <a:defRPr b="0" i="0"/>
          </a:pPr>
          <a:r>
            <a:rPr lang="x-none" sz="1300" b="0" smtClean="0">
              <a:latin typeface="Berlin Sans FB" panose="020E0602020502020306" pitchFamily="34" charset="0"/>
            </a:rPr>
            <a:t>2. En réalisant des audits de la performance des programmes qui contribuent aux ODD</a:t>
          </a:r>
        </a:p>
      </dgm:t>
    </dgm:pt>
    <dgm:pt modelId="{4085389E-193D-4E63-8B41-5DFCF0F03470}" type="sibTrans" cxnId="{D4C2E4E2-BAD2-43DA-864E-FDE854E815C9}">
      <dgm:prSet/>
      <dgm:spPr/>
      <dgm:t>
        <a:bodyPr/>
        <a:lstStyle/>
        <a:p>
          <a:endParaRPr lang="en-US" sz="1300" b="0">
            <a:latin typeface="Berlin Sans FB" panose="020E0602020502020306" pitchFamily="34" charset="0"/>
          </a:endParaRPr>
        </a:p>
      </dgm:t>
    </dgm:pt>
    <dgm:pt modelId="{7C8769DF-82BE-41F8-A074-83E8D4206960}" type="parTrans" cxnId="{478199BC-34BC-4E74-8824-03800577970E}">
      <dgm:prSet/>
      <dgm:spPr/>
      <dgm:t>
        <a:bodyPr/>
        <a:lstStyle/>
        <a:p>
          <a:endParaRPr lang="en-US" sz="1300" b="0">
            <a:latin typeface="Berlin Sans FB" panose="020E0602020502020306" pitchFamily="34" charset="0"/>
          </a:endParaRPr>
        </a:p>
      </dgm:t>
    </dgm:pt>
    <dgm:pt modelId="{CE9F8924-7270-4170-9F7A-367837F273BC}">
      <dgm:prSet phldrT="[Text]" custT="1"/>
      <dgm:spPr/>
      <dgm:t>
        <a:bodyPr/>
        <a:lstStyle/>
        <a:p>
          <a:pPr>
            <a:defRPr b="0" i="0"/>
          </a:pPr>
          <a:r>
            <a:rPr lang="x-none" sz="1300" b="0" smtClean="0">
              <a:latin typeface="Berlin Sans FB" panose="020E0602020502020306" pitchFamily="34" charset="0"/>
            </a:rPr>
            <a:t>3. En évaluant et en soutenant l</a:t>
          </a:r>
          <a:r>
            <a:rPr lang="fr-FR" sz="1300" b="0" dirty="0" smtClean="0">
              <a:latin typeface="Berlin Sans FB" panose="020E0602020502020306" pitchFamily="34" charset="0"/>
            </a:rPr>
            <a:t>’</a:t>
          </a:r>
          <a:r>
            <a:rPr lang="x-none" sz="1300" b="0" smtClean="0">
              <a:latin typeface="Berlin Sans FB" panose="020E0602020502020306" pitchFamily="34" charset="0"/>
            </a:rPr>
            <a:t>ODD 16</a:t>
          </a:r>
          <a:r>
            <a:rPr lang="fr-FR" sz="1300" b="0" dirty="0" smtClean="0">
              <a:latin typeface="Berlin Sans FB" panose="020E0602020502020306" pitchFamily="34" charset="0"/>
            </a:rPr>
            <a:t>, renforcer les institutions</a:t>
          </a:r>
          <a:endParaRPr lang="x-none" sz="1300" b="0" smtClean="0">
            <a:latin typeface="Berlin Sans FB" panose="020E0602020502020306" pitchFamily="34" charset="0"/>
          </a:endParaRPr>
        </a:p>
      </dgm:t>
    </dgm:pt>
    <dgm:pt modelId="{77D77078-5F61-4E00-B9B4-D5CCAAFE7891}" type="sibTrans" cxnId="{478199BC-34BC-4E74-8824-03800577970E}">
      <dgm:prSet/>
      <dgm:spPr/>
      <dgm:t>
        <a:bodyPr/>
        <a:lstStyle/>
        <a:p>
          <a:endParaRPr lang="en-US" sz="1300" b="0">
            <a:latin typeface="Berlin Sans FB" panose="020E0602020502020306" pitchFamily="34" charset="0"/>
          </a:endParaRPr>
        </a:p>
      </dgm:t>
    </dgm:pt>
    <dgm:pt modelId="{42312346-CD6C-421D-A5DB-D6FD92EF010B}" type="pres">
      <dgm:prSet presAssocID="{1B7F7F38-ACC8-429B-BE50-26107EF2C9CE}" presName="linear" presStyleCnt="0">
        <dgm:presLayoutVars>
          <dgm:dir/>
          <dgm:animLvl val="lvl"/>
          <dgm:resizeHandles val="exact"/>
        </dgm:presLayoutVars>
      </dgm:prSet>
      <dgm:spPr/>
      <dgm:t>
        <a:bodyPr/>
        <a:lstStyle/>
        <a:p>
          <a:endParaRPr/>
        </a:p>
      </dgm:t>
    </dgm:pt>
    <dgm:pt modelId="{E105F962-58CE-4A30-9D96-67D2D6E7B28A}" type="pres">
      <dgm:prSet presAssocID="{976CD3C0-D84A-4562-BBF7-4EC05DF59C07}" presName="parentLin" presStyleCnt="0"/>
      <dgm:spPr/>
      <dgm:t>
        <a:bodyPr/>
        <a:lstStyle/>
        <a:p>
          <a:endParaRPr/>
        </a:p>
      </dgm:t>
    </dgm:pt>
    <dgm:pt modelId="{CFB7DD09-21D6-49FE-9C78-6FEF013D6138}" type="pres">
      <dgm:prSet presAssocID="{976CD3C0-D84A-4562-BBF7-4EC05DF59C07}" presName="parentLeftMargin" presStyleLbl="node1" presStyleIdx="0" presStyleCnt="3"/>
      <dgm:spPr/>
      <dgm:t>
        <a:bodyPr/>
        <a:lstStyle/>
        <a:p>
          <a:endParaRPr lang="en-US"/>
        </a:p>
      </dgm:t>
    </dgm:pt>
    <dgm:pt modelId="{20D43358-413D-4E24-88DE-E85AD6567364}" type="pres">
      <dgm:prSet presAssocID="{976CD3C0-D84A-4562-BBF7-4EC05DF59C07}" presName="parentText" presStyleLbl="node1" presStyleIdx="0" presStyleCnt="3" custScaleX="129954">
        <dgm:presLayoutVars>
          <dgm:chMax val="0"/>
          <dgm:bulletEnabled val="1"/>
        </dgm:presLayoutVars>
      </dgm:prSet>
      <dgm:spPr/>
      <dgm:t>
        <a:bodyPr/>
        <a:lstStyle/>
        <a:p>
          <a:endParaRPr lang="en-US"/>
        </a:p>
      </dgm:t>
    </dgm:pt>
    <dgm:pt modelId="{4B41E454-2610-400E-AF60-E8AB13611A0A}" type="pres">
      <dgm:prSet presAssocID="{976CD3C0-D84A-4562-BBF7-4EC05DF59C07}" presName="negativeSpace" presStyleCnt="0"/>
      <dgm:spPr/>
      <dgm:t>
        <a:bodyPr/>
        <a:lstStyle/>
        <a:p>
          <a:endParaRPr/>
        </a:p>
      </dgm:t>
    </dgm:pt>
    <dgm:pt modelId="{7712D0DA-D438-46A4-A28D-5DDA280B64B0}" type="pres">
      <dgm:prSet presAssocID="{976CD3C0-D84A-4562-BBF7-4EC05DF59C07}" presName="childText" presStyleLbl="conFgAcc1" presStyleIdx="0" presStyleCnt="3">
        <dgm:presLayoutVars>
          <dgm:bulletEnabled val="1"/>
        </dgm:presLayoutVars>
      </dgm:prSet>
      <dgm:spPr>
        <a:noFill/>
        <a:ln>
          <a:noFill/>
        </a:ln>
      </dgm:spPr>
      <dgm:t>
        <a:bodyPr/>
        <a:lstStyle/>
        <a:p>
          <a:endParaRPr/>
        </a:p>
      </dgm:t>
    </dgm:pt>
    <dgm:pt modelId="{D4543661-5F81-4D20-A730-F06FE9A9C319}" type="pres">
      <dgm:prSet presAssocID="{E3CFCD3A-3C5D-4FE8-AD28-2B5C772BF471}" presName="spaceBetweenRectangles" presStyleCnt="0"/>
      <dgm:spPr/>
      <dgm:t>
        <a:bodyPr/>
        <a:lstStyle/>
        <a:p>
          <a:endParaRPr/>
        </a:p>
      </dgm:t>
    </dgm:pt>
    <dgm:pt modelId="{77503ACB-F7B0-4703-B9DF-1010BE939E2C}" type="pres">
      <dgm:prSet presAssocID="{595159B7-02FB-40FB-8DF5-42E238B751E7}" presName="parentLin" presStyleCnt="0"/>
      <dgm:spPr/>
      <dgm:t>
        <a:bodyPr/>
        <a:lstStyle/>
        <a:p>
          <a:endParaRPr/>
        </a:p>
      </dgm:t>
    </dgm:pt>
    <dgm:pt modelId="{E1FA6ABA-5AFB-4B61-8606-6E96102D90C2}" type="pres">
      <dgm:prSet presAssocID="{595159B7-02FB-40FB-8DF5-42E238B751E7}" presName="parentLeftMargin" presStyleLbl="node1" presStyleIdx="0" presStyleCnt="3"/>
      <dgm:spPr/>
      <dgm:t>
        <a:bodyPr/>
        <a:lstStyle/>
        <a:p>
          <a:endParaRPr lang="en-US"/>
        </a:p>
      </dgm:t>
    </dgm:pt>
    <dgm:pt modelId="{AB2566B7-A613-44E2-B4E1-E3C2E5782426}" type="pres">
      <dgm:prSet presAssocID="{595159B7-02FB-40FB-8DF5-42E238B751E7}" presName="parentText" presStyleLbl="node1" presStyleIdx="1" presStyleCnt="3" custScaleX="129954">
        <dgm:presLayoutVars>
          <dgm:chMax val="0"/>
          <dgm:bulletEnabled val="1"/>
        </dgm:presLayoutVars>
      </dgm:prSet>
      <dgm:spPr/>
      <dgm:t>
        <a:bodyPr/>
        <a:lstStyle/>
        <a:p>
          <a:endParaRPr lang="en-US"/>
        </a:p>
      </dgm:t>
    </dgm:pt>
    <dgm:pt modelId="{9BFEEF3C-FEFE-4C30-B03E-12B2A6141AF0}" type="pres">
      <dgm:prSet presAssocID="{595159B7-02FB-40FB-8DF5-42E238B751E7}" presName="negativeSpace" presStyleCnt="0"/>
      <dgm:spPr/>
      <dgm:t>
        <a:bodyPr/>
        <a:lstStyle/>
        <a:p>
          <a:endParaRPr/>
        </a:p>
      </dgm:t>
    </dgm:pt>
    <dgm:pt modelId="{3F9DD98D-87E7-4194-B7FF-569189A57E94}" type="pres">
      <dgm:prSet presAssocID="{595159B7-02FB-40FB-8DF5-42E238B751E7}" presName="childText" presStyleLbl="conFgAcc1" presStyleIdx="1" presStyleCnt="3">
        <dgm:presLayoutVars>
          <dgm:bulletEnabled val="1"/>
        </dgm:presLayoutVars>
      </dgm:prSet>
      <dgm:spPr>
        <a:noFill/>
        <a:ln>
          <a:noFill/>
        </a:ln>
      </dgm:spPr>
      <dgm:t>
        <a:bodyPr/>
        <a:lstStyle/>
        <a:p>
          <a:endParaRPr/>
        </a:p>
      </dgm:t>
    </dgm:pt>
    <dgm:pt modelId="{91131CFE-DF0B-4170-A64D-9C8FCC371518}" type="pres">
      <dgm:prSet presAssocID="{4085389E-193D-4E63-8B41-5DFCF0F03470}" presName="spaceBetweenRectangles" presStyleCnt="0"/>
      <dgm:spPr/>
      <dgm:t>
        <a:bodyPr/>
        <a:lstStyle/>
        <a:p>
          <a:endParaRPr/>
        </a:p>
      </dgm:t>
    </dgm:pt>
    <dgm:pt modelId="{A8D18369-545B-40A3-9707-6D8CEA943867}" type="pres">
      <dgm:prSet presAssocID="{CE9F8924-7270-4170-9F7A-367837F273BC}" presName="parentLin" presStyleCnt="0"/>
      <dgm:spPr/>
      <dgm:t>
        <a:bodyPr/>
        <a:lstStyle/>
        <a:p>
          <a:endParaRPr/>
        </a:p>
      </dgm:t>
    </dgm:pt>
    <dgm:pt modelId="{AE623167-EA74-4D91-92F7-B21681358D28}" type="pres">
      <dgm:prSet presAssocID="{CE9F8924-7270-4170-9F7A-367837F273BC}" presName="parentLeftMargin" presStyleLbl="node1" presStyleIdx="1" presStyleCnt="3"/>
      <dgm:spPr/>
      <dgm:t>
        <a:bodyPr/>
        <a:lstStyle/>
        <a:p>
          <a:endParaRPr lang="en-US"/>
        </a:p>
      </dgm:t>
    </dgm:pt>
    <dgm:pt modelId="{55D9264A-FBF8-41BD-AAD6-D5364DA55801}" type="pres">
      <dgm:prSet presAssocID="{CE9F8924-7270-4170-9F7A-367837F273BC}" presName="parentText" presStyleLbl="node1" presStyleIdx="2" presStyleCnt="3" custScaleX="129845">
        <dgm:presLayoutVars>
          <dgm:chMax val="0"/>
          <dgm:bulletEnabled val="1"/>
        </dgm:presLayoutVars>
      </dgm:prSet>
      <dgm:spPr/>
      <dgm:t>
        <a:bodyPr/>
        <a:lstStyle/>
        <a:p>
          <a:endParaRPr lang="en-US"/>
        </a:p>
      </dgm:t>
    </dgm:pt>
    <dgm:pt modelId="{316B153D-E30C-4E7B-B792-B00DFF0A1C56}" type="pres">
      <dgm:prSet presAssocID="{CE9F8924-7270-4170-9F7A-367837F273BC}" presName="negativeSpace" presStyleCnt="0"/>
      <dgm:spPr/>
      <dgm:t>
        <a:bodyPr/>
        <a:lstStyle/>
        <a:p>
          <a:endParaRPr/>
        </a:p>
      </dgm:t>
    </dgm:pt>
    <dgm:pt modelId="{BC890BA6-54AB-4C9C-9071-70F52F0EE324}" type="pres">
      <dgm:prSet presAssocID="{CE9F8924-7270-4170-9F7A-367837F273BC}" presName="childText" presStyleLbl="conFgAcc1" presStyleIdx="2" presStyleCnt="3">
        <dgm:presLayoutVars>
          <dgm:bulletEnabled val="1"/>
        </dgm:presLayoutVars>
      </dgm:prSet>
      <dgm:spPr>
        <a:noFill/>
        <a:ln>
          <a:noFill/>
        </a:ln>
      </dgm:spPr>
      <dgm:t>
        <a:bodyPr/>
        <a:lstStyle/>
        <a:p>
          <a:endParaRPr/>
        </a:p>
      </dgm:t>
    </dgm:pt>
  </dgm:ptLst>
  <dgm:cxnLst>
    <dgm:cxn modelId="{478199BC-34BC-4E74-8824-03800577970E}" srcId="{1B7F7F38-ACC8-429B-BE50-26107EF2C9CE}" destId="{CE9F8924-7270-4170-9F7A-367837F273BC}" srcOrd="2" destOrd="0" parTransId="{7C8769DF-82BE-41F8-A074-83E8D4206960}" sibTransId="{77D77078-5F61-4E00-B9B4-D5CCAAFE7891}"/>
    <dgm:cxn modelId="{280BC6CE-C7AD-4DD9-A755-9CA4B884E3E4}" type="presOf" srcId="{595159B7-02FB-40FB-8DF5-42E238B751E7}" destId="{AB2566B7-A613-44E2-B4E1-E3C2E5782426}" srcOrd="1" destOrd="0" presId="urn:microsoft.com/office/officeart/2005/8/layout/list1"/>
    <dgm:cxn modelId="{D4C2E4E2-BAD2-43DA-864E-FDE854E815C9}" srcId="{1B7F7F38-ACC8-429B-BE50-26107EF2C9CE}" destId="{595159B7-02FB-40FB-8DF5-42E238B751E7}" srcOrd="1" destOrd="0" parTransId="{EEE920B1-63FA-4299-9767-6D3BC5F8447A}" sibTransId="{4085389E-193D-4E63-8B41-5DFCF0F03470}"/>
    <dgm:cxn modelId="{34CA31C4-5A74-4B6C-9BFD-0AC8788E8BEB}" srcId="{1B7F7F38-ACC8-429B-BE50-26107EF2C9CE}" destId="{976CD3C0-D84A-4562-BBF7-4EC05DF59C07}" srcOrd="0" destOrd="0" parTransId="{5E640B63-62F2-41A7-8ACE-AA03F538407F}" sibTransId="{E3CFCD3A-3C5D-4FE8-AD28-2B5C772BF471}"/>
    <dgm:cxn modelId="{51C8093D-D4E4-4F59-829B-C0DB8B19C5DE}" type="presOf" srcId="{1B7F7F38-ACC8-429B-BE50-26107EF2C9CE}" destId="{42312346-CD6C-421D-A5DB-D6FD92EF010B}" srcOrd="0" destOrd="0" presId="urn:microsoft.com/office/officeart/2005/8/layout/list1"/>
    <dgm:cxn modelId="{49326C19-BCE5-4634-9B1C-AD0AD2A025D9}" type="presOf" srcId="{CE9F8924-7270-4170-9F7A-367837F273BC}" destId="{55D9264A-FBF8-41BD-AAD6-D5364DA55801}" srcOrd="1" destOrd="0" presId="urn:microsoft.com/office/officeart/2005/8/layout/list1"/>
    <dgm:cxn modelId="{6F7AD047-562F-4848-A6D8-6037408C0DAF}" type="presOf" srcId="{976CD3C0-D84A-4562-BBF7-4EC05DF59C07}" destId="{20D43358-413D-4E24-88DE-E85AD6567364}" srcOrd="1" destOrd="0" presId="urn:microsoft.com/office/officeart/2005/8/layout/list1"/>
    <dgm:cxn modelId="{2700C100-D8FD-4A84-9AA8-BA5184A0687F}" type="presOf" srcId="{595159B7-02FB-40FB-8DF5-42E238B751E7}" destId="{E1FA6ABA-5AFB-4B61-8606-6E96102D90C2}" srcOrd="0" destOrd="0" presId="urn:microsoft.com/office/officeart/2005/8/layout/list1"/>
    <dgm:cxn modelId="{0033BFDB-2191-42F5-8FE0-2672E4A77DDF}" type="presOf" srcId="{976CD3C0-D84A-4562-BBF7-4EC05DF59C07}" destId="{CFB7DD09-21D6-49FE-9C78-6FEF013D6138}" srcOrd="0" destOrd="0" presId="urn:microsoft.com/office/officeart/2005/8/layout/list1"/>
    <dgm:cxn modelId="{36DDC13D-C319-42FD-950E-112176C582C5}" type="presOf" srcId="{CE9F8924-7270-4170-9F7A-367837F273BC}" destId="{AE623167-EA74-4D91-92F7-B21681358D28}" srcOrd="0" destOrd="0" presId="urn:microsoft.com/office/officeart/2005/8/layout/list1"/>
    <dgm:cxn modelId="{093C7B7F-CACE-44FF-8F43-1D524B6B3C03}" type="presParOf" srcId="{42312346-CD6C-421D-A5DB-D6FD92EF010B}" destId="{E105F962-58CE-4A30-9D96-67D2D6E7B28A}" srcOrd="0" destOrd="0" presId="urn:microsoft.com/office/officeart/2005/8/layout/list1"/>
    <dgm:cxn modelId="{29D9C029-3D53-42C7-A499-743C13AFECD4}" type="presParOf" srcId="{E105F962-58CE-4A30-9D96-67D2D6E7B28A}" destId="{CFB7DD09-21D6-49FE-9C78-6FEF013D6138}" srcOrd="0" destOrd="0" presId="urn:microsoft.com/office/officeart/2005/8/layout/list1"/>
    <dgm:cxn modelId="{36CDF699-3B57-4747-B5A7-F4FC75835195}" type="presParOf" srcId="{E105F962-58CE-4A30-9D96-67D2D6E7B28A}" destId="{20D43358-413D-4E24-88DE-E85AD6567364}" srcOrd="1" destOrd="0" presId="urn:microsoft.com/office/officeart/2005/8/layout/list1"/>
    <dgm:cxn modelId="{AAB8CC0A-153F-4F30-AB04-273E13FE2E98}" type="presParOf" srcId="{42312346-CD6C-421D-A5DB-D6FD92EF010B}" destId="{4B41E454-2610-400E-AF60-E8AB13611A0A}" srcOrd="1" destOrd="0" presId="urn:microsoft.com/office/officeart/2005/8/layout/list1"/>
    <dgm:cxn modelId="{B0440CAE-8881-4725-B015-9ED129A7D612}" type="presParOf" srcId="{42312346-CD6C-421D-A5DB-D6FD92EF010B}" destId="{7712D0DA-D438-46A4-A28D-5DDA280B64B0}" srcOrd="2" destOrd="0" presId="urn:microsoft.com/office/officeart/2005/8/layout/list1"/>
    <dgm:cxn modelId="{AD885D83-3C09-45EF-8C55-08B0C27573B0}" type="presParOf" srcId="{42312346-CD6C-421D-A5DB-D6FD92EF010B}" destId="{D4543661-5F81-4D20-A730-F06FE9A9C319}" srcOrd="3" destOrd="0" presId="urn:microsoft.com/office/officeart/2005/8/layout/list1"/>
    <dgm:cxn modelId="{22DEC83C-8FFE-4AEE-820F-7F3B815F1A1A}" type="presParOf" srcId="{42312346-CD6C-421D-A5DB-D6FD92EF010B}" destId="{77503ACB-F7B0-4703-B9DF-1010BE939E2C}" srcOrd="4" destOrd="0" presId="urn:microsoft.com/office/officeart/2005/8/layout/list1"/>
    <dgm:cxn modelId="{CC378B3F-C95E-4C00-B78C-D4D5B429B969}" type="presParOf" srcId="{77503ACB-F7B0-4703-B9DF-1010BE939E2C}" destId="{E1FA6ABA-5AFB-4B61-8606-6E96102D90C2}" srcOrd="0" destOrd="0" presId="urn:microsoft.com/office/officeart/2005/8/layout/list1"/>
    <dgm:cxn modelId="{BCBC4375-FA29-4708-83E3-76AC71F177DE}" type="presParOf" srcId="{77503ACB-F7B0-4703-B9DF-1010BE939E2C}" destId="{AB2566B7-A613-44E2-B4E1-E3C2E5782426}" srcOrd="1" destOrd="0" presId="urn:microsoft.com/office/officeart/2005/8/layout/list1"/>
    <dgm:cxn modelId="{D0B2FDE9-5069-4BC5-9B92-6E404641FCC6}" type="presParOf" srcId="{42312346-CD6C-421D-A5DB-D6FD92EF010B}" destId="{9BFEEF3C-FEFE-4C30-B03E-12B2A6141AF0}" srcOrd="5" destOrd="0" presId="urn:microsoft.com/office/officeart/2005/8/layout/list1"/>
    <dgm:cxn modelId="{F4DC63E8-3F9A-4D21-A90C-C13FFE73D2F2}" type="presParOf" srcId="{42312346-CD6C-421D-A5DB-D6FD92EF010B}" destId="{3F9DD98D-87E7-4194-B7FF-569189A57E94}" srcOrd="6" destOrd="0" presId="urn:microsoft.com/office/officeart/2005/8/layout/list1"/>
    <dgm:cxn modelId="{B044E027-F079-4D48-99FF-CC21CA53CDC2}" type="presParOf" srcId="{42312346-CD6C-421D-A5DB-D6FD92EF010B}" destId="{91131CFE-DF0B-4170-A64D-9C8FCC371518}" srcOrd="7" destOrd="0" presId="urn:microsoft.com/office/officeart/2005/8/layout/list1"/>
    <dgm:cxn modelId="{A680125F-B1B2-4549-BFCA-84D66DF3FA7D}" type="presParOf" srcId="{42312346-CD6C-421D-A5DB-D6FD92EF010B}" destId="{A8D18369-545B-40A3-9707-6D8CEA943867}" srcOrd="8" destOrd="0" presId="urn:microsoft.com/office/officeart/2005/8/layout/list1"/>
    <dgm:cxn modelId="{56EB6396-1DD2-4A61-9667-39397A371FC3}" type="presParOf" srcId="{A8D18369-545B-40A3-9707-6D8CEA943867}" destId="{AE623167-EA74-4D91-92F7-B21681358D28}" srcOrd="0" destOrd="0" presId="urn:microsoft.com/office/officeart/2005/8/layout/list1"/>
    <dgm:cxn modelId="{E3575A26-BC7D-4AD8-8338-A06F0B1FB470}" type="presParOf" srcId="{A8D18369-545B-40A3-9707-6D8CEA943867}" destId="{55D9264A-FBF8-41BD-AAD6-D5364DA55801}" srcOrd="1" destOrd="0" presId="urn:microsoft.com/office/officeart/2005/8/layout/list1"/>
    <dgm:cxn modelId="{9A7A15CC-F977-42D2-959A-B2DAA3F7E29A}" type="presParOf" srcId="{42312346-CD6C-421D-A5DB-D6FD92EF010B}" destId="{316B153D-E30C-4E7B-B792-B00DFF0A1C56}" srcOrd="9" destOrd="0" presId="urn:microsoft.com/office/officeart/2005/8/layout/list1"/>
    <dgm:cxn modelId="{23916081-79AE-4D21-867F-0AF82656B1FF}" type="presParOf" srcId="{42312346-CD6C-421D-A5DB-D6FD92EF010B}" destId="{BC890BA6-54AB-4C9C-9071-70F52F0EE324}" srcOrd="10" destOrd="0" presId="urn:microsoft.com/office/officeart/2005/8/layout/list1"/>
  </dgm:cxnLst>
  <dgm:bg/>
  <dgm:whole>
    <a:ln/>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9DDEC58-EE91-4D07-A51A-A76679066408}" type="doc">
      <dgm:prSet loTypeId="urn:microsoft.com/office/officeart/2005/8/layout/funnel1" loCatId="process" qsTypeId="urn:microsoft.com/office/officeart/2005/8/quickstyle/3d1" qsCatId="colorful" csTypeId="urn:microsoft.com/office/officeart/2005/8/colors/colorful4" csCatId="colorful" phldr="1"/>
      <dgm:spPr/>
      <dgm:t>
        <a:bodyPr/>
        <a:lstStyle/>
        <a:p>
          <a:endParaRPr/>
        </a:p>
      </dgm:t>
    </dgm:pt>
    <dgm:pt modelId="{89D26A3B-1481-4601-B181-464232F9DDF1}" type="parTrans" cxnId="{BD6D0190-FAA7-4B36-957F-EDDDC19513BC}">
      <dgm:prSet/>
      <dgm:spPr/>
      <dgm:t>
        <a:bodyPr/>
        <a:lstStyle/>
        <a:p>
          <a:endParaRPr lang="en-US" sz="1200"/>
        </a:p>
      </dgm:t>
    </dgm:pt>
    <dgm:pt modelId="{5AEAF162-145E-4986-96C4-79987F17EC7B}">
      <dgm:prSet phldrT="[Text]" custT="1"/>
      <dgm:spPr>
        <a:effectLst>
          <a:glow rad="228600">
            <a:schemeClr val="accent2">
              <a:satMod val="175000"/>
              <a:alpha val="40000"/>
            </a:schemeClr>
          </a:glow>
        </a:effectLst>
      </dgm:spPr>
      <dgm:t>
        <a:bodyPr/>
        <a:lstStyle/>
        <a:p>
          <a:pPr>
            <a:defRPr b="0" i="0"/>
          </a:pPr>
          <a:r>
            <a:rPr lang="x-none" sz="1600" b="1" i="1" noProof="0" smtClean="0">
              <a:effectLst>
                <a:outerShdw blurRad="38100" dist="38100" dir="2700000" algn="tl">
                  <a:srgbClr val="000000">
                    <a:alpha val="43137"/>
                  </a:srgbClr>
                </a:outerShdw>
              </a:effectLst>
            </a:rPr>
            <a:t>Renforce</a:t>
          </a:r>
          <a:r>
            <a:rPr lang="fr-FR" sz="1600" b="1" i="1" noProof="0" dirty="0" smtClean="0">
              <a:effectLst>
                <a:outerShdw blurRad="38100" dist="38100" dir="2700000" algn="tl">
                  <a:srgbClr val="000000">
                    <a:alpha val="43137"/>
                  </a:srgbClr>
                </a:outerShdw>
              </a:effectLst>
            </a:rPr>
            <a:t>-ment</a:t>
          </a:r>
          <a:r>
            <a:rPr lang="x-none" sz="1600" b="1" i="1" noProof="0" smtClean="0">
              <a:effectLst>
                <a:outerShdw blurRad="38100" dist="38100" dir="2700000" algn="tl">
                  <a:srgbClr val="000000">
                    <a:alpha val="43137"/>
                  </a:srgbClr>
                </a:outerShdw>
              </a:effectLst>
            </a:rPr>
            <a:t> </a:t>
          </a:r>
          <a:r>
            <a:rPr lang="fr-FR" sz="1600" b="1" i="1" noProof="0" dirty="0" smtClean="0">
              <a:effectLst>
                <a:outerShdw blurRad="38100" dist="38100" dir="2700000" algn="tl">
                  <a:srgbClr val="000000">
                    <a:alpha val="43137"/>
                  </a:srgbClr>
                </a:outerShdw>
              </a:effectLst>
            </a:rPr>
            <a:t>d</a:t>
          </a:r>
          <a:r>
            <a:rPr lang="x-none" sz="1600" b="1" i="1" noProof="0" smtClean="0">
              <a:effectLst>
                <a:outerShdw blurRad="38100" dist="38100" dir="2700000" algn="tl">
                  <a:srgbClr val="000000">
                    <a:alpha val="43137"/>
                  </a:srgbClr>
                </a:outerShdw>
              </a:effectLst>
            </a:rPr>
            <a:t>es capacités des ISC</a:t>
          </a:r>
        </a:p>
      </dgm:t>
    </dgm:pt>
    <dgm:pt modelId="{BD4BEEF1-2A88-4BE2-A65E-D1DF249D89F8}" type="sibTrans" cxnId="{BD6D0190-FAA7-4B36-957F-EDDDC19513BC}">
      <dgm:prSet/>
      <dgm:spPr/>
      <dgm:t>
        <a:bodyPr/>
        <a:lstStyle/>
        <a:p>
          <a:endParaRPr lang="en-US" sz="1200"/>
        </a:p>
      </dgm:t>
    </dgm:pt>
    <dgm:pt modelId="{E2D55A64-7971-44CD-A67C-213AEC4F4192}" type="parTrans" cxnId="{F3F8090A-07C9-4231-9B65-1576E113C817}">
      <dgm:prSet/>
      <dgm:spPr/>
      <dgm:t>
        <a:bodyPr/>
        <a:lstStyle/>
        <a:p>
          <a:endParaRPr lang="en-US" sz="1200"/>
        </a:p>
      </dgm:t>
    </dgm:pt>
    <dgm:pt modelId="{45553D38-A82A-4872-A92C-7B244F020579}">
      <dgm:prSet phldrT="[Text]" custT="1"/>
      <dgm:spPr/>
      <dgm:t>
        <a:bodyPr/>
        <a:lstStyle/>
        <a:p>
          <a:pPr>
            <a:defRPr b="0" i="0"/>
          </a:pPr>
          <a:r>
            <a:rPr lang="fr-FR" sz="1600" noProof="0" dirty="0" smtClean="0"/>
            <a:t>Appui </a:t>
          </a:r>
          <a:r>
            <a:rPr lang="x-none" sz="1600" noProof="0" smtClean="0"/>
            <a:t>budgétaire ou sectoriel</a:t>
          </a:r>
        </a:p>
      </dgm:t>
    </dgm:pt>
    <dgm:pt modelId="{EF731F3D-7292-4DE2-843A-E8BBE1E0D238}" type="sibTrans" cxnId="{F3F8090A-07C9-4231-9B65-1576E113C817}">
      <dgm:prSet/>
      <dgm:spPr/>
      <dgm:t>
        <a:bodyPr/>
        <a:lstStyle/>
        <a:p>
          <a:endParaRPr lang="en-US" sz="1200"/>
        </a:p>
      </dgm:t>
    </dgm:pt>
    <dgm:pt modelId="{68BCA448-E828-43CF-A195-7C80583AFAAE}" type="parTrans" cxnId="{47FB1A74-EB65-4679-AE07-56720DC16351}">
      <dgm:prSet/>
      <dgm:spPr/>
      <dgm:t>
        <a:bodyPr/>
        <a:lstStyle/>
        <a:p>
          <a:endParaRPr lang="en-US" sz="1200"/>
        </a:p>
      </dgm:t>
    </dgm:pt>
    <dgm:pt modelId="{FF01321D-84B0-444D-AB19-A38E190A6CCB}">
      <dgm:prSet phldrT="[Text]" custT="1"/>
      <dgm:spPr/>
      <dgm:t>
        <a:bodyPr/>
        <a:lstStyle/>
        <a:p>
          <a:pPr>
            <a:defRPr b="0" i="0"/>
          </a:pPr>
          <a:r>
            <a:rPr lang="x-none" sz="1600" smtClean="0"/>
            <a:t>Réforme de la GFP</a:t>
          </a:r>
        </a:p>
      </dgm:t>
    </dgm:pt>
    <dgm:pt modelId="{02D39DE0-B194-4FF2-8333-FDE804BFB1C3}" type="sibTrans" cxnId="{47FB1A74-EB65-4679-AE07-56720DC16351}">
      <dgm:prSet/>
      <dgm:spPr/>
      <dgm:t>
        <a:bodyPr/>
        <a:lstStyle/>
        <a:p>
          <a:endParaRPr lang="en-US" sz="1200"/>
        </a:p>
      </dgm:t>
    </dgm:pt>
    <dgm:pt modelId="{376A7510-2A06-42AE-8100-F78F740704B8}" type="parTrans" cxnId="{6275AB04-CC02-49AD-B9F2-1045D207CB18}">
      <dgm:prSet/>
      <dgm:spPr/>
      <dgm:t>
        <a:bodyPr/>
        <a:lstStyle/>
        <a:p>
          <a:endParaRPr lang="en-US" sz="1200"/>
        </a:p>
      </dgm:t>
    </dgm:pt>
    <dgm:pt modelId="{1AB584DE-13F9-4D83-8649-C144DE00944B}">
      <dgm:prSet phldrT="[Text]" custT="1"/>
      <dgm:spPr/>
      <dgm:t>
        <a:bodyPr/>
        <a:lstStyle/>
        <a:p>
          <a:pPr>
            <a:defRPr b="0" i="0"/>
          </a:pPr>
          <a:r>
            <a:rPr lang="x-none" sz="2800" b="0" u="none" noProof="0" smtClean="0"/>
            <a:t>Développement </a:t>
          </a:r>
          <a:r>
            <a:rPr lang="x-none" sz="2800" b="1" u="sng" noProof="0" smtClean="0"/>
            <a:t>durable</a:t>
          </a:r>
        </a:p>
      </dgm:t>
    </dgm:pt>
    <dgm:pt modelId="{5681C8EC-D55E-4EEC-B5BD-A6A64FF96FF4}" type="sibTrans" cxnId="{6275AB04-CC02-49AD-B9F2-1045D207CB18}">
      <dgm:prSet/>
      <dgm:spPr/>
      <dgm:t>
        <a:bodyPr/>
        <a:lstStyle/>
        <a:p>
          <a:endParaRPr lang="en-US" sz="1200"/>
        </a:p>
      </dgm:t>
    </dgm:pt>
    <dgm:pt modelId="{EAAD7A03-8284-491D-8B55-0A592AEEF5B2}" type="pres">
      <dgm:prSet presAssocID="{19DDEC58-EE91-4D07-A51A-A76679066408}" presName="Name0" presStyleCnt="0">
        <dgm:presLayoutVars>
          <dgm:chMax val="4"/>
          <dgm:resizeHandles val="exact"/>
        </dgm:presLayoutVars>
      </dgm:prSet>
      <dgm:spPr/>
      <dgm:t>
        <a:bodyPr/>
        <a:lstStyle/>
        <a:p>
          <a:endParaRPr/>
        </a:p>
      </dgm:t>
    </dgm:pt>
    <dgm:pt modelId="{74E516DF-ECEC-41B5-A7DB-BFCDE051BF3C}" type="pres">
      <dgm:prSet presAssocID="{19DDEC58-EE91-4D07-A51A-A76679066408}" presName="ellipse" presStyleLbl="trBgShp" presStyleIdx="0" presStyleCnt="1"/>
      <dgm:spPr/>
      <dgm:t>
        <a:bodyPr/>
        <a:lstStyle/>
        <a:p>
          <a:endParaRPr/>
        </a:p>
      </dgm:t>
    </dgm:pt>
    <dgm:pt modelId="{16965076-DFA2-4FB0-A8AB-BB3DEBF24E09}" type="pres">
      <dgm:prSet presAssocID="{19DDEC58-EE91-4D07-A51A-A76679066408}" presName="arrow1" presStyleLbl="fgShp" presStyleIdx="0" presStyleCnt="1"/>
      <dgm:spPr/>
      <dgm:t>
        <a:bodyPr/>
        <a:lstStyle/>
        <a:p>
          <a:endParaRPr/>
        </a:p>
      </dgm:t>
    </dgm:pt>
    <dgm:pt modelId="{DE46327E-F9E4-4C1D-A224-551E09D3B556}" type="pres">
      <dgm:prSet presAssocID="{19DDEC58-EE91-4D07-A51A-A76679066408}" presName="rectangle" presStyleLbl="revTx" presStyleIdx="0" presStyleCnt="1" custScaleX="124854">
        <dgm:presLayoutVars>
          <dgm:bulletEnabled val="1"/>
        </dgm:presLayoutVars>
      </dgm:prSet>
      <dgm:spPr/>
      <dgm:t>
        <a:bodyPr/>
        <a:lstStyle/>
        <a:p>
          <a:endParaRPr lang="en-US"/>
        </a:p>
      </dgm:t>
    </dgm:pt>
    <dgm:pt modelId="{26A29F14-1B99-42E9-B60D-BDFDA1DF1364}" type="pres">
      <dgm:prSet presAssocID="{45553D38-A82A-4872-A92C-7B244F020579}" presName="item1" presStyleLbl="node1" presStyleIdx="0" presStyleCnt="3" custAng="1329605">
        <dgm:presLayoutVars>
          <dgm:bulletEnabled val="1"/>
        </dgm:presLayoutVars>
      </dgm:prSet>
      <dgm:spPr/>
      <dgm:t>
        <a:bodyPr/>
        <a:lstStyle/>
        <a:p>
          <a:endParaRPr lang="en-US"/>
        </a:p>
      </dgm:t>
    </dgm:pt>
    <dgm:pt modelId="{C6C47346-04B1-494B-BD92-A400B049BA47}" type="pres">
      <dgm:prSet presAssocID="{FF01321D-84B0-444D-AB19-A38E190A6CCB}" presName="item2" presStyleLbl="node1" presStyleIdx="1" presStyleCnt="3" custAng="20278997">
        <dgm:presLayoutVars>
          <dgm:bulletEnabled val="1"/>
        </dgm:presLayoutVars>
      </dgm:prSet>
      <dgm:spPr/>
      <dgm:t>
        <a:bodyPr/>
        <a:lstStyle/>
        <a:p>
          <a:endParaRPr lang="en-US"/>
        </a:p>
      </dgm:t>
    </dgm:pt>
    <dgm:pt modelId="{72BBF1E7-8C4B-47B4-A237-F135105635A8}" type="pres">
      <dgm:prSet presAssocID="{1AB584DE-13F9-4D83-8649-C144DE00944B}" presName="item3" presStyleLbl="node1" presStyleIdx="2" presStyleCnt="3" custScaleX="119215" custScaleY="112312">
        <dgm:presLayoutVars>
          <dgm:bulletEnabled val="1"/>
        </dgm:presLayoutVars>
      </dgm:prSet>
      <dgm:spPr/>
      <dgm:t>
        <a:bodyPr/>
        <a:lstStyle/>
        <a:p>
          <a:endParaRPr lang="en-US"/>
        </a:p>
      </dgm:t>
    </dgm:pt>
    <dgm:pt modelId="{2B6EBE26-51B1-47FF-B7BA-12C16FC93672}" type="pres">
      <dgm:prSet presAssocID="{19DDEC58-EE91-4D07-A51A-A76679066408}" presName="funnel" presStyleLbl="trAlignAcc1" presStyleIdx="0" presStyleCnt="1"/>
      <dgm:spPr/>
      <dgm:t>
        <a:bodyPr/>
        <a:lstStyle/>
        <a:p>
          <a:endParaRPr/>
        </a:p>
      </dgm:t>
    </dgm:pt>
  </dgm:ptLst>
  <dgm:cxnLst>
    <dgm:cxn modelId="{BD6D0190-FAA7-4B36-957F-EDDDC19513BC}" srcId="{19DDEC58-EE91-4D07-A51A-A76679066408}" destId="{5AEAF162-145E-4986-96C4-79987F17EC7B}" srcOrd="0" destOrd="0" parTransId="{89D26A3B-1481-4601-B181-464232F9DDF1}" sibTransId="{BD4BEEF1-2A88-4BE2-A65E-D1DF249D89F8}"/>
    <dgm:cxn modelId="{A7C05128-1EB6-4202-9537-683C041273AE}" type="presOf" srcId="{19DDEC58-EE91-4D07-A51A-A76679066408}" destId="{EAAD7A03-8284-491D-8B55-0A592AEEF5B2}" srcOrd="0" destOrd="0" presId="urn:microsoft.com/office/officeart/2005/8/layout/funnel1"/>
    <dgm:cxn modelId="{6275AB04-CC02-49AD-B9F2-1045D207CB18}" srcId="{19DDEC58-EE91-4D07-A51A-A76679066408}" destId="{1AB584DE-13F9-4D83-8649-C144DE00944B}" srcOrd="3" destOrd="0" parTransId="{376A7510-2A06-42AE-8100-F78F740704B8}" sibTransId="{5681C8EC-D55E-4EEC-B5BD-A6A64FF96FF4}"/>
    <dgm:cxn modelId="{B108130D-B62B-401A-901A-2039B9BD216F}" type="presOf" srcId="{FF01321D-84B0-444D-AB19-A38E190A6CCB}" destId="{26A29F14-1B99-42E9-B60D-BDFDA1DF1364}" srcOrd="0" destOrd="0" presId="urn:microsoft.com/office/officeart/2005/8/layout/funnel1"/>
    <dgm:cxn modelId="{F3F8090A-07C9-4231-9B65-1576E113C817}" srcId="{19DDEC58-EE91-4D07-A51A-A76679066408}" destId="{45553D38-A82A-4872-A92C-7B244F020579}" srcOrd="1" destOrd="0" parTransId="{E2D55A64-7971-44CD-A67C-213AEC4F4192}" sibTransId="{EF731F3D-7292-4DE2-843A-E8BBE1E0D238}"/>
    <dgm:cxn modelId="{570F0AAD-A6A0-4589-8975-8F53F4426BD9}" type="presOf" srcId="{1AB584DE-13F9-4D83-8649-C144DE00944B}" destId="{DE46327E-F9E4-4C1D-A224-551E09D3B556}" srcOrd="0" destOrd="0" presId="urn:microsoft.com/office/officeart/2005/8/layout/funnel1"/>
    <dgm:cxn modelId="{A7CC6FC1-DCE6-4133-817F-AFBC864FF85C}" type="presOf" srcId="{45553D38-A82A-4872-A92C-7B244F020579}" destId="{C6C47346-04B1-494B-BD92-A400B049BA47}" srcOrd="0" destOrd="0" presId="urn:microsoft.com/office/officeart/2005/8/layout/funnel1"/>
    <dgm:cxn modelId="{27EC0954-00C9-49EF-A9E9-24F8971CDC44}" type="presOf" srcId="{5AEAF162-145E-4986-96C4-79987F17EC7B}" destId="{72BBF1E7-8C4B-47B4-A237-F135105635A8}" srcOrd="0" destOrd="0" presId="urn:microsoft.com/office/officeart/2005/8/layout/funnel1"/>
    <dgm:cxn modelId="{47FB1A74-EB65-4679-AE07-56720DC16351}" srcId="{19DDEC58-EE91-4D07-A51A-A76679066408}" destId="{FF01321D-84B0-444D-AB19-A38E190A6CCB}" srcOrd="2" destOrd="0" parTransId="{68BCA448-E828-43CF-A195-7C80583AFAAE}" sibTransId="{02D39DE0-B194-4FF2-8333-FDE804BFB1C3}"/>
    <dgm:cxn modelId="{DD5E6003-9819-4DA7-BFF7-9552642A7569}" type="presParOf" srcId="{EAAD7A03-8284-491D-8B55-0A592AEEF5B2}" destId="{74E516DF-ECEC-41B5-A7DB-BFCDE051BF3C}" srcOrd="0" destOrd="0" presId="urn:microsoft.com/office/officeart/2005/8/layout/funnel1"/>
    <dgm:cxn modelId="{80156106-6961-4812-8DF2-22E905C7C981}" type="presParOf" srcId="{EAAD7A03-8284-491D-8B55-0A592AEEF5B2}" destId="{16965076-DFA2-4FB0-A8AB-BB3DEBF24E09}" srcOrd="1" destOrd="0" presId="urn:microsoft.com/office/officeart/2005/8/layout/funnel1"/>
    <dgm:cxn modelId="{0F560B9F-DAFC-418E-9D4C-88232ADB081C}" type="presParOf" srcId="{EAAD7A03-8284-491D-8B55-0A592AEEF5B2}" destId="{DE46327E-F9E4-4C1D-A224-551E09D3B556}" srcOrd="2" destOrd="0" presId="urn:microsoft.com/office/officeart/2005/8/layout/funnel1"/>
    <dgm:cxn modelId="{7096B159-A574-44C6-882C-EE86A38DB813}" type="presParOf" srcId="{EAAD7A03-8284-491D-8B55-0A592AEEF5B2}" destId="{26A29F14-1B99-42E9-B60D-BDFDA1DF1364}" srcOrd="3" destOrd="0" presId="urn:microsoft.com/office/officeart/2005/8/layout/funnel1"/>
    <dgm:cxn modelId="{92F7BDCC-E402-4046-ABD4-32B22120CC2F}" type="presParOf" srcId="{EAAD7A03-8284-491D-8B55-0A592AEEF5B2}" destId="{C6C47346-04B1-494B-BD92-A400B049BA47}" srcOrd="4" destOrd="0" presId="urn:microsoft.com/office/officeart/2005/8/layout/funnel1"/>
    <dgm:cxn modelId="{B970AC74-D809-49CB-818F-CACAFA02ABF5}" type="presParOf" srcId="{EAAD7A03-8284-491D-8B55-0A592AEEF5B2}" destId="{72BBF1E7-8C4B-47B4-A237-F135105635A8}" srcOrd="5" destOrd="0" presId="urn:microsoft.com/office/officeart/2005/8/layout/funnel1"/>
    <dgm:cxn modelId="{7BBDC418-1FB2-43B3-A06D-284EEB7D2BEA}" type="presParOf" srcId="{EAAD7A03-8284-491D-8B55-0A592AEEF5B2}" destId="{2B6EBE26-51B1-47FF-B7BA-12C16FC93672}" srcOrd="6" destOrd="0" presId="urn:microsoft.com/office/officeart/2005/8/layout/funnel1"/>
  </dgm:cxnLst>
  <dgm:bg/>
  <dgm:whole>
    <a:ln/>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C49AE49-FA75-46B6-AD80-2489D184F5AB}" type="doc">
      <dgm:prSet loTypeId="urn:microsoft.com/office/officeart/2009/3/layout/IncreasingArrowsProcess" loCatId="process" qsTypeId="urn:microsoft.com/office/officeart/2005/8/quickstyle/simple5" qsCatId="mainScheme" csTypeId="urn:microsoft.com/office/officeart/2005/8/colors/accent0_3" csCatId="mainScheme" phldr="1"/>
      <dgm:spPr/>
      <dgm:t>
        <a:bodyPr/>
        <a:lstStyle/>
        <a:p>
          <a:endParaRPr lang="en-US"/>
        </a:p>
      </dgm:t>
    </dgm:pt>
    <dgm:pt modelId="{FA0B7A7F-573D-4E0D-8DBF-F4456A2B7653}" type="parTrans" cxnId="{2DF363BD-E4DF-460F-97CD-5194A3BA6071}">
      <dgm:prSet/>
      <dgm:spPr/>
      <dgm:t>
        <a:bodyPr/>
        <a:lstStyle/>
        <a:p>
          <a:endParaRPr lang="en-US"/>
        </a:p>
      </dgm:t>
    </dgm:pt>
    <dgm:pt modelId="{547C503D-6E85-4A05-B6C6-BFBB11BA5386}">
      <dgm:prSet phldrT="[Text]" custT="1"/>
      <dgm:spPr/>
      <dgm:t>
        <a:bodyPr/>
        <a:lstStyle/>
        <a:p>
          <a:pPr>
            <a:spcAft>
              <a:spcPts val="0"/>
            </a:spcAft>
            <a:defRPr b="0" i="0"/>
          </a:pPr>
          <a:r>
            <a:rPr lang="x-none" sz="1300" b="1" noProof="0" smtClean="0"/>
            <a:t>Recommandation de l’ISC:</a:t>
          </a:r>
        </a:p>
        <a:p>
          <a:pPr>
            <a:spcAft>
              <a:spcPts val="0"/>
            </a:spcAft>
            <a:defRPr b="0" i="0"/>
          </a:pPr>
          <a:r>
            <a:rPr lang="x-none" sz="1300" noProof="0" smtClean="0"/>
            <a:t>Accorder un mandat officiel pour améliorer la gestion de la dette</a:t>
          </a:r>
        </a:p>
      </dgm:t>
    </dgm:pt>
    <dgm:pt modelId="{E62BA414-C511-4AC9-9CD0-AD7CEACE27F5}" type="parTrans" cxnId="{651A3648-3636-4D77-845A-5365326E6EBA}">
      <dgm:prSet/>
      <dgm:spPr/>
      <dgm:t>
        <a:bodyPr/>
        <a:lstStyle/>
        <a:p>
          <a:endParaRPr lang="en-US"/>
        </a:p>
      </dgm:t>
    </dgm:pt>
    <dgm:pt modelId="{1D3E874B-6639-429C-BA3B-638D6F405AD6}">
      <dgm:prSet phldrT="[Text]" custT="1"/>
      <dgm:spPr/>
      <dgm:t>
        <a:bodyPr/>
        <a:lstStyle/>
        <a:p>
          <a:pPr>
            <a:defRPr b="0" i="0"/>
          </a:pPr>
          <a:r>
            <a:rPr lang="x-none" sz="1400" b="1" smtClean="0"/>
            <a:t>Constat :</a:t>
          </a:r>
        </a:p>
        <a:p>
          <a:pPr>
            <a:defRPr b="0" i="0"/>
          </a:pPr>
          <a:r>
            <a:rPr lang="x-none" sz="1400" smtClean="0"/>
            <a:t>La Banque centrale agit en qualité d’agent financier, sans aucun accord signé</a:t>
          </a:r>
        </a:p>
      </dgm:t>
    </dgm:pt>
    <dgm:pt modelId="{10DF085B-4311-4614-811F-39833780E2DC}" type="sibTrans" cxnId="{651A3648-3636-4D77-845A-5365326E6EBA}">
      <dgm:prSet/>
      <dgm:spPr/>
      <dgm:t>
        <a:bodyPr/>
        <a:lstStyle/>
        <a:p>
          <a:endParaRPr lang="en-US"/>
        </a:p>
      </dgm:t>
    </dgm:pt>
    <dgm:pt modelId="{06617A0C-E4F7-4080-AC1C-043A834F561E}" type="sibTrans" cxnId="{2DF363BD-E4DF-460F-97CD-5194A3BA6071}">
      <dgm:prSet/>
      <dgm:spPr/>
      <dgm:t>
        <a:bodyPr/>
        <a:lstStyle/>
        <a:p>
          <a:endParaRPr lang="en-US"/>
        </a:p>
      </dgm:t>
    </dgm:pt>
    <dgm:pt modelId="{6C52DAA3-F644-450F-A5BA-CDA67D00C2AB}" type="parTrans" cxnId="{F46F0335-70ED-4F08-98C1-03E06B36AE34}">
      <dgm:prSet/>
      <dgm:spPr/>
      <dgm:t>
        <a:bodyPr/>
        <a:lstStyle/>
        <a:p>
          <a:endParaRPr lang="en-US"/>
        </a:p>
      </dgm:t>
    </dgm:pt>
    <dgm:pt modelId="{819E7139-B1FE-43D4-A855-51E8F301F464}">
      <dgm:prSet phldrT="[Text]" custT="1"/>
      <dgm:spPr/>
      <dgm:t>
        <a:bodyPr/>
        <a:lstStyle/>
        <a:p>
          <a:pPr>
            <a:defRPr b="0" i="0"/>
          </a:pPr>
          <a:r>
            <a:rPr lang="x-none" sz="1300" b="1" smtClean="0"/>
            <a:t>Recommandation de l’ISC :</a:t>
          </a:r>
          <a:r>
            <a:rPr lang="x-none" sz="1300" b="0" smtClean="0"/>
            <a:t> </a:t>
          </a:r>
          <a:endParaRPr lang="x-none" sz="1300" b="1" smtClean="0"/>
        </a:p>
        <a:p>
          <a:pPr>
            <a:defRPr b="0" i="0"/>
          </a:pPr>
          <a:r>
            <a:rPr lang="x-none" sz="1300" smtClean="0"/>
            <a:t>Réaliser un recrutement concurrentiel </a:t>
          </a:r>
        </a:p>
      </dgm:t>
    </dgm:pt>
    <dgm:pt modelId="{02BDCCE1-11A8-452D-8151-61C0EB44CF6B}" type="parTrans" cxnId="{FBEC1A78-91C0-4C3D-ACDB-D8A1F63600C8}">
      <dgm:prSet/>
      <dgm:spPr/>
      <dgm:t>
        <a:bodyPr/>
        <a:lstStyle/>
        <a:p>
          <a:endParaRPr lang="en-US"/>
        </a:p>
      </dgm:t>
    </dgm:pt>
    <dgm:pt modelId="{E9E09572-8B10-46C0-BD08-344DF1C7427C}">
      <dgm:prSet phldrT="[Text]" custT="1"/>
      <dgm:spPr/>
      <dgm:t>
        <a:bodyPr/>
        <a:lstStyle/>
        <a:p>
          <a:pPr>
            <a:defRPr b="0" i="0"/>
          </a:pPr>
          <a:r>
            <a:rPr lang="x-none" sz="1400" b="1" smtClean="0"/>
            <a:t>Constat :</a:t>
          </a:r>
        </a:p>
        <a:p>
          <a:pPr>
            <a:defRPr b="0" i="0"/>
          </a:pPr>
          <a:r>
            <a:rPr lang="x-none" sz="1400" smtClean="0"/>
            <a:t>Les ressources en personnel sont inadéquates au Bureau de gestion de la dette</a:t>
          </a:r>
        </a:p>
      </dgm:t>
    </dgm:pt>
    <dgm:pt modelId="{A273A023-2A64-4949-A3B9-BA3C2D0BA938}" type="sibTrans" cxnId="{FBEC1A78-91C0-4C3D-ACDB-D8A1F63600C8}">
      <dgm:prSet/>
      <dgm:spPr/>
      <dgm:t>
        <a:bodyPr/>
        <a:lstStyle/>
        <a:p>
          <a:endParaRPr lang="en-US"/>
        </a:p>
      </dgm:t>
    </dgm:pt>
    <dgm:pt modelId="{26FFEF38-F5EC-4EA4-913E-A004D3EE3D89}" type="sibTrans" cxnId="{F46F0335-70ED-4F08-98C1-03E06B36AE34}">
      <dgm:prSet/>
      <dgm:spPr/>
      <dgm:t>
        <a:bodyPr/>
        <a:lstStyle/>
        <a:p>
          <a:endParaRPr lang="en-US"/>
        </a:p>
      </dgm:t>
    </dgm:pt>
    <dgm:pt modelId="{530079EA-2592-49A7-A910-B0114DC8523F}" type="parTrans" cxnId="{17395E39-8BB2-4303-8EFB-F4B13E675510}">
      <dgm:prSet/>
      <dgm:spPr/>
      <dgm:t>
        <a:bodyPr/>
        <a:lstStyle/>
        <a:p>
          <a:endParaRPr lang="en-US"/>
        </a:p>
      </dgm:t>
    </dgm:pt>
    <dgm:pt modelId="{6D670C09-C2D4-42B8-8369-0F97C3F05E8A}">
      <dgm:prSet phldrT="[Text]" custT="1"/>
      <dgm:spPr/>
      <dgm:t>
        <a:bodyPr/>
        <a:lstStyle/>
        <a:p>
          <a:pPr>
            <a:defRPr b="0" i="0"/>
          </a:pPr>
          <a:r>
            <a:rPr lang="x-none" sz="1300" b="1" smtClean="0"/>
            <a:t>Recommandation de l’ISC :</a:t>
          </a:r>
          <a:r>
            <a:rPr lang="x-none" sz="1300" b="0" smtClean="0"/>
            <a:t> </a:t>
          </a:r>
          <a:endParaRPr lang="x-none" sz="1300" b="1" smtClean="0"/>
        </a:p>
        <a:p>
          <a:pPr>
            <a:defRPr b="0" i="0"/>
          </a:pPr>
          <a:r>
            <a:rPr lang="x-none" sz="1300" smtClean="0"/>
            <a:t>Mettre en place une task force pour définir les niveaux de responsabilité</a:t>
          </a:r>
        </a:p>
      </dgm:t>
    </dgm:pt>
    <dgm:pt modelId="{D0B347E7-62AF-4070-B101-0903ED43B179}" type="parTrans" cxnId="{A1B0DE5D-B828-4EBB-9265-654CC4517939}">
      <dgm:prSet/>
      <dgm:spPr/>
      <dgm:t>
        <a:bodyPr/>
        <a:lstStyle/>
        <a:p>
          <a:endParaRPr lang="en-US"/>
        </a:p>
      </dgm:t>
    </dgm:pt>
    <dgm:pt modelId="{5094C25B-0E66-4D41-B947-13061C3E196F}">
      <dgm:prSet phldrT="[Text]" custT="1"/>
      <dgm:spPr/>
      <dgm:t>
        <a:bodyPr/>
        <a:lstStyle/>
        <a:p>
          <a:pPr>
            <a:defRPr b="0" i="0"/>
          </a:pPr>
          <a:r>
            <a:rPr lang="x-none" sz="1400" b="1" smtClean="0"/>
            <a:t>Constat :</a:t>
          </a:r>
        </a:p>
        <a:p>
          <a:pPr>
            <a:defRPr b="0" i="0"/>
          </a:pPr>
          <a:r>
            <a:rPr lang="x-none" sz="1400" smtClean="0"/>
            <a:t>Les contrôles internes sont insuffisants sur les prêts et la gestion des engagements conditionnels</a:t>
          </a:r>
        </a:p>
      </dgm:t>
    </dgm:pt>
    <dgm:pt modelId="{FED47B34-CAD6-48C2-9F78-DDC76F691CA0}" type="sibTrans" cxnId="{A1B0DE5D-B828-4EBB-9265-654CC4517939}">
      <dgm:prSet/>
      <dgm:spPr/>
      <dgm:t>
        <a:bodyPr/>
        <a:lstStyle/>
        <a:p>
          <a:endParaRPr lang="en-US"/>
        </a:p>
      </dgm:t>
    </dgm:pt>
    <dgm:pt modelId="{F11C62EB-CE87-49BB-A6C8-91C8E81216BD}" type="sibTrans" cxnId="{17395E39-8BB2-4303-8EFB-F4B13E675510}">
      <dgm:prSet/>
      <dgm:spPr/>
      <dgm:t>
        <a:bodyPr/>
        <a:lstStyle/>
        <a:p>
          <a:endParaRPr lang="en-US"/>
        </a:p>
      </dgm:t>
    </dgm:pt>
    <dgm:pt modelId="{E9B248E8-7823-40DC-8214-26F694A50F1A}" type="pres">
      <dgm:prSet presAssocID="{4C49AE49-FA75-46B6-AD80-2489D184F5AB}" presName="Name0" presStyleCnt="0">
        <dgm:presLayoutVars>
          <dgm:chMax val="5"/>
          <dgm:chPref val="5"/>
          <dgm:dir/>
          <dgm:animLvl val="lvl"/>
        </dgm:presLayoutVars>
      </dgm:prSet>
      <dgm:spPr/>
      <dgm:t>
        <a:bodyPr/>
        <a:lstStyle/>
        <a:p>
          <a:endParaRPr lang="en-US"/>
        </a:p>
      </dgm:t>
    </dgm:pt>
    <dgm:pt modelId="{EE2EFE99-3CBB-4DDD-8C30-448D735B44C4}" type="pres">
      <dgm:prSet presAssocID="{547C503D-6E85-4A05-B6C6-BFBB11BA5386}" presName="parentText1" presStyleLbl="node1" presStyleIdx="0" presStyleCnt="3" custScaleX="65963" custScaleY="127340" custLinFactNeighborX="13459" custLinFactNeighborY="-27647">
        <dgm:presLayoutVars>
          <dgm:chMax/>
          <dgm:chPref val="3"/>
          <dgm:bulletEnabled val="1"/>
        </dgm:presLayoutVars>
      </dgm:prSet>
      <dgm:spPr/>
      <dgm:t>
        <a:bodyPr/>
        <a:lstStyle/>
        <a:p>
          <a:endParaRPr lang="en-US"/>
        </a:p>
      </dgm:t>
    </dgm:pt>
    <dgm:pt modelId="{CDCC64B2-08C2-40BA-8CCD-4C664F68EE0E}" type="pres">
      <dgm:prSet presAssocID="{547C503D-6E85-4A05-B6C6-BFBB11BA5386}" presName="childText1" presStyleLbl="solidAlignAcc1" presStyleIdx="0" presStyleCnt="3" custScaleY="54721" custLinFactNeighborX="105" custLinFactNeighborY="-89259">
        <dgm:presLayoutVars>
          <dgm:chMax val="0"/>
          <dgm:chPref val="0"/>
          <dgm:bulletEnabled val="1"/>
        </dgm:presLayoutVars>
      </dgm:prSet>
      <dgm:spPr/>
      <dgm:t>
        <a:bodyPr/>
        <a:lstStyle/>
        <a:p>
          <a:endParaRPr lang="en-US"/>
        </a:p>
      </dgm:t>
    </dgm:pt>
    <dgm:pt modelId="{A78735D0-ED51-41E1-B882-4920ED609146}" type="pres">
      <dgm:prSet presAssocID="{819E7139-B1FE-43D4-A855-51E8F301F464}" presName="parentText2" presStyleLbl="node1" presStyleIdx="1" presStyleCnt="3" custScaleX="75403" custScaleY="123077" custLinFactNeighborX="3149" custLinFactNeighborY="76481">
        <dgm:presLayoutVars>
          <dgm:chMax/>
          <dgm:chPref val="3"/>
          <dgm:bulletEnabled val="1"/>
        </dgm:presLayoutVars>
      </dgm:prSet>
      <dgm:spPr/>
      <dgm:t>
        <a:bodyPr/>
        <a:lstStyle/>
        <a:p>
          <a:endParaRPr lang="en-US"/>
        </a:p>
      </dgm:t>
    </dgm:pt>
    <dgm:pt modelId="{DE19400F-BA92-42A7-8116-C299C7C6E5D4}" type="pres">
      <dgm:prSet presAssocID="{819E7139-B1FE-43D4-A855-51E8F301F464}" presName="childText2" presStyleLbl="solidAlignAcc1" presStyleIdx="1" presStyleCnt="3" custScaleX="120856" custScaleY="52491" custLinFactNeighborX="-75571" custLinFactNeighborY="-37701">
        <dgm:presLayoutVars>
          <dgm:chMax val="0"/>
          <dgm:chPref val="0"/>
          <dgm:bulletEnabled val="1"/>
        </dgm:presLayoutVars>
      </dgm:prSet>
      <dgm:spPr/>
      <dgm:t>
        <a:bodyPr/>
        <a:lstStyle/>
        <a:p>
          <a:endParaRPr lang="en-US"/>
        </a:p>
      </dgm:t>
    </dgm:pt>
    <dgm:pt modelId="{7C2D167D-D037-47A2-AB18-E1B86BA5FE68}" type="pres">
      <dgm:prSet presAssocID="{6D670C09-C2D4-42B8-8369-0F97C3F05E8A}" presName="parentText3" presStyleLbl="node1" presStyleIdx="2" presStyleCnt="3" custScaleX="119559" custScaleY="147416" custLinFactY="80216" custLinFactNeighborX="-16803" custLinFactNeighborY="100000">
        <dgm:presLayoutVars>
          <dgm:chMax/>
          <dgm:chPref val="3"/>
          <dgm:bulletEnabled val="1"/>
        </dgm:presLayoutVars>
      </dgm:prSet>
      <dgm:spPr/>
      <dgm:t>
        <a:bodyPr/>
        <a:lstStyle/>
        <a:p>
          <a:endParaRPr lang="en-US"/>
        </a:p>
      </dgm:t>
    </dgm:pt>
    <dgm:pt modelId="{2DCC045C-0103-48C6-9069-028988A89783}" type="pres">
      <dgm:prSet presAssocID="{6D670C09-C2D4-42B8-8369-0F97C3F05E8A}" presName="childText3" presStyleLbl="solidAlignAcc1" presStyleIdx="2" presStyleCnt="3" custScaleX="118911" custScaleY="61202" custLinFactX="-48751" custLinFactNeighborX="-100000" custLinFactNeighborY="18557">
        <dgm:presLayoutVars>
          <dgm:chMax val="0"/>
          <dgm:chPref val="0"/>
          <dgm:bulletEnabled val="1"/>
        </dgm:presLayoutVars>
      </dgm:prSet>
      <dgm:spPr/>
      <dgm:t>
        <a:bodyPr/>
        <a:lstStyle/>
        <a:p>
          <a:endParaRPr lang="en-US"/>
        </a:p>
      </dgm:t>
    </dgm:pt>
  </dgm:ptLst>
  <dgm:cxnLst>
    <dgm:cxn modelId="{F46F0335-70ED-4F08-98C1-03E06B36AE34}" srcId="{4C49AE49-FA75-46B6-AD80-2489D184F5AB}" destId="{819E7139-B1FE-43D4-A855-51E8F301F464}" srcOrd="1" destOrd="0" parTransId="{6C52DAA3-F644-450F-A5BA-CDA67D00C2AB}" sibTransId="{26FFEF38-F5EC-4EA4-913E-A004D3EE3D89}"/>
    <dgm:cxn modelId="{2DF363BD-E4DF-460F-97CD-5194A3BA6071}" srcId="{4C49AE49-FA75-46B6-AD80-2489D184F5AB}" destId="{547C503D-6E85-4A05-B6C6-BFBB11BA5386}" srcOrd="0" destOrd="0" parTransId="{FA0B7A7F-573D-4E0D-8DBF-F4456A2B7653}" sibTransId="{06617A0C-E4F7-4080-AC1C-043A834F561E}"/>
    <dgm:cxn modelId="{199C6802-7A0E-421C-9F93-FD273086D3A6}" type="presOf" srcId="{5094C25B-0E66-4D41-B947-13061C3E196F}" destId="{2DCC045C-0103-48C6-9069-028988A89783}" srcOrd="0" destOrd="0" presId="urn:microsoft.com/office/officeart/2009/3/layout/IncreasingArrowsProcess"/>
    <dgm:cxn modelId="{D283399D-CBB5-4653-A9CF-F2B1BEB46DEC}" type="presOf" srcId="{819E7139-B1FE-43D4-A855-51E8F301F464}" destId="{A78735D0-ED51-41E1-B882-4920ED609146}" srcOrd="0" destOrd="0" presId="urn:microsoft.com/office/officeart/2009/3/layout/IncreasingArrowsProcess"/>
    <dgm:cxn modelId="{FBFEEAB0-5E16-41EB-8504-756D260FFA65}" type="presOf" srcId="{E9E09572-8B10-46C0-BD08-344DF1C7427C}" destId="{DE19400F-BA92-42A7-8116-C299C7C6E5D4}" srcOrd="0" destOrd="0" presId="urn:microsoft.com/office/officeart/2009/3/layout/IncreasingArrowsProcess"/>
    <dgm:cxn modelId="{A1B0DE5D-B828-4EBB-9265-654CC4517939}" srcId="{6D670C09-C2D4-42B8-8369-0F97C3F05E8A}" destId="{5094C25B-0E66-4D41-B947-13061C3E196F}" srcOrd="0" destOrd="0" parTransId="{D0B347E7-62AF-4070-B101-0903ED43B179}" sibTransId="{FED47B34-CAD6-48C2-9F78-DDC76F691CA0}"/>
    <dgm:cxn modelId="{DD4417B7-6745-4506-9B53-FA8CD299674C}" type="presOf" srcId="{1D3E874B-6639-429C-BA3B-638D6F405AD6}" destId="{CDCC64B2-08C2-40BA-8CCD-4C664F68EE0E}" srcOrd="0" destOrd="0" presId="urn:microsoft.com/office/officeart/2009/3/layout/IncreasingArrowsProcess"/>
    <dgm:cxn modelId="{8D21D9CA-62A1-427A-BE47-D282B79C24C5}" type="presOf" srcId="{547C503D-6E85-4A05-B6C6-BFBB11BA5386}" destId="{EE2EFE99-3CBB-4DDD-8C30-448D735B44C4}" srcOrd="0" destOrd="0" presId="urn:microsoft.com/office/officeart/2009/3/layout/IncreasingArrowsProcess"/>
    <dgm:cxn modelId="{2676FFF3-CE0C-4A28-AAC7-E44328E94506}" type="presOf" srcId="{6D670C09-C2D4-42B8-8369-0F97C3F05E8A}" destId="{7C2D167D-D037-47A2-AB18-E1B86BA5FE68}" srcOrd="0" destOrd="0" presId="urn:microsoft.com/office/officeart/2009/3/layout/IncreasingArrowsProcess"/>
    <dgm:cxn modelId="{651A3648-3636-4D77-845A-5365326E6EBA}" srcId="{547C503D-6E85-4A05-B6C6-BFBB11BA5386}" destId="{1D3E874B-6639-429C-BA3B-638D6F405AD6}" srcOrd="0" destOrd="0" parTransId="{E62BA414-C511-4AC9-9CD0-AD7CEACE27F5}" sibTransId="{10DF085B-4311-4614-811F-39833780E2DC}"/>
    <dgm:cxn modelId="{FBEC1A78-91C0-4C3D-ACDB-D8A1F63600C8}" srcId="{819E7139-B1FE-43D4-A855-51E8F301F464}" destId="{E9E09572-8B10-46C0-BD08-344DF1C7427C}" srcOrd="0" destOrd="0" parTransId="{02BDCCE1-11A8-452D-8151-61C0EB44CF6B}" sibTransId="{A273A023-2A64-4949-A3B9-BA3C2D0BA938}"/>
    <dgm:cxn modelId="{D4CE32ED-438C-482C-9CC8-911E9A095F01}" type="presOf" srcId="{4C49AE49-FA75-46B6-AD80-2489D184F5AB}" destId="{E9B248E8-7823-40DC-8214-26F694A50F1A}" srcOrd="0" destOrd="0" presId="urn:microsoft.com/office/officeart/2009/3/layout/IncreasingArrowsProcess"/>
    <dgm:cxn modelId="{17395E39-8BB2-4303-8EFB-F4B13E675510}" srcId="{4C49AE49-FA75-46B6-AD80-2489D184F5AB}" destId="{6D670C09-C2D4-42B8-8369-0F97C3F05E8A}" srcOrd="2" destOrd="0" parTransId="{530079EA-2592-49A7-A910-B0114DC8523F}" sibTransId="{F11C62EB-CE87-49BB-A6C8-91C8E81216BD}"/>
    <dgm:cxn modelId="{6049A83B-7643-4460-BDEE-2A8D539F8EA7}" type="presParOf" srcId="{E9B248E8-7823-40DC-8214-26F694A50F1A}" destId="{EE2EFE99-3CBB-4DDD-8C30-448D735B44C4}" srcOrd="0" destOrd="0" presId="urn:microsoft.com/office/officeart/2009/3/layout/IncreasingArrowsProcess"/>
    <dgm:cxn modelId="{91E55BAE-CAE2-4B57-82DF-B55F7131FEFE}" type="presParOf" srcId="{E9B248E8-7823-40DC-8214-26F694A50F1A}" destId="{CDCC64B2-08C2-40BA-8CCD-4C664F68EE0E}" srcOrd="1" destOrd="0" presId="urn:microsoft.com/office/officeart/2009/3/layout/IncreasingArrowsProcess"/>
    <dgm:cxn modelId="{3B68B5C7-38DA-4AA5-957C-25A100EA0AC8}" type="presParOf" srcId="{E9B248E8-7823-40DC-8214-26F694A50F1A}" destId="{A78735D0-ED51-41E1-B882-4920ED609146}" srcOrd="2" destOrd="0" presId="urn:microsoft.com/office/officeart/2009/3/layout/IncreasingArrowsProcess"/>
    <dgm:cxn modelId="{0D293361-95A4-44C6-A82D-BCD05BC4034E}" type="presParOf" srcId="{E9B248E8-7823-40DC-8214-26F694A50F1A}" destId="{DE19400F-BA92-42A7-8116-C299C7C6E5D4}" srcOrd="3" destOrd="0" presId="urn:microsoft.com/office/officeart/2009/3/layout/IncreasingArrowsProcess"/>
    <dgm:cxn modelId="{CD8590ED-D7F7-46A1-AAA2-9E14EFCDAC87}" type="presParOf" srcId="{E9B248E8-7823-40DC-8214-26F694A50F1A}" destId="{7C2D167D-D037-47A2-AB18-E1B86BA5FE68}" srcOrd="4" destOrd="0" presId="urn:microsoft.com/office/officeart/2009/3/layout/IncreasingArrowsProcess"/>
    <dgm:cxn modelId="{7194A46F-1673-4B8E-8B21-DEC9926DB4A3}" type="presParOf" srcId="{E9B248E8-7823-40DC-8214-26F694A50F1A}" destId="{2DCC045C-0103-48C6-9069-028988A89783}" srcOrd="5" destOrd="0" presId="urn:microsoft.com/office/officeart/2009/3/layout/IncreasingArrowsProcess"/>
  </dgm:cxnLst>
  <dgm:bg/>
  <dgm:whole>
    <a:ln/>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EEE6154-22C9-4AA8-AE4D-075BD037EB98}" type="doc">
      <dgm:prSet loTypeId="urn:microsoft.com/office/officeart/2005/8/layout/StepDownProcess" loCatId="process" qsTypeId="urn:microsoft.com/office/officeart/2005/8/quickstyle/3d1" qsCatId="colorful" csTypeId="urn:microsoft.com/office/officeart/2005/8/colors/colorful4" csCatId="colorful" phldr="1"/>
      <dgm:spPr/>
      <dgm:t>
        <a:bodyPr/>
        <a:lstStyle/>
        <a:p>
          <a:endParaRPr lang="en-US"/>
        </a:p>
      </dgm:t>
    </dgm:pt>
    <dgm:pt modelId="{CC60DEA3-F509-410E-9FFA-C66A05CC9BA5}" type="parTrans" cxnId="{D34C3320-87FA-443B-9AA6-278C62A3657E}">
      <dgm:prSet/>
      <dgm:spPr/>
      <dgm:t>
        <a:bodyPr/>
        <a:lstStyle/>
        <a:p>
          <a:endParaRPr lang="en-US" b="0">
            <a:effectLst>
              <a:outerShdw blurRad="38100" dist="38100" dir="2700000" algn="tl">
                <a:srgbClr val="000000">
                  <a:alpha val="43137"/>
                </a:srgbClr>
              </a:outerShdw>
            </a:effectLst>
          </a:endParaRPr>
        </a:p>
      </dgm:t>
    </dgm:pt>
    <dgm:pt modelId="{BA4AF62D-EE56-48D4-BB53-D6584E8958C9}">
      <dgm:prSet phldrT="[Text]"/>
      <dgm:spPr/>
      <dgm:t>
        <a:bodyPr/>
        <a:lstStyle/>
        <a:p>
          <a:pPr>
            <a:defRPr b="0" i="0"/>
          </a:pPr>
          <a:r>
            <a:rPr lang="x-none" b="0" smtClean="0">
              <a:effectLst>
                <a:outerShdw blurRad="38100" dist="38100" dir="2700000" algn="tl">
                  <a:srgbClr val="000000">
                    <a:alpha val="43137"/>
                  </a:srgbClr>
                </a:outerShdw>
              </a:effectLst>
            </a:rPr>
            <a:t>Les stratégies sont </a:t>
          </a:r>
          <a:r>
            <a:rPr lang="x-none" b="1" i="1" smtClean="0">
              <a:effectLst>
                <a:outerShdw blurRad="38100" dist="38100" dir="2700000" algn="tl">
                  <a:srgbClr val="000000">
                    <a:alpha val="43137"/>
                  </a:srgbClr>
                </a:outerShdw>
              </a:effectLst>
            </a:rPr>
            <a:t>pilotées par le pays</a:t>
          </a:r>
        </a:p>
      </dgm:t>
    </dgm:pt>
    <dgm:pt modelId="{23920360-8AE9-4AA7-A3E2-0CB26785CB3B}" type="parTrans" cxnId="{2786162A-BD36-492A-814F-020A2AC82307}">
      <dgm:prSet/>
      <dgm:spPr/>
      <dgm:t>
        <a:bodyPr/>
        <a:lstStyle/>
        <a:p>
          <a:endParaRPr lang="en-US" b="0">
            <a:effectLst>
              <a:outerShdw blurRad="38100" dist="38100" dir="2700000" algn="tl">
                <a:srgbClr val="000000">
                  <a:alpha val="43137"/>
                </a:srgbClr>
              </a:outerShdw>
            </a:effectLst>
          </a:endParaRPr>
        </a:p>
      </dgm:t>
    </dgm:pt>
    <dgm:pt modelId="{86FA3F41-ACB0-40A3-99BD-A2F229C27124}">
      <dgm:prSet phldrT="[Text]"/>
      <dgm:spPr/>
      <dgm:t>
        <a:bodyPr/>
        <a:lstStyle/>
        <a:p>
          <a:pPr>
            <a:defRPr b="0" i="0"/>
          </a:pPr>
          <a:r>
            <a:rPr lang="x-none" b="0" smtClean="0">
              <a:effectLst>
                <a:outerShdw blurRad="38100" dist="38100" dir="2700000" algn="tl">
                  <a:srgbClr val="000000">
                    <a:alpha val="43137"/>
                  </a:srgbClr>
                </a:outerShdw>
              </a:effectLst>
            </a:rPr>
            <a:t>Sierra Leone</a:t>
          </a:r>
        </a:p>
      </dgm:t>
    </dgm:pt>
    <dgm:pt modelId="{407D5072-398E-4F00-B338-19A058E2DFA0}" type="sibTrans" cxnId="{2786162A-BD36-492A-814F-020A2AC82307}">
      <dgm:prSet/>
      <dgm:spPr/>
      <dgm:t>
        <a:bodyPr/>
        <a:lstStyle/>
        <a:p>
          <a:endParaRPr lang="en-US" b="0">
            <a:effectLst>
              <a:outerShdw blurRad="38100" dist="38100" dir="2700000" algn="tl">
                <a:srgbClr val="000000">
                  <a:alpha val="43137"/>
                </a:srgbClr>
              </a:outerShdw>
            </a:effectLst>
          </a:endParaRPr>
        </a:p>
      </dgm:t>
    </dgm:pt>
    <dgm:pt modelId="{F3E1BFDA-51EE-432E-9D06-463143BB80E8}" type="sibTrans" cxnId="{D34C3320-87FA-443B-9AA6-278C62A3657E}">
      <dgm:prSet/>
      <dgm:spPr/>
      <dgm:t>
        <a:bodyPr/>
        <a:lstStyle/>
        <a:p>
          <a:endParaRPr lang="en-US" b="0">
            <a:effectLst>
              <a:outerShdw blurRad="38100" dist="38100" dir="2700000" algn="tl">
                <a:srgbClr val="000000">
                  <a:alpha val="43137"/>
                </a:srgbClr>
              </a:outerShdw>
            </a:effectLst>
          </a:endParaRPr>
        </a:p>
      </dgm:t>
    </dgm:pt>
    <dgm:pt modelId="{61FD175E-291D-45EE-814F-7C273AB86979}" type="parTrans" cxnId="{BF487187-4E30-4C56-8DA1-74AF528586C3}">
      <dgm:prSet/>
      <dgm:spPr/>
      <dgm:t>
        <a:bodyPr/>
        <a:lstStyle/>
        <a:p>
          <a:endParaRPr lang="en-US" b="0">
            <a:effectLst>
              <a:outerShdw blurRad="38100" dist="38100" dir="2700000" algn="tl">
                <a:srgbClr val="000000">
                  <a:alpha val="43137"/>
                </a:srgbClr>
              </a:outerShdw>
            </a:effectLst>
          </a:endParaRPr>
        </a:p>
      </dgm:t>
    </dgm:pt>
    <dgm:pt modelId="{5F6B4644-9012-48AF-9D29-2DEA7BD29A1D}">
      <dgm:prSet phldrT="[Text]"/>
      <dgm:spPr/>
      <dgm:t>
        <a:bodyPr/>
        <a:lstStyle/>
        <a:p>
          <a:pPr>
            <a:defRPr b="0" i="0"/>
          </a:pPr>
          <a:r>
            <a:rPr lang="x-none" b="0" smtClean="0">
              <a:effectLst>
                <a:outerShdw blurRad="38100" dist="38100" dir="2700000" algn="tl">
                  <a:srgbClr val="000000">
                    <a:alpha val="43137"/>
                  </a:srgbClr>
                </a:outerShdw>
              </a:effectLst>
            </a:rPr>
            <a:t>Les efforts sont </a:t>
          </a:r>
          <a:r>
            <a:rPr lang="x-none" b="1" i="1" smtClean="0">
              <a:effectLst>
                <a:outerShdw blurRad="38100" dist="38100" dir="2700000" algn="tl">
                  <a:srgbClr val="000000">
                    <a:alpha val="43137"/>
                  </a:srgbClr>
                </a:outerShdw>
              </a:effectLst>
            </a:rPr>
            <a:t>coordonnés</a:t>
          </a:r>
        </a:p>
      </dgm:t>
    </dgm:pt>
    <dgm:pt modelId="{4CA424C5-A3FE-4E38-B3D5-33251A3755F7}" type="parTrans" cxnId="{6125FAD4-8363-40C0-BC75-98629F5A5D7B}">
      <dgm:prSet/>
      <dgm:spPr/>
      <dgm:t>
        <a:bodyPr/>
        <a:lstStyle/>
        <a:p>
          <a:endParaRPr lang="en-US" b="0">
            <a:effectLst>
              <a:outerShdw blurRad="38100" dist="38100" dir="2700000" algn="tl">
                <a:srgbClr val="000000">
                  <a:alpha val="43137"/>
                </a:srgbClr>
              </a:outerShdw>
            </a:effectLst>
          </a:endParaRPr>
        </a:p>
      </dgm:t>
    </dgm:pt>
    <dgm:pt modelId="{32A3AD21-044F-4C0A-90BA-5006FFE88D89}">
      <dgm:prSet phldrT="[Text]"/>
      <dgm:spPr/>
      <dgm:t>
        <a:bodyPr/>
        <a:lstStyle/>
        <a:p>
          <a:pPr>
            <a:defRPr b="0" i="0"/>
          </a:pPr>
          <a:r>
            <a:rPr lang="x-none" b="0" smtClean="0">
              <a:effectLst>
                <a:outerShdw blurRad="38100" dist="38100" dir="2700000" algn="tl">
                  <a:srgbClr val="000000">
                    <a:alpha val="43137"/>
                  </a:srgbClr>
                </a:outerShdw>
              </a:effectLst>
            </a:rPr>
            <a:t>Zambie </a:t>
          </a:r>
        </a:p>
      </dgm:t>
    </dgm:pt>
    <dgm:pt modelId="{1D881D2C-3CAE-4658-B73B-01CE594729E8}" type="sibTrans" cxnId="{6125FAD4-8363-40C0-BC75-98629F5A5D7B}">
      <dgm:prSet/>
      <dgm:spPr/>
      <dgm:t>
        <a:bodyPr/>
        <a:lstStyle/>
        <a:p>
          <a:endParaRPr lang="en-US" b="0">
            <a:effectLst>
              <a:outerShdw blurRad="38100" dist="38100" dir="2700000" algn="tl">
                <a:srgbClr val="000000">
                  <a:alpha val="43137"/>
                </a:srgbClr>
              </a:outerShdw>
            </a:effectLst>
          </a:endParaRPr>
        </a:p>
      </dgm:t>
    </dgm:pt>
    <dgm:pt modelId="{D638C623-BE56-45C2-874E-2C0378C14AAA}" type="sibTrans" cxnId="{BF487187-4E30-4C56-8DA1-74AF528586C3}">
      <dgm:prSet/>
      <dgm:spPr/>
      <dgm:t>
        <a:bodyPr/>
        <a:lstStyle/>
        <a:p>
          <a:endParaRPr lang="en-US" b="0">
            <a:effectLst>
              <a:outerShdw blurRad="38100" dist="38100" dir="2700000" algn="tl">
                <a:srgbClr val="000000">
                  <a:alpha val="43137"/>
                </a:srgbClr>
              </a:outerShdw>
            </a:effectLst>
          </a:endParaRPr>
        </a:p>
      </dgm:t>
    </dgm:pt>
    <dgm:pt modelId="{5E72DD13-04F7-48AA-9A7F-785AB9B8D8B3}" type="parTrans" cxnId="{6458814C-635D-47FB-9493-F9C5D18980F1}">
      <dgm:prSet/>
      <dgm:spPr/>
      <dgm:t>
        <a:bodyPr/>
        <a:lstStyle/>
        <a:p>
          <a:endParaRPr lang="en-US" b="0">
            <a:effectLst>
              <a:outerShdw blurRad="38100" dist="38100" dir="2700000" algn="tl">
                <a:srgbClr val="000000">
                  <a:alpha val="43137"/>
                </a:srgbClr>
              </a:outerShdw>
            </a:effectLst>
          </a:endParaRPr>
        </a:p>
      </dgm:t>
    </dgm:pt>
    <dgm:pt modelId="{2DB840AA-8149-467E-BF0B-288B0FA7B749}">
      <dgm:prSet phldrT="[Text]"/>
      <dgm:spPr/>
      <dgm:t>
        <a:bodyPr/>
        <a:lstStyle/>
        <a:p>
          <a:pPr>
            <a:defRPr b="0" i="0"/>
          </a:pPr>
          <a:r>
            <a:rPr lang="x-none" b="0" smtClean="0">
              <a:effectLst>
                <a:outerShdw blurRad="38100" dist="38100" dir="2700000" algn="tl">
                  <a:srgbClr val="000000">
                    <a:alpha val="43137"/>
                  </a:srgbClr>
                </a:outerShdw>
              </a:effectLst>
            </a:rPr>
            <a:t>Les différentes initiatives sont </a:t>
          </a:r>
          <a:r>
            <a:rPr lang="x-none" b="1" i="1" smtClean="0">
              <a:effectLst>
                <a:outerShdw blurRad="38100" dist="38100" dir="2700000" algn="tl">
                  <a:srgbClr val="000000">
                    <a:alpha val="43137"/>
                  </a:srgbClr>
                </a:outerShdw>
              </a:effectLst>
            </a:rPr>
            <a:t>harmonisées</a:t>
          </a:r>
        </a:p>
      </dgm:t>
    </dgm:pt>
    <dgm:pt modelId="{B557E25E-18B9-4590-AA54-B6D9BA539AAB}" type="parTrans" cxnId="{3035B57F-CA1E-4A10-AF71-9329CCED7905}">
      <dgm:prSet/>
      <dgm:spPr/>
      <dgm:t>
        <a:bodyPr/>
        <a:lstStyle/>
        <a:p>
          <a:endParaRPr lang="en-US" b="0">
            <a:effectLst>
              <a:outerShdw blurRad="38100" dist="38100" dir="2700000" algn="tl">
                <a:srgbClr val="000000">
                  <a:alpha val="43137"/>
                </a:srgbClr>
              </a:outerShdw>
            </a:effectLst>
          </a:endParaRPr>
        </a:p>
      </dgm:t>
    </dgm:pt>
    <dgm:pt modelId="{A825CA53-9172-486F-93D5-B66290E872B5}">
      <dgm:prSet phldrT="[Text]"/>
      <dgm:spPr/>
      <dgm:t>
        <a:bodyPr/>
        <a:lstStyle/>
        <a:p>
          <a:pPr>
            <a:defRPr b="0" i="0"/>
          </a:pPr>
          <a:r>
            <a:rPr lang="x-none" b="0" smtClean="0">
              <a:effectLst>
                <a:outerShdw blurRad="38100" dist="38100" dir="2700000" algn="tl">
                  <a:srgbClr val="000000">
                    <a:alpha val="43137"/>
                  </a:srgbClr>
                </a:outerShdw>
              </a:effectLst>
            </a:rPr>
            <a:t>PASAI</a:t>
          </a:r>
        </a:p>
      </dgm:t>
    </dgm:pt>
    <dgm:pt modelId="{AE7ADF20-5952-48FD-B714-C847B4F8771B}" type="sibTrans" cxnId="{3035B57F-CA1E-4A10-AF71-9329CCED7905}">
      <dgm:prSet/>
      <dgm:spPr/>
      <dgm:t>
        <a:bodyPr/>
        <a:lstStyle/>
        <a:p>
          <a:endParaRPr lang="en-US" b="0">
            <a:effectLst>
              <a:outerShdw blurRad="38100" dist="38100" dir="2700000" algn="tl">
                <a:srgbClr val="000000">
                  <a:alpha val="43137"/>
                </a:srgbClr>
              </a:outerShdw>
            </a:effectLst>
          </a:endParaRPr>
        </a:p>
      </dgm:t>
    </dgm:pt>
    <dgm:pt modelId="{A6B40BBE-6332-460C-AC90-3DCD7B37EF1C}" type="sibTrans" cxnId="{6458814C-635D-47FB-9493-F9C5D18980F1}">
      <dgm:prSet/>
      <dgm:spPr/>
      <dgm:t>
        <a:bodyPr/>
        <a:lstStyle/>
        <a:p>
          <a:endParaRPr lang="en-US" b="0">
            <a:effectLst>
              <a:outerShdw blurRad="38100" dist="38100" dir="2700000" algn="tl">
                <a:srgbClr val="000000">
                  <a:alpha val="43137"/>
                </a:srgbClr>
              </a:outerShdw>
            </a:effectLst>
          </a:endParaRPr>
        </a:p>
      </dgm:t>
    </dgm:pt>
    <dgm:pt modelId="{CB5F4641-0A1E-476E-81D5-8A45D65224FF}" type="parTrans" cxnId="{89043E58-34F3-4C2A-8CB2-57D8ED883B76}">
      <dgm:prSet/>
      <dgm:spPr/>
      <dgm:t>
        <a:bodyPr/>
        <a:lstStyle/>
        <a:p>
          <a:endParaRPr lang="en-US" b="0">
            <a:effectLst>
              <a:outerShdw blurRad="38100" dist="38100" dir="2700000" algn="tl">
                <a:srgbClr val="000000">
                  <a:alpha val="43137"/>
                </a:srgbClr>
              </a:outerShdw>
            </a:effectLst>
          </a:endParaRPr>
        </a:p>
      </dgm:t>
    </dgm:pt>
    <dgm:pt modelId="{86C6BBC7-BFAF-46C0-A4BE-A5682415D8E2}">
      <dgm:prSet phldrT="[Text]"/>
      <dgm:spPr/>
      <dgm:t>
        <a:bodyPr/>
        <a:lstStyle/>
        <a:p>
          <a:pPr>
            <a:defRPr b="0" i="0"/>
          </a:pPr>
          <a:r>
            <a:rPr lang="x-none" b="0" smtClean="0">
              <a:effectLst>
                <a:outerShdw blurRad="38100" dist="38100" dir="2700000" algn="tl">
                  <a:srgbClr val="000000">
                    <a:alpha val="43137"/>
                  </a:srgbClr>
                </a:outerShdw>
              </a:effectLst>
            </a:rPr>
            <a:t>L’aide </a:t>
          </a:r>
          <a:r>
            <a:rPr lang="fr-FR" b="1" i="1" smtClean="0">
              <a:effectLst>
                <a:outerShdw blurRad="38100" dist="38100" dir="2700000" algn="tl">
                  <a:srgbClr val="000000">
                    <a:alpha val="43137"/>
                  </a:srgbClr>
                </a:outerShdw>
              </a:effectLst>
            </a:rPr>
            <a:t>augmente</a:t>
          </a:r>
          <a:endParaRPr lang="x-none" b="1" i="1" smtClean="0">
            <a:effectLst>
              <a:outerShdw blurRad="38100" dist="38100" dir="2700000" algn="tl">
                <a:srgbClr val="000000">
                  <a:alpha val="43137"/>
                </a:srgbClr>
              </a:outerShdw>
            </a:effectLst>
          </a:endParaRPr>
        </a:p>
      </dgm:t>
    </dgm:pt>
    <dgm:pt modelId="{6727B793-D1FB-411D-9209-A6FAE4C6149E}" type="sibTrans" cxnId="{89043E58-34F3-4C2A-8CB2-57D8ED883B76}">
      <dgm:prSet/>
      <dgm:spPr/>
      <dgm:t>
        <a:bodyPr/>
        <a:lstStyle/>
        <a:p>
          <a:endParaRPr lang="en-US" b="0">
            <a:effectLst>
              <a:outerShdw blurRad="38100" dist="38100" dir="2700000" algn="tl">
                <a:srgbClr val="000000">
                  <a:alpha val="43137"/>
                </a:srgbClr>
              </a:outerShdw>
            </a:effectLst>
          </a:endParaRPr>
        </a:p>
      </dgm:t>
    </dgm:pt>
    <dgm:pt modelId="{952C5463-47FA-4F2E-9153-21294CF6FBC4}" type="pres">
      <dgm:prSet presAssocID="{6EEE6154-22C9-4AA8-AE4D-075BD037EB98}" presName="rootnode" presStyleCnt="0">
        <dgm:presLayoutVars>
          <dgm:chMax/>
          <dgm:chPref/>
          <dgm:dir/>
          <dgm:animLvl val="lvl"/>
        </dgm:presLayoutVars>
      </dgm:prSet>
      <dgm:spPr/>
      <dgm:t>
        <a:bodyPr/>
        <a:lstStyle/>
        <a:p>
          <a:endParaRPr lang="en-US"/>
        </a:p>
      </dgm:t>
    </dgm:pt>
    <dgm:pt modelId="{B6E87A05-AD13-435F-9171-87EFF0D27C00}" type="pres">
      <dgm:prSet presAssocID="{BA4AF62D-EE56-48D4-BB53-D6584E8958C9}" presName="composite" presStyleCnt="0"/>
      <dgm:spPr/>
      <dgm:t>
        <a:bodyPr/>
        <a:lstStyle/>
        <a:p>
          <a:endParaRPr/>
        </a:p>
      </dgm:t>
    </dgm:pt>
    <dgm:pt modelId="{7B2A653F-04BA-4F6F-A2AD-18A74B618011}" type="pres">
      <dgm:prSet presAssocID="{BA4AF62D-EE56-48D4-BB53-D6584E8958C9}" presName="bentUpArrow1" presStyleLbl="alignImgPlace1" presStyleIdx="0" presStyleCnt="3" custScaleX="72491" custScaleY="84673" custLinFactNeighborX="30219" custLinFactNeighborY="-6258"/>
      <dgm:spPr/>
      <dgm:t>
        <a:bodyPr/>
        <a:lstStyle/>
        <a:p>
          <a:endParaRPr/>
        </a:p>
      </dgm:t>
    </dgm:pt>
    <dgm:pt modelId="{F3070D7E-2C85-4BE9-8639-BBBB39A7FEB2}" type="pres">
      <dgm:prSet presAssocID="{BA4AF62D-EE56-48D4-BB53-D6584E8958C9}" presName="ParentText" presStyleLbl="node1" presStyleIdx="0" presStyleCnt="4" custScaleX="72521">
        <dgm:presLayoutVars>
          <dgm:chMax val="1"/>
          <dgm:chPref val="1"/>
          <dgm:bulletEnabled val="1"/>
        </dgm:presLayoutVars>
      </dgm:prSet>
      <dgm:spPr/>
      <dgm:t>
        <a:bodyPr/>
        <a:lstStyle/>
        <a:p>
          <a:endParaRPr lang="en-US"/>
        </a:p>
      </dgm:t>
    </dgm:pt>
    <dgm:pt modelId="{56633C91-5E6C-43E3-B342-02935F43E016}" type="pres">
      <dgm:prSet presAssocID="{BA4AF62D-EE56-48D4-BB53-D6584E8958C9}" presName="ChildText" presStyleLbl="revTx" presStyleIdx="0" presStyleCnt="3" custScaleX="133345" custLinFactNeighborX="3963" custLinFactNeighborY="-1817">
        <dgm:presLayoutVars>
          <dgm:chMax val="0"/>
          <dgm:chPref val="0"/>
          <dgm:bulletEnabled val="1"/>
        </dgm:presLayoutVars>
      </dgm:prSet>
      <dgm:spPr/>
      <dgm:t>
        <a:bodyPr/>
        <a:lstStyle/>
        <a:p>
          <a:endParaRPr lang="en-US"/>
        </a:p>
      </dgm:t>
    </dgm:pt>
    <dgm:pt modelId="{DAA8A7E1-BF01-4BFE-9579-AEAC7B5D052A}" type="pres">
      <dgm:prSet presAssocID="{F3E1BFDA-51EE-432E-9D06-463143BB80E8}" presName="sibTrans" presStyleCnt="0"/>
      <dgm:spPr/>
      <dgm:t>
        <a:bodyPr/>
        <a:lstStyle/>
        <a:p>
          <a:endParaRPr/>
        </a:p>
      </dgm:t>
    </dgm:pt>
    <dgm:pt modelId="{8EBF5B8F-21BC-49AF-BFF2-170EE3F61124}" type="pres">
      <dgm:prSet presAssocID="{5F6B4644-9012-48AF-9D29-2DEA7BD29A1D}" presName="composite" presStyleCnt="0"/>
      <dgm:spPr/>
      <dgm:t>
        <a:bodyPr/>
        <a:lstStyle/>
        <a:p>
          <a:endParaRPr/>
        </a:p>
      </dgm:t>
    </dgm:pt>
    <dgm:pt modelId="{320D072E-B5EF-4CD8-9E6A-761A9A645B44}" type="pres">
      <dgm:prSet presAssocID="{5F6B4644-9012-48AF-9D29-2DEA7BD29A1D}" presName="bentUpArrow1" presStyleLbl="alignImgPlace1" presStyleIdx="1" presStyleCnt="3" custScaleX="65560" custScaleY="89809" custLinFactNeighborX="20289" custLinFactNeighborY="-6978"/>
      <dgm:spPr/>
      <dgm:t>
        <a:bodyPr/>
        <a:lstStyle/>
        <a:p>
          <a:endParaRPr/>
        </a:p>
      </dgm:t>
    </dgm:pt>
    <dgm:pt modelId="{487350B6-4BE8-4CC9-8882-FF092C737BDA}" type="pres">
      <dgm:prSet presAssocID="{5F6B4644-9012-48AF-9D29-2DEA7BD29A1D}" presName="ParentText" presStyleLbl="node1" presStyleIdx="1" presStyleCnt="4" custScaleX="82314">
        <dgm:presLayoutVars>
          <dgm:chMax val="1"/>
          <dgm:chPref val="1"/>
          <dgm:bulletEnabled val="1"/>
        </dgm:presLayoutVars>
      </dgm:prSet>
      <dgm:spPr/>
      <dgm:t>
        <a:bodyPr/>
        <a:lstStyle/>
        <a:p>
          <a:endParaRPr lang="en-US"/>
        </a:p>
      </dgm:t>
    </dgm:pt>
    <dgm:pt modelId="{5EF9BDF1-FC0B-4C26-A028-6F965A503A03}" type="pres">
      <dgm:prSet presAssocID="{5F6B4644-9012-48AF-9D29-2DEA7BD29A1D}" presName="ChildText" presStyleLbl="revTx" presStyleIdx="1" presStyleCnt="3" custLinFactNeighborX="-9999" custLinFactNeighborY="-2996">
        <dgm:presLayoutVars>
          <dgm:chMax val="0"/>
          <dgm:chPref val="0"/>
          <dgm:bulletEnabled val="1"/>
        </dgm:presLayoutVars>
      </dgm:prSet>
      <dgm:spPr/>
      <dgm:t>
        <a:bodyPr/>
        <a:lstStyle/>
        <a:p>
          <a:endParaRPr lang="en-US"/>
        </a:p>
      </dgm:t>
    </dgm:pt>
    <dgm:pt modelId="{A39286C3-EF82-4C74-BB2E-D26783D0E668}" type="pres">
      <dgm:prSet presAssocID="{D638C623-BE56-45C2-874E-2C0378C14AAA}" presName="sibTrans" presStyleCnt="0"/>
      <dgm:spPr/>
      <dgm:t>
        <a:bodyPr/>
        <a:lstStyle/>
        <a:p>
          <a:endParaRPr/>
        </a:p>
      </dgm:t>
    </dgm:pt>
    <dgm:pt modelId="{33099C96-6AA0-43AC-B6D6-B5A52A340A52}" type="pres">
      <dgm:prSet presAssocID="{2DB840AA-8149-467E-BF0B-288B0FA7B749}" presName="composite" presStyleCnt="0"/>
      <dgm:spPr/>
      <dgm:t>
        <a:bodyPr/>
        <a:lstStyle/>
        <a:p>
          <a:endParaRPr/>
        </a:p>
      </dgm:t>
    </dgm:pt>
    <dgm:pt modelId="{83FAC4FE-D318-4BA6-9FCB-D6B863907B4C}" type="pres">
      <dgm:prSet presAssocID="{2DB840AA-8149-467E-BF0B-288B0FA7B749}" presName="bentUpArrow1" presStyleLbl="alignImgPlace1" presStyleIdx="2" presStyleCnt="3" custScaleX="77093" custScaleY="84339" custLinFactNeighborX="20607" custLinFactNeighborY="-12553"/>
      <dgm:spPr/>
      <dgm:t>
        <a:bodyPr/>
        <a:lstStyle/>
        <a:p>
          <a:endParaRPr/>
        </a:p>
      </dgm:t>
    </dgm:pt>
    <dgm:pt modelId="{78865196-350F-457B-A41A-EE46D149B176}" type="pres">
      <dgm:prSet presAssocID="{2DB840AA-8149-467E-BF0B-288B0FA7B749}" presName="ParentText" presStyleLbl="node1" presStyleIdx="2" presStyleCnt="4" custScaleX="84492">
        <dgm:presLayoutVars>
          <dgm:chMax val="1"/>
          <dgm:chPref val="1"/>
          <dgm:bulletEnabled val="1"/>
        </dgm:presLayoutVars>
      </dgm:prSet>
      <dgm:spPr/>
      <dgm:t>
        <a:bodyPr/>
        <a:lstStyle/>
        <a:p>
          <a:endParaRPr lang="en-US"/>
        </a:p>
      </dgm:t>
    </dgm:pt>
    <dgm:pt modelId="{4AEF991E-4A45-4F21-B8BC-20A38081F9F7}" type="pres">
      <dgm:prSet presAssocID="{2DB840AA-8149-467E-BF0B-288B0FA7B749}" presName="ChildText" presStyleLbl="revTx" presStyleIdx="2" presStyleCnt="3" custLinFactNeighborX="-7819" custLinFactNeighborY="-1102">
        <dgm:presLayoutVars>
          <dgm:chMax val="0"/>
          <dgm:chPref val="0"/>
          <dgm:bulletEnabled val="1"/>
        </dgm:presLayoutVars>
      </dgm:prSet>
      <dgm:spPr/>
      <dgm:t>
        <a:bodyPr/>
        <a:lstStyle/>
        <a:p>
          <a:endParaRPr lang="en-US"/>
        </a:p>
      </dgm:t>
    </dgm:pt>
    <dgm:pt modelId="{DE00B3C5-6ED9-4961-A4CB-4596C3A7B882}" type="pres">
      <dgm:prSet presAssocID="{A6B40BBE-6332-460C-AC90-3DCD7B37EF1C}" presName="sibTrans" presStyleCnt="0"/>
      <dgm:spPr/>
      <dgm:t>
        <a:bodyPr/>
        <a:lstStyle/>
        <a:p>
          <a:endParaRPr/>
        </a:p>
      </dgm:t>
    </dgm:pt>
    <dgm:pt modelId="{7A13A58B-6E2D-4FFA-8580-6E47841CC712}" type="pres">
      <dgm:prSet presAssocID="{86C6BBC7-BFAF-46C0-A4BE-A5682415D8E2}" presName="composite" presStyleCnt="0"/>
      <dgm:spPr/>
      <dgm:t>
        <a:bodyPr/>
        <a:lstStyle/>
        <a:p>
          <a:endParaRPr/>
        </a:p>
      </dgm:t>
    </dgm:pt>
    <dgm:pt modelId="{79D0374D-3A44-4959-9A62-7F72B3D6FC73}" type="pres">
      <dgm:prSet presAssocID="{86C6BBC7-BFAF-46C0-A4BE-A5682415D8E2}" presName="ParentText" presStyleLbl="node1" presStyleIdx="3" presStyleCnt="4" custScaleX="82728">
        <dgm:presLayoutVars>
          <dgm:chMax val="1"/>
          <dgm:chPref val="1"/>
          <dgm:bulletEnabled val="1"/>
        </dgm:presLayoutVars>
      </dgm:prSet>
      <dgm:spPr/>
      <dgm:t>
        <a:bodyPr/>
        <a:lstStyle/>
        <a:p>
          <a:endParaRPr lang="en-US"/>
        </a:p>
      </dgm:t>
    </dgm:pt>
  </dgm:ptLst>
  <dgm:cxnLst>
    <dgm:cxn modelId="{89043E58-34F3-4C2A-8CB2-57D8ED883B76}" srcId="{6EEE6154-22C9-4AA8-AE4D-075BD037EB98}" destId="{86C6BBC7-BFAF-46C0-A4BE-A5682415D8E2}" srcOrd="3" destOrd="0" parTransId="{CB5F4641-0A1E-476E-81D5-8A45D65224FF}" sibTransId="{6727B793-D1FB-411D-9209-A6FAE4C6149E}"/>
    <dgm:cxn modelId="{BF487187-4E30-4C56-8DA1-74AF528586C3}" srcId="{6EEE6154-22C9-4AA8-AE4D-075BD037EB98}" destId="{5F6B4644-9012-48AF-9D29-2DEA7BD29A1D}" srcOrd="1" destOrd="0" parTransId="{61FD175E-291D-45EE-814F-7C273AB86979}" sibTransId="{D638C623-BE56-45C2-874E-2C0378C14AAA}"/>
    <dgm:cxn modelId="{2786162A-BD36-492A-814F-020A2AC82307}" srcId="{BA4AF62D-EE56-48D4-BB53-D6584E8958C9}" destId="{86FA3F41-ACB0-40A3-99BD-A2F229C27124}" srcOrd="0" destOrd="0" parTransId="{23920360-8AE9-4AA7-A3E2-0CB26785CB3B}" sibTransId="{407D5072-398E-4F00-B338-19A058E2DFA0}"/>
    <dgm:cxn modelId="{D34C3320-87FA-443B-9AA6-278C62A3657E}" srcId="{6EEE6154-22C9-4AA8-AE4D-075BD037EB98}" destId="{BA4AF62D-EE56-48D4-BB53-D6584E8958C9}" srcOrd="0" destOrd="0" parTransId="{CC60DEA3-F509-410E-9FFA-C66A05CC9BA5}" sibTransId="{F3E1BFDA-51EE-432E-9D06-463143BB80E8}"/>
    <dgm:cxn modelId="{8D83CBF9-6028-4FC5-A52E-B17E3D2CBD48}" type="presOf" srcId="{6EEE6154-22C9-4AA8-AE4D-075BD037EB98}" destId="{952C5463-47FA-4F2E-9153-21294CF6FBC4}" srcOrd="0" destOrd="0" presId="urn:microsoft.com/office/officeart/2005/8/layout/StepDownProcess"/>
    <dgm:cxn modelId="{F4344E97-123A-43F5-A4D7-DC1928BFFF82}" type="presOf" srcId="{32A3AD21-044F-4C0A-90BA-5006FFE88D89}" destId="{5EF9BDF1-FC0B-4C26-A028-6F965A503A03}" srcOrd="0" destOrd="0" presId="urn:microsoft.com/office/officeart/2005/8/layout/StepDownProcess"/>
    <dgm:cxn modelId="{6458814C-635D-47FB-9493-F9C5D18980F1}" srcId="{6EEE6154-22C9-4AA8-AE4D-075BD037EB98}" destId="{2DB840AA-8149-467E-BF0B-288B0FA7B749}" srcOrd="2" destOrd="0" parTransId="{5E72DD13-04F7-48AA-9A7F-785AB9B8D8B3}" sibTransId="{A6B40BBE-6332-460C-AC90-3DCD7B37EF1C}"/>
    <dgm:cxn modelId="{60EA1295-0084-452F-BAF5-4DDC06F51527}" type="presOf" srcId="{86C6BBC7-BFAF-46C0-A4BE-A5682415D8E2}" destId="{79D0374D-3A44-4959-9A62-7F72B3D6FC73}" srcOrd="0" destOrd="0" presId="urn:microsoft.com/office/officeart/2005/8/layout/StepDownProcess"/>
    <dgm:cxn modelId="{3035B57F-CA1E-4A10-AF71-9329CCED7905}" srcId="{2DB840AA-8149-467E-BF0B-288B0FA7B749}" destId="{A825CA53-9172-486F-93D5-B66290E872B5}" srcOrd="0" destOrd="0" parTransId="{B557E25E-18B9-4590-AA54-B6D9BA539AAB}" sibTransId="{AE7ADF20-5952-48FD-B714-C847B4F8771B}"/>
    <dgm:cxn modelId="{6125FAD4-8363-40C0-BC75-98629F5A5D7B}" srcId="{5F6B4644-9012-48AF-9D29-2DEA7BD29A1D}" destId="{32A3AD21-044F-4C0A-90BA-5006FFE88D89}" srcOrd="0" destOrd="0" parTransId="{4CA424C5-A3FE-4E38-B3D5-33251A3755F7}" sibTransId="{1D881D2C-3CAE-4658-B73B-01CE594729E8}"/>
    <dgm:cxn modelId="{8F89CF8A-EE89-4AE6-AB01-81C4BF5F0671}" type="presOf" srcId="{BA4AF62D-EE56-48D4-BB53-D6584E8958C9}" destId="{F3070D7E-2C85-4BE9-8639-BBBB39A7FEB2}" srcOrd="0" destOrd="0" presId="urn:microsoft.com/office/officeart/2005/8/layout/StepDownProcess"/>
    <dgm:cxn modelId="{F9517886-4DD6-4481-AF9B-90C049FF0A69}" type="presOf" srcId="{A825CA53-9172-486F-93D5-B66290E872B5}" destId="{4AEF991E-4A45-4F21-B8BC-20A38081F9F7}" srcOrd="0" destOrd="0" presId="urn:microsoft.com/office/officeart/2005/8/layout/StepDownProcess"/>
    <dgm:cxn modelId="{4ABA21F9-B0E3-4923-9975-B1291D101A0D}" type="presOf" srcId="{5F6B4644-9012-48AF-9D29-2DEA7BD29A1D}" destId="{487350B6-4BE8-4CC9-8882-FF092C737BDA}" srcOrd="0" destOrd="0" presId="urn:microsoft.com/office/officeart/2005/8/layout/StepDownProcess"/>
    <dgm:cxn modelId="{DEF2AF4E-8AEB-4DB9-93E1-9095CFE7E903}" type="presOf" srcId="{2DB840AA-8149-467E-BF0B-288B0FA7B749}" destId="{78865196-350F-457B-A41A-EE46D149B176}" srcOrd="0" destOrd="0" presId="urn:microsoft.com/office/officeart/2005/8/layout/StepDownProcess"/>
    <dgm:cxn modelId="{6E3B44DA-D1E4-4033-BCBF-2A80E9416EFD}" type="presOf" srcId="{86FA3F41-ACB0-40A3-99BD-A2F229C27124}" destId="{56633C91-5E6C-43E3-B342-02935F43E016}" srcOrd="0" destOrd="0" presId="urn:microsoft.com/office/officeart/2005/8/layout/StepDownProcess"/>
    <dgm:cxn modelId="{F701AC71-56F0-44C1-8E46-95CB612CE76F}" type="presParOf" srcId="{952C5463-47FA-4F2E-9153-21294CF6FBC4}" destId="{B6E87A05-AD13-435F-9171-87EFF0D27C00}" srcOrd="0" destOrd="0" presId="urn:microsoft.com/office/officeart/2005/8/layout/StepDownProcess"/>
    <dgm:cxn modelId="{3E7E7B0A-97F2-472F-BACA-128515F9C078}" type="presParOf" srcId="{B6E87A05-AD13-435F-9171-87EFF0D27C00}" destId="{7B2A653F-04BA-4F6F-A2AD-18A74B618011}" srcOrd="0" destOrd="0" presId="urn:microsoft.com/office/officeart/2005/8/layout/StepDownProcess"/>
    <dgm:cxn modelId="{FB152614-EC0D-4A9C-BFDF-C883CA16F55B}" type="presParOf" srcId="{B6E87A05-AD13-435F-9171-87EFF0D27C00}" destId="{F3070D7E-2C85-4BE9-8639-BBBB39A7FEB2}" srcOrd="1" destOrd="0" presId="urn:microsoft.com/office/officeart/2005/8/layout/StepDownProcess"/>
    <dgm:cxn modelId="{8EBD26BF-D453-48E1-9DDB-10ED9D94B2A8}" type="presParOf" srcId="{B6E87A05-AD13-435F-9171-87EFF0D27C00}" destId="{56633C91-5E6C-43E3-B342-02935F43E016}" srcOrd="2" destOrd="0" presId="urn:microsoft.com/office/officeart/2005/8/layout/StepDownProcess"/>
    <dgm:cxn modelId="{FC065942-19C7-433B-AAB7-FF4B1796F29C}" type="presParOf" srcId="{952C5463-47FA-4F2E-9153-21294CF6FBC4}" destId="{DAA8A7E1-BF01-4BFE-9579-AEAC7B5D052A}" srcOrd="1" destOrd="0" presId="urn:microsoft.com/office/officeart/2005/8/layout/StepDownProcess"/>
    <dgm:cxn modelId="{03CE08D5-486C-45A9-8837-0FDF954689E7}" type="presParOf" srcId="{952C5463-47FA-4F2E-9153-21294CF6FBC4}" destId="{8EBF5B8F-21BC-49AF-BFF2-170EE3F61124}" srcOrd="2" destOrd="0" presId="urn:microsoft.com/office/officeart/2005/8/layout/StepDownProcess"/>
    <dgm:cxn modelId="{BD85157A-2C48-4F7E-B211-92C17FEC91E5}" type="presParOf" srcId="{8EBF5B8F-21BC-49AF-BFF2-170EE3F61124}" destId="{320D072E-B5EF-4CD8-9E6A-761A9A645B44}" srcOrd="0" destOrd="0" presId="urn:microsoft.com/office/officeart/2005/8/layout/StepDownProcess"/>
    <dgm:cxn modelId="{79D5A2C2-A105-4BF5-AC2B-A57B9366C4CA}" type="presParOf" srcId="{8EBF5B8F-21BC-49AF-BFF2-170EE3F61124}" destId="{487350B6-4BE8-4CC9-8882-FF092C737BDA}" srcOrd="1" destOrd="0" presId="urn:microsoft.com/office/officeart/2005/8/layout/StepDownProcess"/>
    <dgm:cxn modelId="{86256FD8-0C81-4B8E-A1AC-62AECF4F8AF5}" type="presParOf" srcId="{8EBF5B8F-21BC-49AF-BFF2-170EE3F61124}" destId="{5EF9BDF1-FC0B-4C26-A028-6F965A503A03}" srcOrd="2" destOrd="0" presId="urn:microsoft.com/office/officeart/2005/8/layout/StepDownProcess"/>
    <dgm:cxn modelId="{21358FCD-1586-404D-8425-61223ABF9A91}" type="presParOf" srcId="{952C5463-47FA-4F2E-9153-21294CF6FBC4}" destId="{A39286C3-EF82-4C74-BB2E-D26783D0E668}" srcOrd="3" destOrd="0" presId="urn:microsoft.com/office/officeart/2005/8/layout/StepDownProcess"/>
    <dgm:cxn modelId="{D7BC06EE-A847-4638-9498-5F6590539DA7}" type="presParOf" srcId="{952C5463-47FA-4F2E-9153-21294CF6FBC4}" destId="{33099C96-6AA0-43AC-B6D6-B5A52A340A52}" srcOrd="4" destOrd="0" presId="urn:microsoft.com/office/officeart/2005/8/layout/StepDownProcess"/>
    <dgm:cxn modelId="{3E000AB0-F801-43C6-9EF4-28A9EC5DCB77}" type="presParOf" srcId="{33099C96-6AA0-43AC-B6D6-B5A52A340A52}" destId="{83FAC4FE-D318-4BA6-9FCB-D6B863907B4C}" srcOrd="0" destOrd="0" presId="urn:microsoft.com/office/officeart/2005/8/layout/StepDownProcess"/>
    <dgm:cxn modelId="{A32F3BEC-5EEF-43AD-A276-DCB478A1F341}" type="presParOf" srcId="{33099C96-6AA0-43AC-B6D6-B5A52A340A52}" destId="{78865196-350F-457B-A41A-EE46D149B176}" srcOrd="1" destOrd="0" presId="urn:microsoft.com/office/officeart/2005/8/layout/StepDownProcess"/>
    <dgm:cxn modelId="{893FEC38-6CBD-42C3-A207-17F2DF6364E2}" type="presParOf" srcId="{33099C96-6AA0-43AC-B6D6-B5A52A340A52}" destId="{4AEF991E-4A45-4F21-B8BC-20A38081F9F7}" srcOrd="2" destOrd="0" presId="urn:microsoft.com/office/officeart/2005/8/layout/StepDownProcess"/>
    <dgm:cxn modelId="{C7B1D832-91DE-4E27-840E-C30202B3C995}" type="presParOf" srcId="{952C5463-47FA-4F2E-9153-21294CF6FBC4}" destId="{DE00B3C5-6ED9-4961-A4CB-4596C3A7B882}" srcOrd="5" destOrd="0" presId="urn:microsoft.com/office/officeart/2005/8/layout/StepDownProcess"/>
    <dgm:cxn modelId="{7458554F-C88B-473F-82E5-9F9A68418655}" type="presParOf" srcId="{952C5463-47FA-4F2E-9153-21294CF6FBC4}" destId="{7A13A58B-6E2D-4FFA-8580-6E47841CC712}" srcOrd="6" destOrd="0" presId="urn:microsoft.com/office/officeart/2005/8/layout/StepDownProcess"/>
    <dgm:cxn modelId="{D957B52C-10B8-4FC1-A49A-B921B539A864}" type="presParOf" srcId="{7A13A58B-6E2D-4FFA-8580-6E47841CC712}" destId="{79D0374D-3A44-4959-9A62-7F72B3D6FC73}" srcOrd="0" destOrd="0" presId="urn:microsoft.com/office/officeart/2005/8/layout/StepDownProcess"/>
  </dgm:cxnLst>
  <dgm:bg/>
  <dgm:whole>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9B6C28-63CF-4F02-80AB-EDB3D248BAA6}">
      <dsp:nvSpPr>
        <dsp:cNvPr id="0" name=""/>
        <dsp:cNvSpPr/>
      </dsp:nvSpPr>
      <dsp:spPr>
        <a:xfrm>
          <a:off x="2" y="0"/>
          <a:ext cx="4925953" cy="2968104"/>
        </a:xfrm>
        <a:prstGeom prst="rightArrow">
          <a:avLst/>
        </a:prstGeom>
        <a:gradFill rotWithShape="0">
          <a:gsLst>
            <a:gs pos="0">
              <a:schemeClr val="accent4">
                <a:tint val="40000"/>
                <a:hueOff val="0"/>
                <a:satOff val="0"/>
                <a:lumOff val="0"/>
                <a:alphaOff val="0"/>
                <a:shade val="51000"/>
                <a:satMod val="130000"/>
              </a:schemeClr>
            </a:gs>
            <a:gs pos="80000">
              <a:schemeClr val="accent4">
                <a:tint val="40000"/>
                <a:hueOff val="0"/>
                <a:satOff val="0"/>
                <a:lumOff val="0"/>
                <a:alphaOff val="0"/>
                <a:shade val="93000"/>
                <a:satMod val="130000"/>
              </a:schemeClr>
            </a:gs>
            <a:gs pos="100000">
              <a:schemeClr val="accent4">
                <a:tint val="40000"/>
                <a:hueOff val="0"/>
                <a:satOff val="0"/>
                <a:lumOff val="0"/>
                <a:alphaOff val="0"/>
                <a:shade val="94000"/>
                <a:satMod val="135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D2769BA3-F917-4F37-93D4-76D2B00E53D9}">
      <dsp:nvSpPr>
        <dsp:cNvPr id="0" name=""/>
        <dsp:cNvSpPr/>
      </dsp:nvSpPr>
      <dsp:spPr>
        <a:xfrm>
          <a:off x="0" y="890431"/>
          <a:ext cx="1477786" cy="1187241"/>
        </a:xfrm>
        <a:prstGeom prst="round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11175">
            <a:lnSpc>
              <a:spcPct val="90000"/>
            </a:lnSpc>
            <a:spcBef>
              <a:spcPct val="0"/>
            </a:spcBef>
            <a:spcAft>
              <a:spcPct val="35000"/>
            </a:spcAft>
            <a:defRPr b="0" i="0"/>
          </a:pPr>
          <a:r>
            <a:rPr lang="x-none" sz="1150" b="0" i="0" kern="1200" smtClean="0">
              <a:effectLst>
                <a:outerShdw blurRad="38100" dist="38100" dir="2700000" algn="tl">
                  <a:srgbClr val="000000">
                    <a:alpha val="43137"/>
                  </a:srgbClr>
                </a:outerShdw>
              </a:effectLst>
            </a:rPr>
            <a:t>Renforcer les Institutions Supérieures de Contrôle des Finances Publiques</a:t>
          </a:r>
        </a:p>
      </dsp:txBody>
      <dsp:txXfrm>
        <a:off x="57956" y="948387"/>
        <a:ext cx="1361874" cy="1071329"/>
      </dsp:txXfrm>
    </dsp:sp>
    <dsp:sp modelId="{F527C5D2-A3F1-4669-B839-FAB95F188F91}">
      <dsp:nvSpPr>
        <dsp:cNvPr id="0" name=""/>
        <dsp:cNvSpPr/>
      </dsp:nvSpPr>
      <dsp:spPr>
        <a:xfrm>
          <a:off x="1724084" y="890431"/>
          <a:ext cx="1477786" cy="1187241"/>
        </a:xfrm>
        <a:prstGeom prst="roundRect">
          <a:avLst/>
        </a:prstGeom>
        <a:gradFill rotWithShape="0">
          <a:gsLst>
            <a:gs pos="0">
              <a:schemeClr val="accent4">
                <a:hueOff val="-2232385"/>
                <a:satOff val="13449"/>
                <a:lumOff val="1078"/>
                <a:alphaOff val="0"/>
                <a:shade val="51000"/>
                <a:satMod val="130000"/>
              </a:schemeClr>
            </a:gs>
            <a:gs pos="80000">
              <a:schemeClr val="accent4">
                <a:hueOff val="-2232385"/>
                <a:satOff val="13449"/>
                <a:lumOff val="1078"/>
                <a:alphaOff val="0"/>
                <a:shade val="93000"/>
                <a:satMod val="130000"/>
              </a:schemeClr>
            </a:gs>
            <a:gs pos="100000">
              <a:schemeClr val="accent4">
                <a:hueOff val="-2232385"/>
                <a:satOff val="13449"/>
                <a:lumOff val="107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11175">
            <a:lnSpc>
              <a:spcPct val="90000"/>
            </a:lnSpc>
            <a:spcBef>
              <a:spcPct val="0"/>
            </a:spcBef>
            <a:spcAft>
              <a:spcPct val="35000"/>
            </a:spcAft>
            <a:defRPr b="0" i="0"/>
          </a:pPr>
          <a:r>
            <a:rPr lang="x-none" sz="1150" b="0" i="0" kern="1200" smtClean="0">
              <a:effectLst>
                <a:outerShdw blurRad="38100" dist="38100" dir="2700000" algn="tl">
                  <a:srgbClr val="000000">
                    <a:alpha val="43137"/>
                  </a:srgbClr>
                </a:outerShdw>
              </a:effectLst>
            </a:rPr>
            <a:t>Favorise l’efficacité, la responsabili</a:t>
          </a:r>
          <a:r>
            <a:rPr lang="fr-FR" sz="1150" b="0" i="0" kern="1200" dirty="0" smtClean="0">
              <a:effectLst>
                <a:outerShdw blurRad="38100" dist="38100" dir="2700000" algn="tl">
                  <a:srgbClr val="000000">
                    <a:alpha val="43137"/>
                  </a:srgbClr>
                </a:outerShdw>
              </a:effectLst>
            </a:rPr>
            <a:t>té</a:t>
          </a:r>
          <a:r>
            <a:rPr lang="x-none" sz="1150" b="0" i="0" kern="1200" smtClean="0">
              <a:effectLst>
                <a:outerShdw blurRad="38100" dist="38100" dir="2700000" algn="tl">
                  <a:srgbClr val="000000">
                    <a:alpha val="43137"/>
                  </a:srgbClr>
                </a:outerShdw>
              </a:effectLst>
            </a:rPr>
            <a:t>, l’efficience et la transparence d</a:t>
          </a:r>
          <a:r>
            <a:rPr lang="fr-FR" sz="1150" b="0" i="0" kern="1200" dirty="0" smtClean="0">
              <a:effectLst>
                <a:outerShdw blurRad="38100" dist="38100" dir="2700000" algn="tl">
                  <a:srgbClr val="000000">
                    <a:alpha val="43137"/>
                  </a:srgbClr>
                </a:outerShdw>
              </a:effectLst>
            </a:rPr>
            <a:t>ans</a:t>
          </a:r>
          <a:r>
            <a:rPr lang="x-none" sz="1150" b="0" i="0" kern="1200" smtClean="0">
              <a:effectLst>
                <a:outerShdw blurRad="38100" dist="38100" dir="2700000" algn="tl">
                  <a:srgbClr val="000000">
                    <a:alpha val="43137"/>
                  </a:srgbClr>
                </a:outerShdw>
              </a:effectLst>
            </a:rPr>
            <a:t> l’administration publique</a:t>
          </a:r>
        </a:p>
      </dsp:txBody>
      <dsp:txXfrm>
        <a:off x="1782040" y="948387"/>
        <a:ext cx="1361874" cy="1071329"/>
      </dsp:txXfrm>
    </dsp:sp>
    <dsp:sp modelId="{55C7DC53-8335-4D17-B9E3-67E890FA2B44}">
      <dsp:nvSpPr>
        <dsp:cNvPr id="0" name=""/>
        <dsp:cNvSpPr/>
      </dsp:nvSpPr>
      <dsp:spPr>
        <a:xfrm>
          <a:off x="3448169" y="890431"/>
          <a:ext cx="1477786" cy="1187241"/>
        </a:xfrm>
        <a:prstGeom prst="roundRect">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defRPr b="0" i="0"/>
          </a:pPr>
          <a:r>
            <a:rPr lang="x-none" sz="1300" b="1" i="1" kern="1200" smtClean="0">
              <a:effectLst>
                <a:outerShdw blurRad="38100" dist="38100" dir="2700000" algn="tl">
                  <a:srgbClr val="000000">
                    <a:alpha val="43137"/>
                  </a:srgbClr>
                </a:outerShdw>
              </a:effectLst>
            </a:rPr>
            <a:t>Permet d’atteindre les </a:t>
          </a:r>
          <a:r>
            <a:rPr lang="x-none" sz="1300" b="1" i="1" u="sng" kern="1200" smtClean="0">
              <a:effectLst>
                <a:outerShdw blurRad="38100" dist="38100" dir="2700000" algn="tl">
                  <a:srgbClr val="000000">
                    <a:alpha val="43137"/>
                  </a:srgbClr>
                </a:outerShdw>
              </a:effectLst>
            </a:rPr>
            <a:t>objectifs de développement national</a:t>
          </a:r>
        </a:p>
      </dsp:txBody>
      <dsp:txXfrm>
        <a:off x="3506125" y="948387"/>
        <a:ext cx="1361874" cy="10713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12D0DA-D438-46A4-A28D-5DDA280B64B0}">
      <dsp:nvSpPr>
        <dsp:cNvPr id="0" name=""/>
        <dsp:cNvSpPr/>
      </dsp:nvSpPr>
      <dsp:spPr>
        <a:xfrm>
          <a:off x="0" y="238063"/>
          <a:ext cx="4464495" cy="378000"/>
        </a:xfrm>
        <a:prstGeom prst="rect">
          <a:avLst/>
        </a:prstGeom>
        <a:noFill/>
        <a:ln w="9525" cap="flat" cmpd="sng" algn="ctr">
          <a:noFill/>
          <a:prstDash val="solid"/>
        </a:ln>
        <a:effectLst/>
      </dsp:spPr>
      <dsp:style>
        <a:lnRef idx="1">
          <a:scrgbClr r="0" g="0" b="0"/>
        </a:lnRef>
        <a:fillRef idx="1">
          <a:scrgbClr r="0" g="0" b="0"/>
        </a:fillRef>
        <a:effectRef idx="0">
          <a:scrgbClr r="0" g="0" b="0"/>
        </a:effectRef>
        <a:fontRef idx="minor"/>
      </dsp:style>
    </dsp:sp>
    <dsp:sp modelId="{20D43358-413D-4E24-88DE-E85AD6567364}">
      <dsp:nvSpPr>
        <dsp:cNvPr id="0" name=""/>
        <dsp:cNvSpPr/>
      </dsp:nvSpPr>
      <dsp:spPr>
        <a:xfrm>
          <a:off x="223224" y="16663"/>
          <a:ext cx="4061252" cy="442800"/>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23" tIns="0" rIns="118123" bIns="0" numCol="1" spcCol="1270" anchor="ctr" anchorCtr="0">
          <a:noAutofit/>
        </a:bodyPr>
        <a:lstStyle/>
        <a:p>
          <a:pPr lvl="0" algn="l" defTabSz="577850">
            <a:lnSpc>
              <a:spcPct val="90000"/>
            </a:lnSpc>
            <a:spcBef>
              <a:spcPct val="0"/>
            </a:spcBef>
            <a:spcAft>
              <a:spcPct val="35000"/>
            </a:spcAft>
            <a:defRPr b="0" i="0"/>
          </a:pPr>
          <a:r>
            <a:rPr lang="x-none" sz="1300" b="0" kern="1200" smtClean="0">
              <a:latin typeface="Berlin Sans FB" panose="020E0602020502020306" pitchFamily="34" charset="0"/>
            </a:rPr>
            <a:t>1. En montrant </a:t>
          </a:r>
          <a:r>
            <a:rPr lang="fr-FR" sz="1300" b="0" kern="1200" dirty="0" smtClean="0">
              <a:latin typeface="Berlin Sans FB" panose="020E0602020502020306" pitchFamily="34" charset="0"/>
            </a:rPr>
            <a:t>l’</a:t>
          </a:r>
          <a:r>
            <a:rPr lang="x-none" sz="1300" b="0" kern="1200" smtClean="0">
              <a:latin typeface="Berlin Sans FB" panose="020E0602020502020306" pitchFamily="34" charset="0"/>
            </a:rPr>
            <a:t>exemple </a:t>
          </a:r>
          <a:r>
            <a:rPr lang="fr-FR" sz="1300" b="0" kern="1200" dirty="0" smtClean="0">
              <a:latin typeface="Berlin Sans FB" panose="020E0602020502020306" pitchFamily="34" charset="0"/>
            </a:rPr>
            <a:t>en matière </a:t>
          </a:r>
          <a:r>
            <a:rPr lang="x-none" sz="1300" b="0" kern="1200" smtClean="0">
              <a:latin typeface="Berlin Sans FB" panose="020E0602020502020306" pitchFamily="34" charset="0"/>
            </a:rPr>
            <a:t>de transparence et de responsabilité</a:t>
          </a:r>
        </a:p>
      </dsp:txBody>
      <dsp:txXfrm>
        <a:off x="244840" y="38279"/>
        <a:ext cx="4018020" cy="399568"/>
      </dsp:txXfrm>
    </dsp:sp>
    <dsp:sp modelId="{3F9DD98D-87E7-4194-B7FF-569189A57E94}">
      <dsp:nvSpPr>
        <dsp:cNvPr id="0" name=""/>
        <dsp:cNvSpPr/>
      </dsp:nvSpPr>
      <dsp:spPr>
        <a:xfrm>
          <a:off x="0" y="918463"/>
          <a:ext cx="4464495" cy="378000"/>
        </a:xfrm>
        <a:prstGeom prst="rect">
          <a:avLst/>
        </a:prstGeom>
        <a:noFill/>
        <a:ln w="9525" cap="flat" cmpd="sng" algn="ctr">
          <a:noFill/>
          <a:prstDash val="solid"/>
        </a:ln>
        <a:effectLst/>
      </dsp:spPr>
      <dsp:style>
        <a:lnRef idx="1">
          <a:scrgbClr r="0" g="0" b="0"/>
        </a:lnRef>
        <a:fillRef idx="1">
          <a:scrgbClr r="0" g="0" b="0"/>
        </a:fillRef>
        <a:effectRef idx="0">
          <a:scrgbClr r="0" g="0" b="0"/>
        </a:effectRef>
        <a:fontRef idx="minor"/>
      </dsp:style>
    </dsp:sp>
    <dsp:sp modelId="{AB2566B7-A613-44E2-B4E1-E3C2E5782426}">
      <dsp:nvSpPr>
        <dsp:cNvPr id="0" name=""/>
        <dsp:cNvSpPr/>
      </dsp:nvSpPr>
      <dsp:spPr>
        <a:xfrm>
          <a:off x="223224" y="697063"/>
          <a:ext cx="4061252" cy="442800"/>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23" tIns="0" rIns="118123" bIns="0" numCol="1" spcCol="1270" anchor="ctr" anchorCtr="0">
          <a:noAutofit/>
        </a:bodyPr>
        <a:lstStyle/>
        <a:p>
          <a:pPr lvl="0" algn="l" defTabSz="577850">
            <a:lnSpc>
              <a:spcPct val="90000"/>
            </a:lnSpc>
            <a:spcBef>
              <a:spcPct val="0"/>
            </a:spcBef>
            <a:spcAft>
              <a:spcPct val="35000"/>
            </a:spcAft>
            <a:defRPr b="0" i="0"/>
          </a:pPr>
          <a:r>
            <a:rPr lang="x-none" sz="1300" b="0" kern="1200" smtClean="0">
              <a:latin typeface="Berlin Sans FB" panose="020E0602020502020306" pitchFamily="34" charset="0"/>
            </a:rPr>
            <a:t>2. En réalisant des audits de la performance des programmes qui contribuent aux ODD</a:t>
          </a:r>
        </a:p>
      </dsp:txBody>
      <dsp:txXfrm>
        <a:off x="244840" y="718679"/>
        <a:ext cx="4018020" cy="399568"/>
      </dsp:txXfrm>
    </dsp:sp>
    <dsp:sp modelId="{BC890BA6-54AB-4C9C-9071-70F52F0EE324}">
      <dsp:nvSpPr>
        <dsp:cNvPr id="0" name=""/>
        <dsp:cNvSpPr/>
      </dsp:nvSpPr>
      <dsp:spPr>
        <a:xfrm>
          <a:off x="0" y="1598863"/>
          <a:ext cx="4464495" cy="378000"/>
        </a:xfrm>
        <a:prstGeom prst="rect">
          <a:avLst/>
        </a:prstGeom>
        <a:noFill/>
        <a:ln w="9525" cap="flat" cmpd="sng" algn="ctr">
          <a:noFill/>
          <a:prstDash val="solid"/>
        </a:ln>
        <a:effectLst/>
      </dsp:spPr>
      <dsp:style>
        <a:lnRef idx="1">
          <a:scrgbClr r="0" g="0" b="0"/>
        </a:lnRef>
        <a:fillRef idx="1">
          <a:scrgbClr r="0" g="0" b="0"/>
        </a:fillRef>
        <a:effectRef idx="0">
          <a:scrgbClr r="0" g="0" b="0"/>
        </a:effectRef>
        <a:fontRef idx="minor"/>
      </dsp:style>
    </dsp:sp>
    <dsp:sp modelId="{55D9264A-FBF8-41BD-AAD6-D5364DA55801}">
      <dsp:nvSpPr>
        <dsp:cNvPr id="0" name=""/>
        <dsp:cNvSpPr/>
      </dsp:nvSpPr>
      <dsp:spPr>
        <a:xfrm>
          <a:off x="223224" y="1377463"/>
          <a:ext cx="4057846" cy="442800"/>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23" tIns="0" rIns="118123" bIns="0" numCol="1" spcCol="1270" anchor="ctr" anchorCtr="0">
          <a:noAutofit/>
        </a:bodyPr>
        <a:lstStyle/>
        <a:p>
          <a:pPr lvl="0" algn="l" defTabSz="577850">
            <a:lnSpc>
              <a:spcPct val="90000"/>
            </a:lnSpc>
            <a:spcBef>
              <a:spcPct val="0"/>
            </a:spcBef>
            <a:spcAft>
              <a:spcPct val="35000"/>
            </a:spcAft>
            <a:defRPr b="0" i="0"/>
          </a:pPr>
          <a:r>
            <a:rPr lang="x-none" sz="1300" b="0" kern="1200" smtClean="0">
              <a:latin typeface="Berlin Sans FB" panose="020E0602020502020306" pitchFamily="34" charset="0"/>
            </a:rPr>
            <a:t>3. En évaluant et en soutenant l</a:t>
          </a:r>
          <a:r>
            <a:rPr lang="fr-FR" sz="1300" b="0" kern="1200" dirty="0" smtClean="0">
              <a:latin typeface="Berlin Sans FB" panose="020E0602020502020306" pitchFamily="34" charset="0"/>
            </a:rPr>
            <a:t>’</a:t>
          </a:r>
          <a:r>
            <a:rPr lang="x-none" sz="1300" b="0" kern="1200" smtClean="0">
              <a:latin typeface="Berlin Sans FB" panose="020E0602020502020306" pitchFamily="34" charset="0"/>
            </a:rPr>
            <a:t>ODD 16</a:t>
          </a:r>
          <a:r>
            <a:rPr lang="fr-FR" sz="1300" b="0" kern="1200" dirty="0" smtClean="0">
              <a:latin typeface="Berlin Sans FB" panose="020E0602020502020306" pitchFamily="34" charset="0"/>
            </a:rPr>
            <a:t>, renforcer les institutions</a:t>
          </a:r>
          <a:endParaRPr lang="x-none" sz="1300" b="0" kern="1200" smtClean="0">
            <a:latin typeface="Berlin Sans FB" panose="020E0602020502020306" pitchFamily="34" charset="0"/>
          </a:endParaRPr>
        </a:p>
      </dsp:txBody>
      <dsp:txXfrm>
        <a:off x="244840" y="1399079"/>
        <a:ext cx="4014614" cy="39956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E516DF-ECEC-41B5-A7DB-BFCDE051BF3C}">
      <dsp:nvSpPr>
        <dsp:cNvPr id="0" name=""/>
        <dsp:cNvSpPr/>
      </dsp:nvSpPr>
      <dsp:spPr>
        <a:xfrm>
          <a:off x="1086659" y="191049"/>
          <a:ext cx="3791588" cy="1316768"/>
        </a:xfrm>
        <a:prstGeom prst="ellipse">
          <a:avLst/>
        </a:prstGeom>
        <a:solidFill>
          <a:schemeClr val="accent4">
            <a:tint val="50000"/>
            <a:alpha val="40000"/>
            <a:hueOff val="0"/>
            <a:satOff val="0"/>
            <a:lumOff val="0"/>
            <a:alphaOff val="0"/>
          </a:schemeClr>
        </a:solidFill>
        <a:ln>
          <a:noFill/>
        </a:ln>
        <a:effectLst/>
        <a:scene3d>
          <a:camera prst="orthographicFront"/>
          <a:lightRig rig="flat" dir="t"/>
        </a:scene3d>
        <a:sp3d z="-190500" extrusionH="12700" prstMaterial="matte"/>
      </dsp:spPr>
      <dsp:style>
        <a:lnRef idx="0">
          <a:scrgbClr r="0" g="0" b="0"/>
        </a:lnRef>
        <a:fillRef idx="1">
          <a:scrgbClr r="0" g="0" b="0"/>
        </a:fillRef>
        <a:effectRef idx="0">
          <a:scrgbClr r="0" g="0" b="0"/>
        </a:effectRef>
        <a:fontRef idx="minor"/>
      </dsp:style>
    </dsp:sp>
    <dsp:sp modelId="{16965076-DFA2-4FB0-A8AB-BB3DEBF24E09}">
      <dsp:nvSpPr>
        <dsp:cNvPr id="0" name=""/>
        <dsp:cNvSpPr/>
      </dsp:nvSpPr>
      <dsp:spPr>
        <a:xfrm>
          <a:off x="2620930" y="3415368"/>
          <a:ext cx="734803" cy="470274"/>
        </a:xfrm>
        <a:prstGeom prst="downArrow">
          <a:avLst/>
        </a:prstGeom>
        <a:solidFill>
          <a:schemeClr val="accent4">
            <a:tint val="4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 modelId="{DE46327E-F9E4-4C1D-A224-551E09D3B556}">
      <dsp:nvSpPr>
        <dsp:cNvPr id="0" name=""/>
        <dsp:cNvSpPr/>
      </dsp:nvSpPr>
      <dsp:spPr>
        <a:xfrm>
          <a:off x="786495" y="3791588"/>
          <a:ext cx="4403673" cy="8817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defRPr b="0" i="0"/>
          </a:pPr>
          <a:r>
            <a:rPr lang="x-none" sz="2800" b="0" u="none" kern="1200" noProof="0" smtClean="0"/>
            <a:t>Développement </a:t>
          </a:r>
          <a:r>
            <a:rPr lang="x-none" sz="2800" b="1" u="sng" kern="1200" noProof="0" smtClean="0"/>
            <a:t>durable</a:t>
          </a:r>
        </a:p>
      </dsp:txBody>
      <dsp:txXfrm>
        <a:off x="786495" y="3791588"/>
        <a:ext cx="4403673" cy="881764"/>
      </dsp:txXfrm>
    </dsp:sp>
    <dsp:sp modelId="{26A29F14-1B99-42E9-B60D-BDFDA1DF1364}">
      <dsp:nvSpPr>
        <dsp:cNvPr id="0" name=""/>
        <dsp:cNvSpPr/>
      </dsp:nvSpPr>
      <dsp:spPr>
        <a:xfrm rot="1329605">
          <a:off x="2465151" y="1609514"/>
          <a:ext cx="1322647" cy="1322647"/>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defRPr b="0" i="0"/>
          </a:pPr>
          <a:r>
            <a:rPr lang="x-none" sz="1600" kern="1200" smtClean="0"/>
            <a:t>Réforme de la GFP</a:t>
          </a:r>
        </a:p>
      </dsp:txBody>
      <dsp:txXfrm>
        <a:off x="2658848" y="1803211"/>
        <a:ext cx="935253" cy="935253"/>
      </dsp:txXfrm>
    </dsp:sp>
    <dsp:sp modelId="{C6C47346-04B1-494B-BD92-A400B049BA47}">
      <dsp:nvSpPr>
        <dsp:cNvPr id="0" name=""/>
        <dsp:cNvSpPr/>
      </dsp:nvSpPr>
      <dsp:spPr>
        <a:xfrm rot="20278997">
          <a:off x="1518724" y="617235"/>
          <a:ext cx="1322647" cy="1322647"/>
        </a:xfrm>
        <a:prstGeom prst="ellipse">
          <a:avLst/>
        </a:prstGeom>
        <a:gradFill rotWithShape="0">
          <a:gsLst>
            <a:gs pos="0">
              <a:schemeClr val="accent4">
                <a:hueOff val="-2232385"/>
                <a:satOff val="13449"/>
                <a:lumOff val="1078"/>
                <a:alphaOff val="0"/>
                <a:shade val="51000"/>
                <a:satMod val="130000"/>
              </a:schemeClr>
            </a:gs>
            <a:gs pos="80000">
              <a:schemeClr val="accent4">
                <a:hueOff val="-2232385"/>
                <a:satOff val="13449"/>
                <a:lumOff val="1078"/>
                <a:alphaOff val="0"/>
                <a:shade val="93000"/>
                <a:satMod val="130000"/>
              </a:schemeClr>
            </a:gs>
            <a:gs pos="100000">
              <a:schemeClr val="accent4">
                <a:hueOff val="-2232385"/>
                <a:satOff val="13449"/>
                <a:lumOff val="107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defRPr b="0" i="0"/>
          </a:pPr>
          <a:r>
            <a:rPr lang="fr-FR" sz="1600" kern="1200" noProof="0" dirty="0" smtClean="0"/>
            <a:t>Appui </a:t>
          </a:r>
          <a:r>
            <a:rPr lang="x-none" sz="1600" kern="1200" noProof="0" smtClean="0"/>
            <a:t>budgétaire ou sectoriel</a:t>
          </a:r>
        </a:p>
      </dsp:txBody>
      <dsp:txXfrm>
        <a:off x="1712421" y="810932"/>
        <a:ext cx="935253" cy="935253"/>
      </dsp:txXfrm>
    </dsp:sp>
    <dsp:sp modelId="{72BBF1E7-8C4B-47B4-A237-F135105635A8}">
      <dsp:nvSpPr>
        <dsp:cNvPr id="0" name=""/>
        <dsp:cNvSpPr/>
      </dsp:nvSpPr>
      <dsp:spPr>
        <a:xfrm>
          <a:off x="2743690" y="216026"/>
          <a:ext cx="1576793" cy="1485491"/>
        </a:xfrm>
        <a:prstGeom prst="ellipse">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glow rad="228600">
            <a:schemeClr val="accent2">
              <a:satMod val="175000"/>
              <a:alpha val="4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defRPr b="0" i="0"/>
          </a:pPr>
          <a:r>
            <a:rPr lang="x-none" sz="1600" b="1" i="1" kern="1200" noProof="0" smtClean="0">
              <a:effectLst>
                <a:outerShdw blurRad="38100" dist="38100" dir="2700000" algn="tl">
                  <a:srgbClr val="000000">
                    <a:alpha val="43137"/>
                  </a:srgbClr>
                </a:outerShdw>
              </a:effectLst>
            </a:rPr>
            <a:t>Renforce</a:t>
          </a:r>
          <a:r>
            <a:rPr lang="fr-FR" sz="1600" b="1" i="1" kern="1200" noProof="0" dirty="0" smtClean="0">
              <a:effectLst>
                <a:outerShdw blurRad="38100" dist="38100" dir="2700000" algn="tl">
                  <a:srgbClr val="000000">
                    <a:alpha val="43137"/>
                  </a:srgbClr>
                </a:outerShdw>
              </a:effectLst>
            </a:rPr>
            <a:t>-ment</a:t>
          </a:r>
          <a:r>
            <a:rPr lang="x-none" sz="1600" b="1" i="1" kern="1200" noProof="0" smtClean="0">
              <a:effectLst>
                <a:outerShdw blurRad="38100" dist="38100" dir="2700000" algn="tl">
                  <a:srgbClr val="000000">
                    <a:alpha val="43137"/>
                  </a:srgbClr>
                </a:outerShdw>
              </a:effectLst>
            </a:rPr>
            <a:t> </a:t>
          </a:r>
          <a:r>
            <a:rPr lang="fr-FR" sz="1600" b="1" i="1" kern="1200" noProof="0" dirty="0" smtClean="0">
              <a:effectLst>
                <a:outerShdw blurRad="38100" dist="38100" dir="2700000" algn="tl">
                  <a:srgbClr val="000000">
                    <a:alpha val="43137"/>
                  </a:srgbClr>
                </a:outerShdw>
              </a:effectLst>
            </a:rPr>
            <a:t>d</a:t>
          </a:r>
          <a:r>
            <a:rPr lang="x-none" sz="1600" b="1" i="1" kern="1200" noProof="0" smtClean="0">
              <a:effectLst>
                <a:outerShdw blurRad="38100" dist="38100" dir="2700000" algn="tl">
                  <a:srgbClr val="000000">
                    <a:alpha val="43137"/>
                  </a:srgbClr>
                </a:outerShdw>
              </a:effectLst>
            </a:rPr>
            <a:t>es capacités des ISC</a:t>
          </a:r>
        </a:p>
      </dsp:txBody>
      <dsp:txXfrm>
        <a:off x="2974606" y="433571"/>
        <a:ext cx="1114961" cy="1050401"/>
      </dsp:txXfrm>
    </dsp:sp>
    <dsp:sp modelId="{2B6EBE26-51B1-47FF-B7BA-12C16FC93672}">
      <dsp:nvSpPr>
        <dsp:cNvPr id="0" name=""/>
        <dsp:cNvSpPr/>
      </dsp:nvSpPr>
      <dsp:spPr>
        <a:xfrm>
          <a:off x="930881" y="29392"/>
          <a:ext cx="4114901" cy="3291921"/>
        </a:xfrm>
        <a:prstGeom prst="funnel">
          <a:avLst/>
        </a:prstGeom>
        <a:solidFill>
          <a:schemeClr val="lt1">
            <a:alpha val="40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2EFE99-3CBB-4DDD-8C30-448D735B44C4}">
      <dsp:nvSpPr>
        <dsp:cNvPr id="0" name=""/>
        <dsp:cNvSpPr/>
      </dsp:nvSpPr>
      <dsp:spPr>
        <a:xfrm>
          <a:off x="1944204" y="519828"/>
          <a:ext cx="4439124" cy="1248063"/>
        </a:xfrm>
        <a:prstGeom prst="rightArrow">
          <a:avLst>
            <a:gd name="adj1" fmla="val 50000"/>
            <a:gd name="adj2" fmla="val 5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9530" tIns="49530" rIns="254000" bIns="155591" numCol="1" spcCol="1270" anchor="ctr" anchorCtr="0">
          <a:noAutofit/>
        </a:bodyPr>
        <a:lstStyle/>
        <a:p>
          <a:pPr lvl="0" algn="l" defTabSz="577850">
            <a:lnSpc>
              <a:spcPct val="90000"/>
            </a:lnSpc>
            <a:spcBef>
              <a:spcPct val="0"/>
            </a:spcBef>
            <a:spcAft>
              <a:spcPts val="0"/>
            </a:spcAft>
            <a:defRPr b="0" i="0"/>
          </a:pPr>
          <a:r>
            <a:rPr lang="x-none" sz="1300" b="1" kern="1200" noProof="0" smtClean="0"/>
            <a:t>Recommandation de l’ISC:</a:t>
          </a:r>
        </a:p>
        <a:p>
          <a:pPr lvl="0" algn="l" defTabSz="577850">
            <a:lnSpc>
              <a:spcPct val="90000"/>
            </a:lnSpc>
            <a:spcBef>
              <a:spcPct val="0"/>
            </a:spcBef>
            <a:spcAft>
              <a:spcPts val="0"/>
            </a:spcAft>
            <a:defRPr b="0" i="0"/>
          </a:pPr>
          <a:r>
            <a:rPr lang="x-none" sz="1300" kern="1200" noProof="0" smtClean="0"/>
            <a:t>Accorder un mandat officiel pour améliorer la gestion de la dette</a:t>
          </a:r>
        </a:p>
      </dsp:txBody>
      <dsp:txXfrm>
        <a:off x="1944204" y="831844"/>
        <a:ext cx="4127108" cy="624031"/>
      </dsp:txXfrm>
    </dsp:sp>
    <dsp:sp modelId="{CDCC64B2-08C2-40BA-8CCD-4C664F68EE0E}">
      <dsp:nvSpPr>
        <dsp:cNvPr id="0" name=""/>
        <dsp:cNvSpPr/>
      </dsp:nvSpPr>
      <dsp:spPr>
        <a:xfrm>
          <a:off x="-104668" y="422776"/>
          <a:ext cx="2072753" cy="1033154"/>
        </a:xfrm>
        <a:prstGeom prst="rect">
          <a:avLst/>
        </a:prstGeom>
        <a:solidFill>
          <a:schemeClr val="lt2">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defRPr b="0" i="0"/>
          </a:pPr>
          <a:r>
            <a:rPr lang="x-none" sz="1400" b="1" kern="1200" smtClean="0"/>
            <a:t>Constat :</a:t>
          </a:r>
        </a:p>
        <a:p>
          <a:pPr lvl="0" algn="l" defTabSz="622300">
            <a:lnSpc>
              <a:spcPct val="90000"/>
            </a:lnSpc>
            <a:spcBef>
              <a:spcPct val="0"/>
            </a:spcBef>
            <a:spcAft>
              <a:spcPct val="35000"/>
            </a:spcAft>
            <a:defRPr b="0" i="0"/>
          </a:pPr>
          <a:r>
            <a:rPr lang="x-none" sz="1400" kern="1200" smtClean="0"/>
            <a:t>La Banque centrale agit en qualité d’agent financier, sans aucun accord signé</a:t>
          </a:r>
        </a:p>
      </dsp:txBody>
      <dsp:txXfrm>
        <a:off x="-104668" y="422776"/>
        <a:ext cx="2072753" cy="1033154"/>
      </dsp:txXfrm>
    </dsp:sp>
    <dsp:sp modelId="{A78735D0-ED51-41E1-B882-4920ED609146}">
      <dsp:nvSpPr>
        <dsp:cNvPr id="0" name=""/>
        <dsp:cNvSpPr/>
      </dsp:nvSpPr>
      <dsp:spPr>
        <a:xfrm>
          <a:off x="2685293" y="1887983"/>
          <a:ext cx="3511492" cy="1206282"/>
        </a:xfrm>
        <a:prstGeom prst="rightArrow">
          <a:avLst>
            <a:gd name="adj1" fmla="val 50000"/>
            <a:gd name="adj2" fmla="val 5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9530" tIns="49530" rIns="254000" bIns="155591" numCol="1" spcCol="1270" anchor="ctr" anchorCtr="0">
          <a:noAutofit/>
        </a:bodyPr>
        <a:lstStyle/>
        <a:p>
          <a:pPr lvl="0" algn="l" defTabSz="577850">
            <a:lnSpc>
              <a:spcPct val="90000"/>
            </a:lnSpc>
            <a:spcBef>
              <a:spcPct val="0"/>
            </a:spcBef>
            <a:spcAft>
              <a:spcPct val="35000"/>
            </a:spcAft>
            <a:defRPr b="0" i="0"/>
          </a:pPr>
          <a:r>
            <a:rPr lang="x-none" sz="1300" b="1" kern="1200" smtClean="0"/>
            <a:t>Recommandation de l’ISC :</a:t>
          </a:r>
          <a:r>
            <a:rPr lang="x-none" sz="1300" b="0" kern="1200" smtClean="0"/>
            <a:t> </a:t>
          </a:r>
          <a:endParaRPr lang="x-none" sz="1300" b="1" kern="1200" smtClean="0"/>
        </a:p>
        <a:p>
          <a:pPr lvl="0" algn="l" defTabSz="577850">
            <a:lnSpc>
              <a:spcPct val="90000"/>
            </a:lnSpc>
            <a:spcBef>
              <a:spcPct val="0"/>
            </a:spcBef>
            <a:spcAft>
              <a:spcPct val="35000"/>
            </a:spcAft>
            <a:defRPr b="0" i="0"/>
          </a:pPr>
          <a:r>
            <a:rPr lang="x-none" sz="1300" kern="1200" smtClean="0"/>
            <a:t>Réaliser un recrutement concurrentiel </a:t>
          </a:r>
        </a:p>
      </dsp:txBody>
      <dsp:txXfrm>
        <a:off x="2685293" y="2189554"/>
        <a:ext cx="3209922" cy="603141"/>
      </dsp:txXfrm>
    </dsp:sp>
    <dsp:sp modelId="{DE19400F-BA92-42A7-8116-C299C7C6E5D4}">
      <dsp:nvSpPr>
        <dsp:cNvPr id="0" name=""/>
        <dsp:cNvSpPr/>
      </dsp:nvSpPr>
      <dsp:spPr>
        <a:xfrm>
          <a:off x="183360" y="1743965"/>
          <a:ext cx="2505047" cy="991051"/>
        </a:xfrm>
        <a:prstGeom prst="rect">
          <a:avLst/>
        </a:prstGeom>
        <a:solidFill>
          <a:schemeClr val="lt2">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defRPr b="0" i="0"/>
          </a:pPr>
          <a:r>
            <a:rPr lang="x-none" sz="1400" b="1" kern="1200" smtClean="0"/>
            <a:t>Constat :</a:t>
          </a:r>
        </a:p>
        <a:p>
          <a:pPr lvl="0" algn="l" defTabSz="622300">
            <a:lnSpc>
              <a:spcPct val="90000"/>
            </a:lnSpc>
            <a:spcBef>
              <a:spcPct val="0"/>
            </a:spcBef>
            <a:spcAft>
              <a:spcPct val="35000"/>
            </a:spcAft>
            <a:defRPr b="0" i="0"/>
          </a:pPr>
          <a:r>
            <a:rPr lang="x-none" sz="1400" kern="1200" smtClean="0"/>
            <a:t>Les ressources en personnel sont inadéquates au Bureau de gestion de la dette</a:t>
          </a:r>
        </a:p>
      </dsp:txBody>
      <dsp:txXfrm>
        <a:off x="183360" y="1743965"/>
        <a:ext cx="2505047" cy="991051"/>
      </dsp:txXfrm>
    </dsp:sp>
    <dsp:sp modelId="{7C2D167D-D037-47A2-AB18-E1B86BA5FE68}">
      <dsp:nvSpPr>
        <dsp:cNvPr id="0" name=""/>
        <dsp:cNvSpPr/>
      </dsp:nvSpPr>
      <dsp:spPr>
        <a:xfrm>
          <a:off x="3351713" y="3112121"/>
          <a:ext cx="3089658" cy="1444829"/>
        </a:xfrm>
        <a:prstGeom prst="rightArrow">
          <a:avLst>
            <a:gd name="adj1" fmla="val 50000"/>
            <a:gd name="adj2" fmla="val 5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9530" tIns="49530" rIns="254000" bIns="155591" numCol="1" spcCol="1270" anchor="ctr" anchorCtr="0">
          <a:noAutofit/>
        </a:bodyPr>
        <a:lstStyle/>
        <a:p>
          <a:pPr lvl="0" algn="l" defTabSz="577850">
            <a:lnSpc>
              <a:spcPct val="90000"/>
            </a:lnSpc>
            <a:spcBef>
              <a:spcPct val="0"/>
            </a:spcBef>
            <a:spcAft>
              <a:spcPct val="35000"/>
            </a:spcAft>
            <a:defRPr b="0" i="0"/>
          </a:pPr>
          <a:r>
            <a:rPr lang="x-none" sz="1300" b="1" kern="1200" smtClean="0"/>
            <a:t>Recommandation de l’ISC :</a:t>
          </a:r>
          <a:r>
            <a:rPr lang="x-none" sz="1300" b="0" kern="1200" smtClean="0"/>
            <a:t> </a:t>
          </a:r>
          <a:endParaRPr lang="x-none" sz="1300" b="1" kern="1200" smtClean="0"/>
        </a:p>
        <a:p>
          <a:pPr lvl="0" algn="l" defTabSz="577850">
            <a:lnSpc>
              <a:spcPct val="90000"/>
            </a:lnSpc>
            <a:spcBef>
              <a:spcPct val="0"/>
            </a:spcBef>
            <a:spcAft>
              <a:spcPct val="35000"/>
            </a:spcAft>
            <a:defRPr b="0" i="0"/>
          </a:pPr>
          <a:r>
            <a:rPr lang="x-none" sz="1300" kern="1200" smtClean="0"/>
            <a:t>Mettre en place une task force pour définir les niveaux de responsabilité</a:t>
          </a:r>
        </a:p>
      </dsp:txBody>
      <dsp:txXfrm>
        <a:off x="3351713" y="3473328"/>
        <a:ext cx="2728451" cy="722415"/>
      </dsp:txXfrm>
    </dsp:sp>
    <dsp:sp modelId="{2DCC045C-0103-48C6-9069-028988A89783}">
      <dsp:nvSpPr>
        <dsp:cNvPr id="0" name=""/>
        <dsp:cNvSpPr/>
      </dsp:nvSpPr>
      <dsp:spPr>
        <a:xfrm>
          <a:off x="759430" y="3040118"/>
          <a:ext cx="2464732" cy="1138607"/>
        </a:xfrm>
        <a:prstGeom prst="rect">
          <a:avLst/>
        </a:prstGeom>
        <a:solidFill>
          <a:schemeClr val="lt2">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defRPr b="0" i="0"/>
          </a:pPr>
          <a:r>
            <a:rPr lang="x-none" sz="1400" b="1" kern="1200" smtClean="0"/>
            <a:t>Constat :</a:t>
          </a:r>
        </a:p>
        <a:p>
          <a:pPr lvl="0" algn="l" defTabSz="622300">
            <a:lnSpc>
              <a:spcPct val="90000"/>
            </a:lnSpc>
            <a:spcBef>
              <a:spcPct val="0"/>
            </a:spcBef>
            <a:spcAft>
              <a:spcPct val="35000"/>
            </a:spcAft>
            <a:defRPr b="0" i="0"/>
          </a:pPr>
          <a:r>
            <a:rPr lang="x-none" sz="1400" kern="1200" smtClean="0"/>
            <a:t>Les contrôles internes sont insuffisants sur les prêts et la gestion des engagements conditionnels</a:t>
          </a:r>
        </a:p>
      </dsp:txBody>
      <dsp:txXfrm>
        <a:off x="759430" y="3040118"/>
        <a:ext cx="2464732" cy="113860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2A653F-04BA-4F6F-A2AD-18A74B618011}">
      <dsp:nvSpPr>
        <dsp:cNvPr id="0" name=""/>
        <dsp:cNvSpPr/>
      </dsp:nvSpPr>
      <dsp:spPr>
        <a:xfrm rot="5400000">
          <a:off x="1352889" y="1140219"/>
          <a:ext cx="784009" cy="764152"/>
        </a:xfrm>
        <a:prstGeom prst="bentUpArrow">
          <a:avLst>
            <a:gd name="adj1" fmla="val 32840"/>
            <a:gd name="adj2" fmla="val 25000"/>
            <a:gd name="adj3" fmla="val 35780"/>
          </a:avLst>
        </a:prstGeom>
        <a:gradFill rotWithShape="0">
          <a:gsLst>
            <a:gs pos="0">
              <a:schemeClr val="accent4">
                <a:tint val="50000"/>
                <a:hueOff val="0"/>
                <a:satOff val="0"/>
                <a:lumOff val="0"/>
                <a:alphaOff val="0"/>
                <a:shade val="51000"/>
                <a:satMod val="130000"/>
              </a:schemeClr>
            </a:gs>
            <a:gs pos="80000">
              <a:schemeClr val="accent4">
                <a:tint val="50000"/>
                <a:hueOff val="0"/>
                <a:satOff val="0"/>
                <a:lumOff val="0"/>
                <a:alphaOff val="0"/>
                <a:shade val="93000"/>
                <a:satMod val="130000"/>
              </a:schemeClr>
            </a:gs>
            <a:gs pos="100000">
              <a:schemeClr val="accent4">
                <a:tint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88900" h="88900"/>
          <a:bevelB w="88900" h="31750" prst="angle"/>
        </a:sp3d>
      </dsp:spPr>
      <dsp:style>
        <a:lnRef idx="0">
          <a:scrgbClr r="0" g="0" b="0"/>
        </a:lnRef>
        <a:fillRef idx="3">
          <a:scrgbClr r="0" g="0" b="0"/>
        </a:fillRef>
        <a:effectRef idx="2">
          <a:scrgbClr r="0" g="0" b="0"/>
        </a:effectRef>
        <a:fontRef idx="minor"/>
      </dsp:style>
    </dsp:sp>
    <dsp:sp modelId="{F3070D7E-2C85-4BE9-8639-BBBB39A7FEB2}">
      <dsp:nvSpPr>
        <dsp:cNvPr id="0" name=""/>
        <dsp:cNvSpPr/>
      </dsp:nvSpPr>
      <dsp:spPr>
        <a:xfrm>
          <a:off x="932227" y="26764"/>
          <a:ext cx="1130396" cy="1091050"/>
        </a:xfrm>
        <a:prstGeom prst="roundRect">
          <a:avLst>
            <a:gd name="adj" fmla="val 1667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defRPr b="0" i="0"/>
          </a:pPr>
          <a:r>
            <a:rPr lang="x-none" sz="1300" b="0" kern="1200" smtClean="0">
              <a:effectLst>
                <a:outerShdw blurRad="38100" dist="38100" dir="2700000" algn="tl">
                  <a:srgbClr val="000000">
                    <a:alpha val="43137"/>
                  </a:srgbClr>
                </a:outerShdw>
              </a:effectLst>
            </a:rPr>
            <a:t>Les stratégies sont </a:t>
          </a:r>
          <a:r>
            <a:rPr lang="x-none" sz="1300" b="1" i="1" kern="1200" smtClean="0">
              <a:effectLst>
                <a:outerShdw blurRad="38100" dist="38100" dir="2700000" algn="tl">
                  <a:srgbClr val="000000">
                    <a:alpha val="43137"/>
                  </a:srgbClr>
                </a:outerShdw>
              </a:effectLst>
            </a:rPr>
            <a:t>pilotées par le pays</a:t>
          </a:r>
        </a:p>
      </dsp:txBody>
      <dsp:txXfrm>
        <a:off x="985497" y="80034"/>
        <a:ext cx="1023856" cy="984510"/>
      </dsp:txXfrm>
    </dsp:sp>
    <dsp:sp modelId="{56633C91-5E6C-43E3-B342-02935F43E016}">
      <dsp:nvSpPr>
        <dsp:cNvPr id="0" name=""/>
        <dsp:cNvSpPr/>
      </dsp:nvSpPr>
      <dsp:spPr>
        <a:xfrm>
          <a:off x="2132700" y="114798"/>
          <a:ext cx="1511680" cy="881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ctr" anchorCtr="0">
          <a:noAutofit/>
        </a:bodyPr>
        <a:lstStyle/>
        <a:p>
          <a:pPr marL="57150" lvl="1" indent="-57150" algn="l" defTabSz="444500">
            <a:lnSpc>
              <a:spcPct val="90000"/>
            </a:lnSpc>
            <a:spcBef>
              <a:spcPct val="0"/>
            </a:spcBef>
            <a:spcAft>
              <a:spcPct val="15000"/>
            </a:spcAft>
            <a:buChar char="••"/>
            <a:defRPr b="0" i="0"/>
          </a:pPr>
          <a:r>
            <a:rPr lang="x-none" sz="1000" b="0" kern="1200" smtClean="0">
              <a:effectLst>
                <a:outerShdw blurRad="38100" dist="38100" dir="2700000" algn="tl">
                  <a:srgbClr val="000000">
                    <a:alpha val="43137"/>
                  </a:srgbClr>
                </a:outerShdw>
              </a:effectLst>
            </a:rPr>
            <a:t>Sierra Leone</a:t>
          </a:r>
        </a:p>
      </dsp:txBody>
      <dsp:txXfrm>
        <a:off x="2132700" y="114798"/>
        <a:ext cx="1511680" cy="881834"/>
      </dsp:txXfrm>
    </dsp:sp>
    <dsp:sp modelId="{320D072E-B5EF-4CD8-9E6A-761A9A645B44}">
      <dsp:nvSpPr>
        <dsp:cNvPr id="0" name=""/>
        <dsp:cNvSpPr/>
      </dsp:nvSpPr>
      <dsp:spPr>
        <a:xfrm rot="5400000">
          <a:off x="2581027" y="2324734"/>
          <a:ext cx="831565" cy="691090"/>
        </a:xfrm>
        <a:prstGeom prst="bentUpArrow">
          <a:avLst>
            <a:gd name="adj1" fmla="val 32840"/>
            <a:gd name="adj2" fmla="val 25000"/>
            <a:gd name="adj3" fmla="val 35780"/>
          </a:avLst>
        </a:prstGeom>
        <a:gradFill rotWithShape="0">
          <a:gsLst>
            <a:gs pos="0">
              <a:schemeClr val="accent4">
                <a:tint val="50000"/>
                <a:hueOff val="-1962696"/>
                <a:satOff val="9881"/>
                <a:lumOff val="6361"/>
                <a:alphaOff val="0"/>
                <a:shade val="51000"/>
                <a:satMod val="130000"/>
              </a:schemeClr>
            </a:gs>
            <a:gs pos="80000">
              <a:schemeClr val="accent4">
                <a:tint val="50000"/>
                <a:hueOff val="-1962696"/>
                <a:satOff val="9881"/>
                <a:lumOff val="6361"/>
                <a:alphaOff val="0"/>
                <a:shade val="93000"/>
                <a:satMod val="130000"/>
              </a:schemeClr>
            </a:gs>
            <a:gs pos="100000">
              <a:schemeClr val="accent4">
                <a:tint val="50000"/>
                <a:hueOff val="-1962696"/>
                <a:satOff val="9881"/>
                <a:lumOff val="636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88900" h="88900"/>
          <a:bevelB w="88900" h="31750" prst="angle"/>
        </a:sp3d>
      </dsp:spPr>
      <dsp:style>
        <a:lnRef idx="0">
          <a:scrgbClr r="0" g="0" b="0"/>
        </a:lnRef>
        <a:fillRef idx="3">
          <a:scrgbClr r="0" g="0" b="0"/>
        </a:fillRef>
        <a:effectRef idx="2">
          <a:scrgbClr r="0" g="0" b="0"/>
        </a:effectRef>
        <a:fontRef idx="minor"/>
      </dsp:style>
    </dsp:sp>
    <dsp:sp modelId="{487350B6-4BE8-4CC9-8882-FF092C737BDA}">
      <dsp:nvSpPr>
        <dsp:cNvPr id="0" name=""/>
        <dsp:cNvSpPr/>
      </dsp:nvSpPr>
      <dsp:spPr>
        <a:xfrm>
          <a:off x="2212496" y="1181415"/>
          <a:ext cx="1283041" cy="1091050"/>
        </a:xfrm>
        <a:prstGeom prst="roundRect">
          <a:avLst>
            <a:gd name="adj" fmla="val 16670"/>
          </a:avLst>
        </a:prstGeom>
        <a:gradFill rotWithShape="0">
          <a:gsLst>
            <a:gs pos="0">
              <a:schemeClr val="accent4">
                <a:hueOff val="-1488257"/>
                <a:satOff val="8966"/>
                <a:lumOff val="719"/>
                <a:alphaOff val="0"/>
                <a:shade val="51000"/>
                <a:satMod val="130000"/>
              </a:schemeClr>
            </a:gs>
            <a:gs pos="80000">
              <a:schemeClr val="accent4">
                <a:hueOff val="-1488257"/>
                <a:satOff val="8966"/>
                <a:lumOff val="719"/>
                <a:alphaOff val="0"/>
                <a:shade val="93000"/>
                <a:satMod val="130000"/>
              </a:schemeClr>
            </a:gs>
            <a:gs pos="100000">
              <a:schemeClr val="accent4">
                <a:hueOff val="-1488257"/>
                <a:satOff val="8966"/>
                <a:lumOff val="71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defRPr b="0" i="0"/>
          </a:pPr>
          <a:r>
            <a:rPr lang="x-none" sz="1300" b="0" kern="1200" smtClean="0">
              <a:effectLst>
                <a:outerShdw blurRad="38100" dist="38100" dir="2700000" algn="tl">
                  <a:srgbClr val="000000">
                    <a:alpha val="43137"/>
                  </a:srgbClr>
                </a:outerShdw>
              </a:effectLst>
            </a:rPr>
            <a:t>Les efforts sont </a:t>
          </a:r>
          <a:r>
            <a:rPr lang="x-none" sz="1300" b="1" i="1" kern="1200" smtClean="0">
              <a:effectLst>
                <a:outerShdw blurRad="38100" dist="38100" dir="2700000" algn="tl">
                  <a:srgbClr val="000000">
                    <a:alpha val="43137"/>
                  </a:srgbClr>
                </a:outerShdw>
              </a:effectLst>
            </a:rPr>
            <a:t>coordonnés</a:t>
          </a:r>
        </a:p>
      </dsp:txBody>
      <dsp:txXfrm>
        <a:off x="2265766" y="1234685"/>
        <a:ext cx="1176501" cy="984510"/>
      </dsp:txXfrm>
    </dsp:sp>
    <dsp:sp modelId="{5EF9BDF1-FC0B-4C26-A028-6F965A503A03}">
      <dsp:nvSpPr>
        <dsp:cNvPr id="0" name=""/>
        <dsp:cNvSpPr/>
      </dsp:nvSpPr>
      <dsp:spPr>
        <a:xfrm>
          <a:off x="3520019" y="1259052"/>
          <a:ext cx="1133661" cy="881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ctr" anchorCtr="0">
          <a:noAutofit/>
        </a:bodyPr>
        <a:lstStyle/>
        <a:p>
          <a:pPr marL="57150" lvl="1" indent="-57150" algn="l" defTabSz="444500">
            <a:lnSpc>
              <a:spcPct val="90000"/>
            </a:lnSpc>
            <a:spcBef>
              <a:spcPct val="0"/>
            </a:spcBef>
            <a:spcAft>
              <a:spcPct val="15000"/>
            </a:spcAft>
            <a:buChar char="••"/>
            <a:defRPr b="0" i="0"/>
          </a:pPr>
          <a:r>
            <a:rPr lang="x-none" sz="1000" b="0" kern="1200" smtClean="0">
              <a:effectLst>
                <a:outerShdw blurRad="38100" dist="38100" dir="2700000" algn="tl">
                  <a:srgbClr val="000000">
                    <a:alpha val="43137"/>
                  </a:srgbClr>
                </a:outerShdw>
              </a:effectLst>
            </a:rPr>
            <a:t>Zambie </a:t>
          </a:r>
        </a:p>
      </dsp:txBody>
      <dsp:txXfrm>
        <a:off x="3520019" y="1259052"/>
        <a:ext cx="1133661" cy="881834"/>
      </dsp:txXfrm>
    </dsp:sp>
    <dsp:sp modelId="{83FAC4FE-D318-4BA6-9FCB-D6B863907B4C}">
      <dsp:nvSpPr>
        <dsp:cNvPr id="0" name=""/>
        <dsp:cNvSpPr/>
      </dsp:nvSpPr>
      <dsp:spPr>
        <a:xfrm rot="5400000">
          <a:off x="3906946" y="3390756"/>
          <a:ext cx="780917" cy="812664"/>
        </a:xfrm>
        <a:prstGeom prst="bentUpArrow">
          <a:avLst>
            <a:gd name="adj1" fmla="val 32840"/>
            <a:gd name="adj2" fmla="val 25000"/>
            <a:gd name="adj3" fmla="val 35780"/>
          </a:avLst>
        </a:prstGeom>
        <a:gradFill rotWithShape="0">
          <a:gsLst>
            <a:gs pos="0">
              <a:schemeClr val="accent4">
                <a:tint val="50000"/>
                <a:hueOff val="-3925392"/>
                <a:satOff val="19763"/>
                <a:lumOff val="12722"/>
                <a:alphaOff val="0"/>
                <a:shade val="51000"/>
                <a:satMod val="130000"/>
              </a:schemeClr>
            </a:gs>
            <a:gs pos="80000">
              <a:schemeClr val="accent4">
                <a:tint val="50000"/>
                <a:hueOff val="-3925392"/>
                <a:satOff val="19763"/>
                <a:lumOff val="12722"/>
                <a:alphaOff val="0"/>
                <a:shade val="93000"/>
                <a:satMod val="130000"/>
              </a:schemeClr>
            </a:gs>
            <a:gs pos="100000">
              <a:schemeClr val="accent4">
                <a:tint val="50000"/>
                <a:hueOff val="-3925392"/>
                <a:satOff val="19763"/>
                <a:lumOff val="1272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88900" h="88900"/>
          <a:bevelB w="88900" h="31750" prst="angle"/>
        </a:sp3d>
      </dsp:spPr>
      <dsp:style>
        <a:lnRef idx="0">
          <a:scrgbClr r="0" g="0" b="0"/>
        </a:lnRef>
        <a:fillRef idx="3">
          <a:scrgbClr r="0" g="0" b="0"/>
        </a:fillRef>
        <a:effectRef idx="2">
          <a:scrgbClr r="0" g="0" b="0"/>
        </a:effectRef>
        <a:fontRef idx="minor"/>
      </dsp:style>
    </dsp:sp>
    <dsp:sp modelId="{78865196-350F-457B-A41A-EE46D149B176}">
      <dsp:nvSpPr>
        <dsp:cNvPr id="0" name=""/>
        <dsp:cNvSpPr/>
      </dsp:nvSpPr>
      <dsp:spPr>
        <a:xfrm>
          <a:off x="3492764" y="2359844"/>
          <a:ext cx="1316989" cy="1091050"/>
        </a:xfrm>
        <a:prstGeom prst="roundRect">
          <a:avLst>
            <a:gd name="adj" fmla="val 16670"/>
          </a:avLst>
        </a:prstGeom>
        <a:gradFill rotWithShape="0">
          <a:gsLst>
            <a:gs pos="0">
              <a:schemeClr val="accent4">
                <a:hueOff val="-2976513"/>
                <a:satOff val="17933"/>
                <a:lumOff val="1437"/>
                <a:alphaOff val="0"/>
                <a:shade val="51000"/>
                <a:satMod val="130000"/>
              </a:schemeClr>
            </a:gs>
            <a:gs pos="80000">
              <a:schemeClr val="accent4">
                <a:hueOff val="-2976513"/>
                <a:satOff val="17933"/>
                <a:lumOff val="1437"/>
                <a:alphaOff val="0"/>
                <a:shade val="93000"/>
                <a:satMod val="130000"/>
              </a:schemeClr>
            </a:gs>
            <a:gs pos="100000">
              <a:schemeClr val="accent4">
                <a:hueOff val="-2976513"/>
                <a:satOff val="17933"/>
                <a:lumOff val="143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defRPr b="0" i="0"/>
          </a:pPr>
          <a:r>
            <a:rPr lang="x-none" sz="1300" b="0" kern="1200" smtClean="0">
              <a:effectLst>
                <a:outerShdw blurRad="38100" dist="38100" dir="2700000" algn="tl">
                  <a:srgbClr val="000000">
                    <a:alpha val="43137"/>
                  </a:srgbClr>
                </a:outerShdw>
              </a:effectLst>
            </a:rPr>
            <a:t>Les différentes initiatives sont </a:t>
          </a:r>
          <a:r>
            <a:rPr lang="x-none" sz="1300" b="1" i="1" kern="1200" smtClean="0">
              <a:effectLst>
                <a:outerShdw blurRad="38100" dist="38100" dir="2700000" algn="tl">
                  <a:srgbClr val="000000">
                    <a:alpha val="43137"/>
                  </a:srgbClr>
                </a:outerShdw>
              </a:effectLst>
            </a:rPr>
            <a:t>harmonisées</a:t>
          </a:r>
        </a:p>
      </dsp:txBody>
      <dsp:txXfrm>
        <a:off x="3546034" y="2413114"/>
        <a:ext cx="1210449" cy="984510"/>
      </dsp:txXfrm>
    </dsp:sp>
    <dsp:sp modelId="{4AEF991E-4A45-4F21-B8BC-20A38081F9F7}">
      <dsp:nvSpPr>
        <dsp:cNvPr id="0" name=""/>
        <dsp:cNvSpPr/>
      </dsp:nvSpPr>
      <dsp:spPr>
        <a:xfrm>
          <a:off x="4841976" y="2454183"/>
          <a:ext cx="1133661" cy="881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ctr" anchorCtr="0">
          <a:noAutofit/>
        </a:bodyPr>
        <a:lstStyle/>
        <a:p>
          <a:pPr marL="57150" lvl="1" indent="-57150" algn="l" defTabSz="444500">
            <a:lnSpc>
              <a:spcPct val="90000"/>
            </a:lnSpc>
            <a:spcBef>
              <a:spcPct val="0"/>
            </a:spcBef>
            <a:spcAft>
              <a:spcPct val="15000"/>
            </a:spcAft>
            <a:buChar char="••"/>
            <a:defRPr b="0" i="0"/>
          </a:pPr>
          <a:r>
            <a:rPr lang="x-none" sz="1000" b="0" kern="1200" smtClean="0">
              <a:effectLst>
                <a:outerShdw blurRad="38100" dist="38100" dir="2700000" algn="tl">
                  <a:srgbClr val="000000">
                    <a:alpha val="43137"/>
                  </a:srgbClr>
                </a:outerShdw>
              </a:effectLst>
            </a:rPr>
            <a:t>PASAI</a:t>
          </a:r>
        </a:p>
      </dsp:txBody>
      <dsp:txXfrm>
        <a:off x="4841976" y="2454183"/>
        <a:ext cx="1133661" cy="881834"/>
      </dsp:txXfrm>
    </dsp:sp>
    <dsp:sp modelId="{79D0374D-3A44-4959-9A62-7F72B3D6FC73}">
      <dsp:nvSpPr>
        <dsp:cNvPr id="0" name=""/>
        <dsp:cNvSpPr/>
      </dsp:nvSpPr>
      <dsp:spPr>
        <a:xfrm>
          <a:off x="4773033" y="3512949"/>
          <a:ext cx="1289494" cy="1091050"/>
        </a:xfrm>
        <a:prstGeom prst="roundRect">
          <a:avLst>
            <a:gd name="adj" fmla="val 16670"/>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defRPr b="0" i="0"/>
          </a:pPr>
          <a:r>
            <a:rPr lang="x-none" sz="1300" b="0" kern="1200" smtClean="0">
              <a:effectLst>
                <a:outerShdw blurRad="38100" dist="38100" dir="2700000" algn="tl">
                  <a:srgbClr val="000000">
                    <a:alpha val="43137"/>
                  </a:srgbClr>
                </a:outerShdw>
              </a:effectLst>
            </a:rPr>
            <a:t>L’aide </a:t>
          </a:r>
          <a:r>
            <a:rPr lang="fr-FR" sz="1300" b="1" i="1" kern="1200" smtClean="0">
              <a:effectLst>
                <a:outerShdw blurRad="38100" dist="38100" dir="2700000" algn="tl">
                  <a:srgbClr val="000000">
                    <a:alpha val="43137"/>
                  </a:srgbClr>
                </a:outerShdw>
              </a:effectLst>
            </a:rPr>
            <a:t>augmente</a:t>
          </a:r>
          <a:endParaRPr lang="x-none" sz="1300" b="1" i="1" kern="1200" smtClean="0">
            <a:effectLst>
              <a:outerShdw blurRad="38100" dist="38100" dir="2700000" algn="tl">
                <a:srgbClr val="000000">
                  <a:alpha val="43137"/>
                </a:srgbClr>
              </a:outerShdw>
            </a:effectLst>
          </a:endParaRPr>
        </a:p>
      </dsp:txBody>
      <dsp:txXfrm>
        <a:off x="4826303" y="3566219"/>
        <a:ext cx="1182954" cy="98451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4.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250" cy="496888"/>
          </a:xfrm>
          <a:prstGeom prst="rect">
            <a:avLst/>
          </a:prstGeom>
        </p:spPr>
        <p:txBody>
          <a:bodyPr vert="horz" lIns="91440" tIns="45720" rIns="91440" bIns="45720" rtlCol="0"/>
          <a:lstStyle>
            <a:lvl1pPr algn="l" fontAlgn="auto">
              <a:spcBef>
                <a:spcPct val="0"/>
              </a:spcBef>
              <a:spcAft>
                <a:spcPct val="0"/>
              </a:spcAft>
              <a:defRPr sz="1200">
                <a:latin typeface="+mn-lt"/>
              </a:defRPr>
            </a:lvl1pPr>
          </a:lstStyle>
          <a:p>
            <a:endParaRPr lang="en-US" dirty="0"/>
          </a:p>
        </p:txBody>
      </p:sp>
      <p:sp>
        <p:nvSpPr>
          <p:cNvPr id="3" name="Date Placeholder 2"/>
          <p:cNvSpPr>
            <a:spLocks noGrp="1"/>
          </p:cNvSpPr>
          <p:nvPr>
            <p:ph type="dt" sz="quarter" idx="1"/>
          </p:nvPr>
        </p:nvSpPr>
        <p:spPr>
          <a:xfrm>
            <a:off x="3778250" y="0"/>
            <a:ext cx="2889250" cy="496888"/>
          </a:xfrm>
          <a:prstGeom prst="rect">
            <a:avLst/>
          </a:prstGeom>
        </p:spPr>
        <p:txBody>
          <a:bodyPr vert="horz" lIns="91440" tIns="45720" rIns="91440" bIns="45720" rtlCol="0"/>
          <a:lstStyle>
            <a:lvl1pPr algn="r" fontAlgn="auto">
              <a:spcBef>
                <a:spcPct val="0"/>
              </a:spcBef>
              <a:spcAft>
                <a:spcPct val="0"/>
              </a:spcAft>
              <a:defRPr sz="1200">
                <a:latin typeface="+mn-lt"/>
              </a:defRPr>
            </a:lvl1pPr>
          </a:lstStyle>
          <a:p>
            <a:fld id="{F0EEE791-0727-42C5-8857-FEA3AE37F379}" type="datetimeFigureOut">
              <a:rPr lang="en-US"/>
              <a:t>5/23/2017</a:t>
            </a:fld>
            <a:endParaRPr lang="en-US" dirty="0"/>
          </a:p>
        </p:txBody>
      </p:sp>
      <p:sp>
        <p:nvSpPr>
          <p:cNvPr id="4" name="Footer Placeholder 3"/>
          <p:cNvSpPr>
            <a:spLocks noGrp="1"/>
          </p:cNvSpPr>
          <p:nvPr>
            <p:ph type="ftr" sz="quarter" idx="2"/>
          </p:nvPr>
        </p:nvSpPr>
        <p:spPr>
          <a:xfrm>
            <a:off x="0" y="9429750"/>
            <a:ext cx="2889250" cy="496888"/>
          </a:xfrm>
          <a:prstGeom prst="rect">
            <a:avLst/>
          </a:prstGeom>
        </p:spPr>
        <p:txBody>
          <a:bodyPr vert="horz" lIns="91440" tIns="45720" rIns="91440" bIns="45720" rtlCol="0" anchor="b"/>
          <a:lstStyle>
            <a:lvl1pPr algn="l" fontAlgn="auto">
              <a:spcBef>
                <a:spcPct val="0"/>
              </a:spcBef>
              <a:spcAft>
                <a:spcPct val="0"/>
              </a:spcAft>
              <a:defRPr sz="1200">
                <a:latin typeface="+mn-lt"/>
              </a:defRPr>
            </a:lvl1pPr>
          </a:lstStyle>
          <a:p>
            <a:endParaRPr lang="en-US" dirty="0"/>
          </a:p>
        </p:txBody>
      </p:sp>
      <p:sp>
        <p:nvSpPr>
          <p:cNvPr id="5" name="Slide Number Placeholder 4"/>
          <p:cNvSpPr>
            <a:spLocks noGrp="1"/>
          </p:cNvSpPr>
          <p:nvPr>
            <p:ph type="sldNum" sz="quarter" idx="3"/>
          </p:nvPr>
        </p:nvSpPr>
        <p:spPr>
          <a:xfrm>
            <a:off x="3778250" y="9429750"/>
            <a:ext cx="2889250" cy="496888"/>
          </a:xfrm>
          <a:prstGeom prst="rect">
            <a:avLst/>
          </a:prstGeom>
        </p:spPr>
        <p:txBody>
          <a:bodyPr vert="horz" lIns="91440" tIns="45720" rIns="91440" bIns="45720" rtlCol="0" anchor="b"/>
          <a:lstStyle>
            <a:lvl1pPr algn="r" fontAlgn="auto">
              <a:spcBef>
                <a:spcPct val="0"/>
              </a:spcBef>
              <a:spcAft>
                <a:spcPct val="0"/>
              </a:spcAft>
              <a:defRPr sz="1200">
                <a:latin typeface="+mn-lt"/>
              </a:defRPr>
            </a:lvl1pPr>
          </a:lstStyle>
          <a:p>
            <a:fld id="{774BE086-CB08-4470-A7C2-A7878804AEB2}" type="slidenum">
              <a:rPr lang="en-US"/>
              <a:t>‹#›</a:t>
            </a:fld>
            <a:endParaRPr lang="en-US" dirty="0"/>
          </a:p>
        </p:txBody>
      </p:sp>
    </p:spTree>
    <p:extLst>
      <p:ext uri="{BB962C8B-B14F-4D97-AF65-F5344CB8AC3E}">
        <p14:creationId xmlns:p14="http://schemas.microsoft.com/office/powerpoint/2010/main" val="30284459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250" cy="496888"/>
          </a:xfrm>
          <a:prstGeom prst="rect">
            <a:avLst/>
          </a:prstGeom>
        </p:spPr>
        <p:txBody>
          <a:bodyPr vert="horz" lIns="91440" tIns="45720" rIns="91440" bIns="45720" rtlCol="0"/>
          <a:lstStyle>
            <a:lvl1pPr algn="l" fontAlgn="auto">
              <a:spcBef>
                <a:spcPct val="0"/>
              </a:spcBef>
              <a:spcAft>
                <a:spcPct val="0"/>
              </a:spcAft>
              <a:defRPr sz="1200">
                <a:latin typeface="+mn-lt"/>
              </a:defRPr>
            </a:lvl1pPr>
          </a:lstStyle>
          <a:p>
            <a:endParaRPr lang="en-US" dirty="0"/>
          </a:p>
        </p:txBody>
      </p:sp>
      <p:sp>
        <p:nvSpPr>
          <p:cNvPr id="3" name="Date Placeholder 2"/>
          <p:cNvSpPr>
            <a:spLocks noGrp="1"/>
          </p:cNvSpPr>
          <p:nvPr>
            <p:ph type="dt" idx="1"/>
          </p:nvPr>
        </p:nvSpPr>
        <p:spPr>
          <a:xfrm>
            <a:off x="3778250" y="0"/>
            <a:ext cx="2889250" cy="496888"/>
          </a:xfrm>
          <a:prstGeom prst="rect">
            <a:avLst/>
          </a:prstGeom>
        </p:spPr>
        <p:txBody>
          <a:bodyPr vert="horz" lIns="91440" tIns="45720" rIns="91440" bIns="45720" rtlCol="0"/>
          <a:lstStyle>
            <a:lvl1pPr algn="r" fontAlgn="auto">
              <a:spcBef>
                <a:spcPct val="0"/>
              </a:spcBef>
              <a:spcAft>
                <a:spcPct val="0"/>
              </a:spcAft>
              <a:defRPr sz="1200">
                <a:latin typeface="+mn-lt"/>
              </a:defRPr>
            </a:lvl1pPr>
          </a:lstStyle>
          <a:p>
            <a:fld id="{3F6D4CE4-78F2-446C-B922-7B35F87029BD}" type="datetimeFigureOut">
              <a:rPr lang="en-US"/>
              <a:t>5/23/2017</a:t>
            </a:fld>
            <a:endParaRPr lang="en-US" dirty="0"/>
          </a:p>
        </p:txBody>
      </p:sp>
      <p:sp>
        <p:nvSpPr>
          <p:cNvPr id="4" name="Slide Image Placeholder 3"/>
          <p:cNvSpPr>
            <a:spLocks noGrp="1" noRot="1" noChangeAspect="1"/>
          </p:cNvSpPr>
          <p:nvPr>
            <p:ph type="sldImg" idx="2"/>
          </p:nvPr>
        </p:nvSpPr>
        <p:spPr>
          <a:xfrm>
            <a:off x="854075" y="744538"/>
            <a:ext cx="4960938" cy="3722687"/>
          </a:xfrm>
          <a:prstGeom prst="rect">
            <a:avLst/>
          </a:prstGeom>
          <a:noFill/>
          <a:ln w="12700">
            <a:solidFill>
              <a:prstClr val="black"/>
            </a:solidFill>
          </a:ln>
        </p:spPr>
      </p:sp>
      <p:sp>
        <p:nvSpPr>
          <p:cNvPr id="5" name="Notes Placeholder 4"/>
          <p:cNvSpPr>
            <a:spLocks noGrp="1"/>
          </p:cNvSpPr>
          <p:nvPr>
            <p:ph type="body" sz="quarter" idx="3"/>
          </p:nvPr>
        </p:nvSpPr>
        <p:spPr>
          <a:xfrm>
            <a:off x="666750" y="4716463"/>
            <a:ext cx="5335588" cy="4467225"/>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9429750"/>
            <a:ext cx="2889250" cy="496888"/>
          </a:xfrm>
          <a:prstGeom prst="rect">
            <a:avLst/>
          </a:prstGeom>
        </p:spPr>
        <p:txBody>
          <a:bodyPr vert="horz" lIns="91440" tIns="45720" rIns="91440" bIns="45720" rtlCol="0" anchor="b"/>
          <a:lstStyle>
            <a:lvl1pPr algn="l" fontAlgn="auto">
              <a:spcBef>
                <a:spcPct val="0"/>
              </a:spcBef>
              <a:spcAft>
                <a:spcPct val="0"/>
              </a:spcAft>
              <a:defRPr sz="1200">
                <a:latin typeface="+mn-lt"/>
              </a:defRPr>
            </a:lvl1pPr>
          </a:lstStyle>
          <a:p>
            <a:endParaRPr lang="en-US" dirty="0"/>
          </a:p>
        </p:txBody>
      </p:sp>
      <p:sp>
        <p:nvSpPr>
          <p:cNvPr id="7" name="Slide Number Placeholder 6"/>
          <p:cNvSpPr>
            <a:spLocks noGrp="1"/>
          </p:cNvSpPr>
          <p:nvPr>
            <p:ph type="sldNum" sz="quarter" idx="5"/>
          </p:nvPr>
        </p:nvSpPr>
        <p:spPr>
          <a:xfrm>
            <a:off x="3778250" y="9429750"/>
            <a:ext cx="2889250" cy="496888"/>
          </a:xfrm>
          <a:prstGeom prst="rect">
            <a:avLst/>
          </a:prstGeom>
        </p:spPr>
        <p:txBody>
          <a:bodyPr vert="horz" lIns="91440" tIns="45720" rIns="91440" bIns="45720" rtlCol="0" anchor="b"/>
          <a:lstStyle>
            <a:lvl1pPr algn="r" fontAlgn="auto">
              <a:spcBef>
                <a:spcPct val="0"/>
              </a:spcBef>
              <a:spcAft>
                <a:spcPct val="0"/>
              </a:spcAft>
              <a:defRPr sz="1200">
                <a:latin typeface="+mn-lt"/>
              </a:defRPr>
            </a:lvl1pPr>
          </a:lstStyle>
          <a:p>
            <a:fld id="{F9970825-EAC3-4FF3-BF51-FAF3D8A2A236}" type="slidenum">
              <a:rPr lang="en-US"/>
              <a:t>‹#›</a:t>
            </a:fld>
            <a:endParaRPr lang="en-US" dirty="0"/>
          </a:p>
        </p:txBody>
      </p:sp>
    </p:spTree>
    <p:extLst>
      <p:ext uri="{BB962C8B-B14F-4D97-AF65-F5344CB8AC3E}">
        <p14:creationId xmlns:p14="http://schemas.microsoft.com/office/powerpoint/2010/main" val="15426742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x-none" noProof="0" smtClean="0"/>
              <a:t>Cette présentation est consacrée à l’importance d</a:t>
            </a:r>
            <a:r>
              <a:rPr lang="fr-FR" noProof="0" dirty="0" smtClean="0"/>
              <a:t>e fournir un appui aux </a:t>
            </a:r>
            <a:r>
              <a:rPr lang="x-none" noProof="0" smtClean="0"/>
              <a:t>Institutions Supérieures de Contrôle des Finances Publiques (ISC)</a:t>
            </a:r>
            <a:r>
              <a:rPr lang="fr-FR" noProof="0" dirty="0" smtClean="0"/>
              <a:t>, afin de</a:t>
            </a:r>
            <a:r>
              <a:rPr lang="x-none" noProof="0" smtClean="0"/>
              <a:t> favoriser la bonne gouvernance, la responsabilité et la transparence dans le secteur public. </a:t>
            </a:r>
          </a:p>
          <a:p>
            <a:pPr>
              <a:defRPr b="0" i="0"/>
            </a:pPr>
            <a:r>
              <a:rPr lang="x-none" baseline="0" smtClean="0"/>
              <a:t>La présentation a été </a:t>
            </a:r>
            <a:r>
              <a:rPr lang="fr-FR" baseline="0" dirty="0" smtClean="0"/>
              <a:t>préparée </a:t>
            </a:r>
            <a:r>
              <a:rPr lang="x-none" baseline="0" smtClean="0"/>
              <a:t>par la Coopération INTOSAI-Donateurs, un partenariat stratégique réunissant l’organisation internationale des ISC (INTOSAI) et la communauté des bailleurs, avec pour objectif </a:t>
            </a:r>
            <a:r>
              <a:rPr lang="x-none" sz="1200" smtClean="0">
                <a:latin typeface="Tw Cen MT" panose="020B0602020104020603" pitchFamily="34" charset="0"/>
              </a:rPr>
              <a:t>d’améliorer la performance des ISC de pays en développement grâce à une aide accrue et plus efficace.</a:t>
            </a:r>
          </a:p>
        </p:txBody>
      </p:sp>
      <p:sp>
        <p:nvSpPr>
          <p:cNvPr id="4" name="Slide Number Placeholder 3"/>
          <p:cNvSpPr>
            <a:spLocks noGrp="1"/>
          </p:cNvSpPr>
          <p:nvPr>
            <p:ph type="sldNum" sz="quarter" idx="10"/>
          </p:nvPr>
        </p:nvSpPr>
        <p:spPr/>
        <p:txBody>
          <a:bodyPr/>
          <a:lstStyle/>
          <a:p>
            <a:pPr>
              <a:defRPr b="0" i="0"/>
            </a:pPr>
            <a:fld id="{D3718B6A-5E72-42DF-8643-60D80FAECCD6}" type="slidenum">
              <a:rPr lang="en-US" smtClean="0"/>
              <a:t>1</a:t>
            </a:fld>
            <a:endParaRPr lang="en-US" dirty="0" smtClean="0"/>
          </a:p>
        </p:txBody>
      </p:sp>
    </p:spTree>
    <p:extLst>
      <p:ext uri="{BB962C8B-B14F-4D97-AF65-F5344CB8AC3E}">
        <p14:creationId xmlns:p14="http://schemas.microsoft.com/office/powerpoint/2010/main" val="32292277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defRPr b="0" i="0"/>
            </a:pPr>
            <a:r>
              <a:rPr lang="x-none" b="1" u="sng" baseline="0" noProof="0" smtClean="0">
                <a:solidFill>
                  <a:srgbClr val="FF0000"/>
                </a:solidFill>
              </a:rPr>
              <a:t>(CLIQUER SUR L’IMAGE POUR VOIR LA PREMIÈRE MINUTE ET 13 SECOND</a:t>
            </a:r>
            <a:r>
              <a:rPr lang="fr-FR" b="1" u="sng" baseline="0" noProof="0" dirty="0" smtClean="0">
                <a:solidFill>
                  <a:srgbClr val="FF0000"/>
                </a:solidFill>
              </a:rPr>
              <a:t>E</a:t>
            </a:r>
            <a:r>
              <a:rPr lang="x-none" b="1" u="sng" baseline="0" noProof="0" smtClean="0">
                <a:solidFill>
                  <a:srgbClr val="FF0000"/>
                </a:solidFill>
              </a:rPr>
              <a:t>S) </a:t>
            </a:r>
            <a:r>
              <a:rPr lang="x-none" b="0" u="none" baseline="0" noProof="0" smtClean="0">
                <a:solidFill>
                  <a:srgbClr val="FF0000"/>
                </a:solidFill>
              </a:rPr>
              <a:t>SOURCE: Newsy World</a:t>
            </a:r>
          </a:p>
          <a:p>
            <a:pPr marL="0" marR="0" indent="0" algn="l" defTabSz="914400" rtl="0" eaLnBrk="0" fontAlgn="base" latinLnBrk="0" hangingPunct="0">
              <a:lnSpc>
                <a:spcPct val="100000"/>
              </a:lnSpc>
              <a:spcBef>
                <a:spcPct val="30000"/>
              </a:spcBef>
              <a:spcAft>
                <a:spcPct val="0"/>
              </a:spcAft>
              <a:buClrTx/>
              <a:buSzTx/>
              <a:buFontTx/>
              <a:buNone/>
              <a:defRPr b="0" i="0"/>
            </a:pPr>
            <a:endParaRPr lang="x-none" b="1" u="sng" baseline="0" noProof="0" smtClean="0">
              <a:solidFill>
                <a:srgbClr val="FF0000"/>
              </a:solidFill>
            </a:endParaRPr>
          </a:p>
          <a:p>
            <a:pPr marL="0" marR="0" indent="0" algn="l" defTabSz="914400" rtl="0" eaLnBrk="0" fontAlgn="base" latinLnBrk="0" hangingPunct="0">
              <a:lnSpc>
                <a:spcPct val="100000"/>
              </a:lnSpc>
              <a:spcBef>
                <a:spcPct val="30000"/>
              </a:spcBef>
              <a:spcAft>
                <a:spcPct val="0"/>
              </a:spcAft>
              <a:buClrTx/>
              <a:buSzTx/>
              <a:buFontTx/>
              <a:buNone/>
              <a:defRPr b="0" i="0"/>
            </a:pPr>
            <a:r>
              <a:rPr lang="x-none" noProof="0" smtClean="0"/>
              <a:t>En</a:t>
            </a:r>
            <a:r>
              <a:rPr lang="fr-FR" noProof="0" dirty="0" smtClean="0"/>
              <a:t> guide d’</a:t>
            </a:r>
            <a:r>
              <a:rPr lang="x-none" noProof="0" smtClean="0"/>
              <a:t>introduction, nous </a:t>
            </a:r>
            <a:r>
              <a:rPr lang="fr-FR" noProof="0" dirty="0" smtClean="0"/>
              <a:t>venons</a:t>
            </a:r>
            <a:r>
              <a:rPr lang="fr-FR" baseline="0" noProof="0" dirty="0" smtClean="0"/>
              <a:t> de voir </a:t>
            </a:r>
            <a:r>
              <a:rPr lang="x-none" noProof="0" smtClean="0"/>
              <a:t>un bulletin d’information publié en 2015 à propos de la mauvaise gestion des fonds dédiés à la lutte contre Ebola en Sierra Leone et </a:t>
            </a:r>
            <a:r>
              <a:rPr lang="fr-FR" noProof="0" dirty="0" smtClean="0"/>
              <a:t>de l’impact</a:t>
            </a:r>
            <a:r>
              <a:rPr lang="fr-FR" baseline="0" noProof="0" dirty="0" smtClean="0"/>
              <a:t> qu’a eu le </a:t>
            </a:r>
            <a:r>
              <a:rPr lang="x-none" noProof="0" smtClean="0"/>
              <a:t>Service d’audit de la Sierra Leone (SASL) </a:t>
            </a:r>
            <a:r>
              <a:rPr lang="fr-FR" noProof="0" dirty="0" smtClean="0"/>
              <a:t>sur </a:t>
            </a:r>
            <a:r>
              <a:rPr lang="x-none" noProof="0" smtClean="0"/>
              <a:t>cette problématique nationale majeure en réalisant un audit en temps réel</a:t>
            </a:r>
            <a:r>
              <a:rPr lang="fr-FR" noProof="0" dirty="0" smtClean="0"/>
              <a:t>,</a:t>
            </a:r>
            <a:r>
              <a:rPr lang="x-none" noProof="0" smtClean="0"/>
              <a:t> dont il a publié les résultats. </a:t>
            </a:r>
          </a:p>
          <a:p>
            <a:pPr marL="0" marR="0" indent="0" algn="l" defTabSz="914400" rtl="0" eaLnBrk="0" fontAlgn="base" latinLnBrk="0" hangingPunct="0">
              <a:lnSpc>
                <a:spcPct val="100000"/>
              </a:lnSpc>
              <a:spcBef>
                <a:spcPct val="30000"/>
              </a:spcBef>
              <a:spcAft>
                <a:spcPct val="0"/>
              </a:spcAft>
              <a:buClrTx/>
              <a:buSzTx/>
              <a:buFontTx/>
              <a:buNone/>
              <a:defRPr b="0" i="0"/>
            </a:pPr>
            <a:endParaRPr lang="en-US" baseline="0" noProof="0" dirty="0" smtClean="0"/>
          </a:p>
          <a:p>
            <a:pPr marL="0" marR="0" indent="0" algn="l" defTabSz="914400" rtl="0" eaLnBrk="0" fontAlgn="base" latinLnBrk="0" hangingPunct="0">
              <a:lnSpc>
                <a:spcPct val="100000"/>
              </a:lnSpc>
              <a:spcBef>
                <a:spcPct val="30000"/>
              </a:spcBef>
              <a:spcAft>
                <a:spcPct val="0"/>
              </a:spcAft>
              <a:buClrTx/>
              <a:buSzTx/>
              <a:buFontTx/>
              <a:buNone/>
              <a:defRPr b="0" i="0"/>
            </a:pPr>
            <a:r>
              <a:rPr lang="x-none" baseline="0" noProof="0" smtClean="0"/>
              <a:t>Ainsi qu’on peut également l’observer à la lecture des captures d’écran du journal Concord Times, la stratégie pilotée par les ISC </a:t>
            </a:r>
            <a:r>
              <a:rPr lang="fr-FR" baseline="0" noProof="0" dirty="0" smtClean="0"/>
              <a:t>a eu </a:t>
            </a:r>
            <a:r>
              <a:rPr lang="x-none" baseline="0" noProof="0" smtClean="0"/>
              <a:t>un impact réel, </a:t>
            </a:r>
            <a:r>
              <a:rPr lang="fr-FR" baseline="0" noProof="0" dirty="0" smtClean="0"/>
              <a:t>a favorisé </a:t>
            </a:r>
            <a:r>
              <a:rPr lang="x-none" baseline="0" noProof="0" smtClean="0"/>
              <a:t>la prise de conscience de problèmes critiques et </a:t>
            </a:r>
            <a:r>
              <a:rPr lang="fr-FR" baseline="0" noProof="0" dirty="0" smtClean="0"/>
              <a:t>a permis d’</a:t>
            </a:r>
            <a:r>
              <a:rPr lang="x-none" baseline="0" noProof="0" smtClean="0"/>
              <a:t>impliquer </a:t>
            </a:r>
            <a:r>
              <a:rPr lang="fr-FR" baseline="0" noProof="0" dirty="0" smtClean="0"/>
              <a:t>différentes </a:t>
            </a:r>
            <a:r>
              <a:rPr lang="x-none" baseline="0" noProof="0" smtClean="0"/>
              <a:t>parties prenantes</a:t>
            </a:r>
            <a:r>
              <a:rPr lang="fr-FR" baseline="0" noProof="0" dirty="0" smtClean="0"/>
              <a:t>,</a:t>
            </a:r>
            <a:r>
              <a:rPr lang="x-none" baseline="0" noProof="0" smtClean="0"/>
              <a:t> comme les médias, des organisations issues de la société civile et des citoyens</a:t>
            </a:r>
            <a:r>
              <a:rPr lang="fr-FR" baseline="0" noProof="0" dirty="0" smtClean="0"/>
              <a:t>,</a:t>
            </a:r>
            <a:r>
              <a:rPr lang="x-none" baseline="0" noProof="0" smtClean="0"/>
              <a:t> </a:t>
            </a:r>
            <a:r>
              <a:rPr lang="fr-FR" baseline="0" noProof="0" dirty="0" smtClean="0"/>
              <a:t>afin de pousser </a:t>
            </a:r>
            <a:r>
              <a:rPr lang="x-none" baseline="0" noProof="0" smtClean="0"/>
              <a:t>le gouvernement </a:t>
            </a:r>
            <a:r>
              <a:rPr lang="fr-FR" baseline="0" noProof="0" dirty="0" smtClean="0"/>
              <a:t>à </a:t>
            </a:r>
            <a:r>
              <a:rPr lang="x-none" baseline="0" noProof="0" smtClean="0"/>
              <a:t>assume</a:t>
            </a:r>
            <a:r>
              <a:rPr lang="fr-FR" baseline="0" noProof="0" dirty="0" smtClean="0"/>
              <a:t>r</a:t>
            </a:r>
            <a:r>
              <a:rPr lang="x-none" baseline="0" noProof="0" smtClean="0"/>
              <a:t> ses responsabilités, </a:t>
            </a:r>
            <a:r>
              <a:rPr lang="fr-FR" baseline="0" noProof="0" dirty="0" smtClean="0"/>
              <a:t>d’</a:t>
            </a:r>
            <a:r>
              <a:rPr lang="x-none" baseline="0" noProof="0" smtClean="0"/>
              <a:t>identifi</a:t>
            </a:r>
            <a:r>
              <a:rPr lang="fr-FR" baseline="0" noProof="0" dirty="0" smtClean="0"/>
              <a:t>er </a:t>
            </a:r>
            <a:r>
              <a:rPr lang="x-none" baseline="0" noProof="0" smtClean="0"/>
              <a:t>les problèmes de corruption et</a:t>
            </a:r>
            <a:r>
              <a:rPr lang="fr-FR" baseline="0" noProof="0" dirty="0" smtClean="0"/>
              <a:t> de promouvoir une évolution des pratiques</a:t>
            </a:r>
            <a:r>
              <a:rPr lang="x-none" baseline="0" noProof="0" smtClean="0"/>
              <a:t>. </a:t>
            </a:r>
          </a:p>
        </p:txBody>
      </p:sp>
      <p:sp>
        <p:nvSpPr>
          <p:cNvPr id="4" name="Slide Number Placeholder 3"/>
          <p:cNvSpPr>
            <a:spLocks noGrp="1"/>
          </p:cNvSpPr>
          <p:nvPr>
            <p:ph type="sldNum" sz="quarter" idx="10"/>
          </p:nvPr>
        </p:nvSpPr>
        <p:spPr/>
        <p:txBody>
          <a:bodyPr/>
          <a:lstStyle/>
          <a:p>
            <a:pPr>
              <a:defRPr b="0" i="0"/>
            </a:pPr>
            <a:fld id="{AD10970F-0DDE-4FC2-83E6-8D2606C6C64F}" type="slidenum">
              <a:rPr lang="en-US" smtClean="0"/>
              <a:t>2</a:t>
            </a:fld>
            <a:endParaRPr lang="en-US" dirty="0" smtClean="0"/>
          </a:p>
        </p:txBody>
      </p:sp>
    </p:spTree>
    <p:extLst>
      <p:ext uri="{BB962C8B-B14F-4D97-AF65-F5344CB8AC3E}">
        <p14:creationId xmlns:p14="http://schemas.microsoft.com/office/powerpoint/2010/main" val="1244891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noFill/>
          <a:ln>
            <a:solidFill>
              <a:srgbClr val="000000"/>
            </a:solidFill>
            <a:miter lim="800000"/>
          </a:ln>
        </p:spPr>
      </p:sp>
      <p:sp>
        <p:nvSpPr>
          <p:cNvPr id="33795" name="Notes Placeholder 2"/>
          <p:cNvSpPr>
            <a:spLocks noGrp="1"/>
          </p:cNvSpPr>
          <p:nvPr>
            <p:ph type="body" idx="1"/>
          </p:nvPr>
        </p:nvSpPr>
        <p:spPr>
          <a:noFill/>
        </p:spPr>
        <p:txBody>
          <a:bodyPr wrap="square" anchor="t" anchorCtr="0" compatLnSpc="1">
            <a:prstTxWarp prst="textNoShape">
              <a:avLst/>
            </a:prstTxWarp>
          </a:bodyPr>
          <a:lstStyle/>
          <a:p>
            <a:pPr eaLnBrk="1" hangingPunct="1">
              <a:spcBef>
                <a:spcPct val="0"/>
              </a:spcBef>
              <a:defRPr b="0" i="0"/>
            </a:pPr>
            <a:r>
              <a:rPr lang="x-none" noProof="0" smtClean="0"/>
              <a:t>Explication de ce qu’est une ISC : </a:t>
            </a:r>
            <a:r>
              <a:rPr lang="x-none" b="1" u="sng" noProof="0" smtClean="0"/>
              <a:t>CLIQUEZ SUR LE LIEN « QU’EST-CE QU’UNE INSTITUTION SUPÉRIEURE DE CONTRÔLE DES FINANCES PUBLIQUES ? »</a:t>
            </a:r>
            <a:r>
              <a:rPr lang="x-none" noProof="0" smtClean="0"/>
              <a:t> pour lancer une vidéo de 42 secondes</a:t>
            </a:r>
          </a:p>
          <a:p>
            <a:pPr eaLnBrk="1" hangingPunct="1">
              <a:spcBef>
                <a:spcPct val="0"/>
              </a:spcBef>
              <a:defRPr b="0" i="0"/>
            </a:pPr>
            <a:endParaRPr lang="nb-NO" baseline="0" dirty="0" smtClean="0"/>
          </a:p>
          <a:p>
            <a:pPr eaLnBrk="1" hangingPunct="1">
              <a:spcBef>
                <a:spcPct val="0"/>
              </a:spcBef>
              <a:defRPr b="0" i="0"/>
            </a:pPr>
            <a:r>
              <a:rPr lang="x-none" baseline="0" noProof="0" smtClean="0"/>
              <a:t>Selon la résolution </a:t>
            </a:r>
            <a:r>
              <a:rPr lang="x-none" sz="1200" noProof="0" smtClean="0">
                <a:latin typeface="Tw Cen MT" panose="020B0602020104020603" pitchFamily="34" charset="0"/>
              </a:rPr>
              <a:t>A/66/209 de l’ONU, </a:t>
            </a:r>
            <a:r>
              <a:rPr lang="fr-FR" sz="1200" noProof="0" dirty="0" smtClean="0">
                <a:latin typeface="Tw Cen MT" panose="020B0602020104020603" pitchFamily="34" charset="0"/>
              </a:rPr>
              <a:t>la consolidation d</a:t>
            </a:r>
            <a:r>
              <a:rPr lang="x-none" sz="1200" noProof="0" smtClean="0">
                <a:latin typeface="Tw Cen MT" panose="020B0602020104020603" pitchFamily="34" charset="0"/>
              </a:rPr>
              <a:t>es ISC </a:t>
            </a:r>
            <a:r>
              <a:rPr lang="fr-FR" sz="1200" noProof="0" dirty="0" smtClean="0">
                <a:latin typeface="Tw Cen MT" panose="020B0602020104020603" pitchFamily="34" charset="0"/>
              </a:rPr>
              <a:t>permettra de favoriser </a:t>
            </a:r>
            <a:r>
              <a:rPr lang="x-none" sz="1200" noProof="0" smtClean="0">
                <a:latin typeface="Tw Cen MT" panose="020B0602020104020603" pitchFamily="34" charset="0"/>
              </a:rPr>
              <a:t>l’efficacité, l</a:t>
            </a:r>
            <a:r>
              <a:rPr lang="fr-FR" sz="1200" noProof="0" dirty="0" smtClean="0">
                <a:latin typeface="Tw Cen MT" panose="020B0602020104020603" pitchFamily="34" charset="0"/>
              </a:rPr>
              <a:t>e respect du principe de </a:t>
            </a:r>
            <a:r>
              <a:rPr lang="x-none" sz="1200" noProof="0" smtClean="0">
                <a:latin typeface="Tw Cen MT" panose="020B0602020104020603" pitchFamily="34" charset="0"/>
              </a:rPr>
              <a:t>responsabilité, l’efficience et la transparence dans l’administration publique ; il en résultera une amélioration sensible du succès des objectifs </a:t>
            </a:r>
            <a:r>
              <a:rPr lang="fr-FR" sz="1200" noProof="0" dirty="0" smtClean="0">
                <a:latin typeface="Tw Cen MT" panose="020B0602020104020603" pitchFamily="34" charset="0"/>
              </a:rPr>
              <a:t>nationaux en matière </a:t>
            </a:r>
            <a:r>
              <a:rPr lang="x-none" sz="1200" noProof="0" smtClean="0">
                <a:latin typeface="Tw Cen MT" panose="020B0602020104020603" pitchFamily="34" charset="0"/>
              </a:rPr>
              <a:t>de développement.</a:t>
            </a:r>
          </a:p>
          <a:p>
            <a:pPr eaLnBrk="1" hangingPunct="1">
              <a:spcBef>
                <a:spcPct val="0"/>
              </a:spcBef>
              <a:defRPr b="0" i="0"/>
            </a:pPr>
            <a:endParaRPr lang="nb-NO" baseline="0" dirty="0" smtClean="0"/>
          </a:p>
          <a:p>
            <a:pPr eaLnBrk="1" hangingPunct="1">
              <a:spcBef>
                <a:spcPct val="0"/>
              </a:spcBef>
              <a:defRPr b="0" i="0"/>
            </a:pPr>
            <a:endParaRPr lang="en-US" dirty="0" smtClean="0"/>
          </a:p>
        </p:txBody>
      </p:sp>
      <p:sp>
        <p:nvSpPr>
          <p:cNvPr id="30724" name="Slide Number Placeholder 3"/>
          <p:cNvSpPr>
            <a:spLocks noGrp="1"/>
          </p:cNvSpPr>
          <p:nvPr>
            <p:ph type="sldNum" sz="quarter" idx="5"/>
          </p:nvPr>
        </p:nvSpPr>
        <p:spPr>
          <a:ln>
            <a:miter lim="800000"/>
          </a:ln>
        </p:spPr>
        <p:txBody>
          <a:bodyPr wrap="square" anchorCtr="0" compatLnSpc="1">
            <a:prstTxWarp prst="textNoShape">
              <a:avLst/>
            </a:prstTxWarp>
          </a:bodyPr>
          <a:lstStyle/>
          <a:p>
            <a:pPr fontAlgn="base">
              <a:spcBef>
                <a:spcPct val="0"/>
              </a:spcBef>
              <a:spcAft>
                <a:spcPct val="0"/>
              </a:spcAft>
              <a:defRPr b="0" i="0"/>
            </a:pPr>
            <a:fld id="{62E86ACB-A9D9-4046-BC8A-6DE6DACE76BD}" type="slidenum">
              <a:rPr lang="en-US" smtClean="0"/>
              <a:pPr fontAlgn="base">
                <a:spcBef>
                  <a:spcPct val="0"/>
                </a:spcBef>
                <a:spcAft>
                  <a:spcPct val="0"/>
                </a:spcAft>
              </a:pPr>
              <a:t>4</a:t>
            </a:fld>
            <a:endParaRPr lang="en-US" dirty="0" smtClean="0"/>
          </a:p>
        </p:txBody>
      </p:sp>
    </p:spTree>
    <p:extLst>
      <p:ext uri="{BB962C8B-B14F-4D97-AF65-F5344CB8AC3E}">
        <p14:creationId xmlns:p14="http://schemas.microsoft.com/office/powerpoint/2010/main" val="853066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defRPr b="0" i="0"/>
            </a:pPr>
            <a:r>
              <a:rPr lang="x-none" smtClean="0"/>
              <a:t>Les ISC favorisent non seulement la </a:t>
            </a:r>
            <a:r>
              <a:rPr lang="fr-FR" dirty="0" smtClean="0"/>
              <a:t>réalisation </a:t>
            </a:r>
            <a:r>
              <a:rPr lang="x-none" smtClean="0"/>
              <a:t>des objectifs </a:t>
            </a:r>
            <a:r>
              <a:rPr lang="fr-FR" dirty="0" smtClean="0"/>
              <a:t>nationau</a:t>
            </a:r>
            <a:r>
              <a:rPr lang="fr-FR" baseline="0" dirty="0" smtClean="0"/>
              <a:t>x en matière </a:t>
            </a:r>
            <a:r>
              <a:rPr lang="x-none" smtClean="0"/>
              <a:t>de développement, mais </a:t>
            </a:r>
            <a:r>
              <a:rPr lang="fr-FR" dirty="0" smtClean="0"/>
              <a:t>aussi les </a:t>
            </a:r>
            <a:r>
              <a:rPr lang="x-none" smtClean="0"/>
              <a:t>objectifs de développement définis au plan international, comme les objectifs de développement durable de l’ONU. </a:t>
            </a:r>
          </a:p>
          <a:p>
            <a:pPr marL="0" marR="0" lvl="0" indent="0" algn="l" defTabSz="914400" rtl="0" eaLnBrk="0" fontAlgn="base" latinLnBrk="0" hangingPunct="0">
              <a:lnSpc>
                <a:spcPct val="100000"/>
              </a:lnSpc>
              <a:spcBef>
                <a:spcPct val="30000"/>
              </a:spcBef>
              <a:spcAft>
                <a:spcPct val="0"/>
              </a:spcAft>
              <a:buClrTx/>
              <a:buSzTx/>
              <a:buFontTx/>
              <a:buNone/>
              <a:defRPr b="0" i="0"/>
            </a:pPr>
            <a:r>
              <a:rPr lang="x-none" baseline="0" smtClean="0"/>
              <a:t>Les ISC y parviennent en montrant </a:t>
            </a:r>
            <a:r>
              <a:rPr lang="fr-FR" sz="1200" b="0" noProof="0" dirty="0" smtClean="0">
                <a:latin typeface="Berlin Sans FB" panose="020E0602020502020306" pitchFamily="34" charset="0"/>
              </a:rPr>
              <a:t>l’</a:t>
            </a:r>
            <a:r>
              <a:rPr lang="x-none" sz="1200" b="0" noProof="0" smtClean="0">
                <a:latin typeface="Berlin Sans FB" panose="020E0602020502020306" pitchFamily="34" charset="0"/>
              </a:rPr>
              <a:t>exemple </a:t>
            </a:r>
            <a:r>
              <a:rPr lang="fr-FR" sz="1200" b="0" noProof="0" dirty="0" smtClean="0">
                <a:latin typeface="Berlin Sans FB" panose="020E0602020502020306" pitchFamily="34" charset="0"/>
              </a:rPr>
              <a:t>en matière </a:t>
            </a:r>
            <a:r>
              <a:rPr lang="x-none" sz="1200" b="0" noProof="0" smtClean="0">
                <a:latin typeface="Berlin Sans FB" panose="020E0602020502020306" pitchFamily="34" charset="0"/>
              </a:rPr>
              <a:t>de transparence et de responsabilité</a:t>
            </a:r>
            <a:r>
              <a:rPr lang="fr-FR" sz="1200" b="0" noProof="0" dirty="0" smtClean="0">
                <a:latin typeface="Berlin Sans FB" panose="020E0602020502020306" pitchFamily="34" charset="0"/>
              </a:rPr>
              <a:t>.</a:t>
            </a:r>
            <a:endParaRPr lang="x-none" sz="1200" b="0" noProof="0" smtClean="0">
              <a:latin typeface="Berlin Sans FB" panose="020E0602020502020306" pitchFamily="34" charset="0"/>
            </a:endParaRPr>
          </a:p>
          <a:p>
            <a:pPr marL="0" marR="0" lvl="0" indent="0" algn="l" defTabSz="914400" rtl="0" eaLnBrk="0" fontAlgn="base" latinLnBrk="0" hangingPunct="0">
              <a:lnSpc>
                <a:spcPct val="100000"/>
              </a:lnSpc>
              <a:spcBef>
                <a:spcPct val="30000"/>
              </a:spcBef>
              <a:spcAft>
                <a:spcPct val="0"/>
              </a:spcAft>
              <a:buClrTx/>
              <a:buSzTx/>
              <a:buFontTx/>
              <a:buNone/>
              <a:defRPr b="0" i="0"/>
            </a:pPr>
            <a:r>
              <a:rPr lang="x-none" sz="1200" b="0" noProof="0" smtClean="0">
                <a:latin typeface="Berlin Sans FB" panose="020E0602020502020306" pitchFamily="34" charset="0"/>
              </a:rPr>
              <a:t>Les ISC peuvent, si elles en ont reçu le mandat, réaliser des audits de la performance des programmes qui contribuent aux ODD. Elles peuvent également évaluer et soutenir l</a:t>
            </a:r>
            <a:r>
              <a:rPr lang="fr-FR" sz="1200" b="0" noProof="0" dirty="0" smtClean="0">
                <a:latin typeface="Berlin Sans FB" panose="020E0602020502020306" pitchFamily="34" charset="0"/>
              </a:rPr>
              <a:t>’</a:t>
            </a:r>
            <a:r>
              <a:rPr lang="x-none" sz="1200" b="0" noProof="0" smtClean="0">
                <a:latin typeface="Berlin Sans FB" panose="020E0602020502020306" pitchFamily="34" charset="0"/>
              </a:rPr>
              <a:t>ODD 16, renforcer les institutions en publiant des rapports d’audit pertinent</a:t>
            </a:r>
            <a:r>
              <a:rPr lang="fr-FR" sz="1200" b="0" noProof="0" dirty="0" smtClean="0">
                <a:latin typeface="Berlin Sans FB" panose="020E0602020502020306" pitchFamily="34" charset="0"/>
              </a:rPr>
              <a:t>s</a:t>
            </a:r>
            <a:r>
              <a:rPr lang="x-none" sz="1200" b="0" noProof="0" smtClean="0">
                <a:latin typeface="Berlin Sans FB" panose="020E0602020502020306" pitchFamily="34" charset="0"/>
              </a:rPr>
              <a:t>.</a:t>
            </a:r>
          </a:p>
        </p:txBody>
      </p:sp>
      <p:sp>
        <p:nvSpPr>
          <p:cNvPr id="4" name="Slide Number Placeholder 3"/>
          <p:cNvSpPr>
            <a:spLocks noGrp="1"/>
          </p:cNvSpPr>
          <p:nvPr>
            <p:ph type="sldNum" sz="quarter" idx="10"/>
          </p:nvPr>
        </p:nvSpPr>
        <p:spPr/>
        <p:txBody>
          <a:bodyPr/>
          <a:lstStyle/>
          <a:p>
            <a:pPr>
              <a:defRPr b="0" i="0"/>
            </a:pPr>
            <a:fld id="{43FFEB4F-A72E-4DD4-9FAA-E35F98811DF1}" type="slidenum">
              <a:rPr lang="en-US" smtClean="0"/>
              <a:t>5</a:t>
            </a:fld>
            <a:endParaRPr lang="en-US" dirty="0" smtClean="0"/>
          </a:p>
        </p:txBody>
      </p:sp>
    </p:spTree>
    <p:extLst>
      <p:ext uri="{BB962C8B-B14F-4D97-AF65-F5344CB8AC3E}">
        <p14:creationId xmlns:p14="http://schemas.microsoft.com/office/powerpoint/2010/main" val="2690929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noFill/>
          <a:ln>
            <a:solidFill>
              <a:srgbClr val="000000"/>
            </a:solidFill>
            <a:miter lim="800000"/>
          </a:ln>
        </p:spPr>
      </p:sp>
      <p:sp>
        <p:nvSpPr>
          <p:cNvPr id="33795" name="Notes Placeholder 2"/>
          <p:cNvSpPr>
            <a:spLocks noGrp="1"/>
          </p:cNvSpPr>
          <p:nvPr>
            <p:ph type="body" idx="1"/>
          </p:nvPr>
        </p:nvSpPr>
        <p:spPr>
          <a:noFill/>
        </p:spPr>
        <p:txBody>
          <a:bodyPr wrap="square" anchor="t" anchorCtr="0" compatLnSpc="1">
            <a:prstTxWarp prst="textNoShape">
              <a:avLst/>
            </a:prstTxWarp>
          </a:bodyPr>
          <a:lstStyle/>
          <a:p>
            <a:pPr eaLnBrk="1" hangingPunct="1">
              <a:spcBef>
                <a:spcPct val="0"/>
              </a:spcBef>
              <a:defRPr b="0" i="0"/>
            </a:pPr>
            <a:r>
              <a:rPr lang="x-none" smtClean="0"/>
              <a:t>Les ISC sont les « alliés » naturels des partenaires du développement pour garantir la viabilité, l’efficacité et l’impact de l’aide apportée. </a:t>
            </a:r>
          </a:p>
          <a:p>
            <a:pPr eaLnBrk="1" hangingPunct="1">
              <a:spcBef>
                <a:spcPct val="0"/>
              </a:spcBef>
              <a:defRPr b="0" i="0"/>
            </a:pPr>
            <a:r>
              <a:rPr lang="x-none" baseline="0" smtClean="0"/>
              <a:t>Les initiatives </a:t>
            </a:r>
            <a:r>
              <a:rPr lang="fr-FR" baseline="0" dirty="0" smtClean="0"/>
              <a:t>d’appui </a:t>
            </a:r>
            <a:r>
              <a:rPr lang="x-none" baseline="0" smtClean="0"/>
              <a:t>budgétaire ou sectoriel, par exemple, n’auront pas la même efficacité, la même efficience</a:t>
            </a:r>
            <a:r>
              <a:rPr lang="fr-FR" baseline="0" dirty="0" smtClean="0"/>
              <a:t>,</a:t>
            </a:r>
            <a:r>
              <a:rPr lang="x-none" baseline="0" smtClean="0"/>
              <a:t> si les ISC ne peuvent pas </a:t>
            </a:r>
            <a:r>
              <a:rPr lang="fr-FR" baseline="0" dirty="0" smtClean="0"/>
              <a:t>travailler </a:t>
            </a:r>
            <a:r>
              <a:rPr lang="x-none" baseline="0" smtClean="0"/>
              <a:t>dans de bonnes conditions. Si les fonds sont mal affectés et si personne n’est là pour le signaler, l’effort d’aide est gâché, </a:t>
            </a:r>
            <a:r>
              <a:rPr lang="fr-FR" baseline="0" dirty="0" smtClean="0"/>
              <a:t>ce qui nuit </a:t>
            </a:r>
            <a:r>
              <a:rPr lang="x-none" baseline="0" smtClean="0"/>
              <a:t>à la viabilité des initiatives de développement. </a:t>
            </a:r>
          </a:p>
          <a:p>
            <a:pPr eaLnBrk="1" hangingPunct="1">
              <a:spcBef>
                <a:spcPct val="0"/>
              </a:spcBef>
              <a:defRPr b="0" i="0"/>
            </a:pPr>
            <a:r>
              <a:rPr lang="x-none" baseline="0" smtClean="0"/>
              <a:t>Les diapositives suivantes </a:t>
            </a:r>
            <a:r>
              <a:rPr lang="fr-FR" baseline="0" dirty="0" smtClean="0"/>
              <a:t>fournissent quelques </a:t>
            </a:r>
            <a:r>
              <a:rPr lang="x-none" baseline="0" smtClean="0"/>
              <a:t>exemples </a:t>
            </a:r>
            <a:r>
              <a:rPr lang="fr-FR" baseline="0" dirty="0" smtClean="0"/>
              <a:t>afin de démontrer la pertinence </a:t>
            </a:r>
            <a:r>
              <a:rPr lang="x-none" baseline="0" smtClean="0"/>
              <a:t>de cette argumentation...</a:t>
            </a:r>
          </a:p>
        </p:txBody>
      </p:sp>
      <p:sp>
        <p:nvSpPr>
          <p:cNvPr id="30724" name="Slide Number Placeholder 3"/>
          <p:cNvSpPr>
            <a:spLocks noGrp="1"/>
          </p:cNvSpPr>
          <p:nvPr>
            <p:ph type="sldNum" sz="quarter" idx="5"/>
          </p:nvPr>
        </p:nvSpPr>
        <p:spPr>
          <a:ln>
            <a:miter lim="800000"/>
          </a:ln>
        </p:spPr>
        <p:txBody>
          <a:bodyPr wrap="square" anchorCtr="0" compatLnSpc="1">
            <a:prstTxWarp prst="textNoShape">
              <a:avLst/>
            </a:prstTxWarp>
          </a:bodyPr>
          <a:lstStyle/>
          <a:p>
            <a:pPr fontAlgn="base">
              <a:spcBef>
                <a:spcPct val="0"/>
              </a:spcBef>
              <a:spcAft>
                <a:spcPct val="0"/>
              </a:spcAft>
              <a:defRPr b="0" i="0"/>
            </a:pPr>
            <a:fld id="{96D0B56F-DD9E-4F8A-8AC3-E28BBF931646}" type="slidenum">
              <a:rPr lang="en-US" smtClean="0"/>
              <a:pPr fontAlgn="base">
                <a:spcBef>
                  <a:spcPct val="0"/>
                </a:spcBef>
                <a:spcAft>
                  <a:spcPct val="0"/>
                </a:spcAft>
              </a:pPr>
              <a:t>6</a:t>
            </a:fld>
            <a:endParaRPr lang="en-US" dirty="0" smtClean="0"/>
          </a:p>
        </p:txBody>
      </p:sp>
    </p:spTree>
    <p:extLst>
      <p:ext uri="{BB962C8B-B14F-4D97-AF65-F5344CB8AC3E}">
        <p14:creationId xmlns:p14="http://schemas.microsoft.com/office/powerpoint/2010/main" val="2687273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endParaRPr lang="en-US" dirty="0"/>
          </a:p>
        </p:txBody>
      </p:sp>
      <p:sp>
        <p:nvSpPr>
          <p:cNvPr id="4" name="Slide Number Placeholder 3"/>
          <p:cNvSpPr>
            <a:spLocks noGrp="1"/>
          </p:cNvSpPr>
          <p:nvPr>
            <p:ph type="sldNum" sz="quarter" idx="10"/>
          </p:nvPr>
        </p:nvSpPr>
        <p:spPr/>
        <p:txBody>
          <a:bodyPr/>
          <a:lstStyle/>
          <a:p>
            <a:pPr>
              <a:defRPr b="0" i="0"/>
            </a:pPr>
            <a:fld id="{65FE0C9E-B7CF-4DFA-AE60-EB945C1217E9}" type="slidenum">
              <a:rPr lang="en-US" smtClean="0"/>
              <a:t>7</a:t>
            </a:fld>
            <a:endParaRPr lang="en-US" dirty="0" smtClean="0"/>
          </a:p>
        </p:txBody>
      </p:sp>
    </p:spTree>
    <p:extLst>
      <p:ext uri="{BB962C8B-B14F-4D97-AF65-F5344CB8AC3E}">
        <p14:creationId xmlns:p14="http://schemas.microsoft.com/office/powerpoint/2010/main" val="1120438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defRPr b="0" i="0"/>
            </a:pPr>
            <a:r>
              <a:rPr lang="x-none" smtClean="0"/>
              <a:t>Le premier exemple est le cas de l’ISC </a:t>
            </a:r>
            <a:r>
              <a:rPr lang="fr-FR" dirty="0" smtClean="0"/>
              <a:t>d’</a:t>
            </a:r>
            <a:r>
              <a:rPr lang="x-none" smtClean="0"/>
              <a:t>Ouganda, </a:t>
            </a:r>
            <a:r>
              <a:rPr lang="fr-FR" dirty="0" smtClean="0"/>
              <a:t>qui cherche à apporter une forte </a:t>
            </a:r>
            <a:r>
              <a:rPr lang="x-none" smtClean="0"/>
              <a:t>valeur ajoutée et </a:t>
            </a:r>
            <a:r>
              <a:rPr lang="fr-FR" dirty="0" smtClean="0"/>
              <a:t>des </a:t>
            </a:r>
            <a:r>
              <a:rPr lang="x-none" smtClean="0"/>
              <a:t>avantages </a:t>
            </a:r>
            <a:r>
              <a:rPr lang="fr-FR" dirty="0" smtClean="0"/>
              <a:t>aux </a:t>
            </a:r>
            <a:r>
              <a:rPr lang="x-none" smtClean="0"/>
              <a:t>citoyens</a:t>
            </a:r>
            <a:r>
              <a:rPr lang="fr-FR" dirty="0" smtClean="0"/>
              <a:t> du</a:t>
            </a:r>
            <a:r>
              <a:rPr lang="fr-FR" baseline="0" dirty="0" smtClean="0"/>
              <a:t> pays</a:t>
            </a:r>
            <a:r>
              <a:rPr lang="x-none" smtClean="0"/>
              <a:t>. Elle </a:t>
            </a:r>
            <a:r>
              <a:rPr lang="fr-FR" dirty="0" smtClean="0"/>
              <a:t>entend </a:t>
            </a:r>
            <a:r>
              <a:rPr lang="x-none" smtClean="0"/>
              <a:t>y parvenir </a:t>
            </a:r>
            <a:r>
              <a:rPr lang="fr-FR" dirty="0" smtClean="0"/>
              <a:t>par l’action</a:t>
            </a:r>
            <a:r>
              <a:rPr lang="x-none" smtClean="0"/>
              <a:t>, </a:t>
            </a:r>
            <a:r>
              <a:rPr lang="fr-FR" dirty="0" smtClean="0"/>
              <a:t>grâce à </a:t>
            </a:r>
            <a:r>
              <a:rPr lang="x-none" smtClean="0"/>
              <a:t>la publication d</a:t>
            </a:r>
            <a:r>
              <a:rPr lang="fr-FR" dirty="0" smtClean="0"/>
              <a:t>e</a:t>
            </a:r>
            <a:r>
              <a:rPr lang="x-none" smtClean="0"/>
              <a:t> rapport</a:t>
            </a:r>
            <a:r>
              <a:rPr lang="fr-FR" dirty="0" smtClean="0"/>
              <a:t>s</a:t>
            </a:r>
            <a:r>
              <a:rPr lang="x-none" smtClean="0"/>
              <a:t> d’audit </a:t>
            </a:r>
            <a:r>
              <a:rPr lang="fr-FR" dirty="0" smtClean="0"/>
              <a:t>portant</a:t>
            </a:r>
            <a:r>
              <a:rPr lang="fr-FR" baseline="0" dirty="0" smtClean="0"/>
              <a:t> sur </a:t>
            </a:r>
            <a:r>
              <a:rPr lang="x-none" smtClean="0"/>
              <a:t>l’impact </a:t>
            </a:r>
            <a:r>
              <a:rPr lang="fr-FR" dirty="0" smtClean="0"/>
              <a:t>de l’industrie</a:t>
            </a:r>
            <a:r>
              <a:rPr lang="fr-FR" baseline="0" dirty="0" smtClean="0"/>
              <a:t> pétrolière </a:t>
            </a:r>
            <a:r>
              <a:rPr lang="x-none" smtClean="0"/>
              <a:t>sur l’environnement et l’économie locale</a:t>
            </a:r>
            <a:r>
              <a:rPr lang="fr-FR" dirty="0" smtClean="0"/>
              <a:t>, ainsi</a:t>
            </a:r>
            <a:r>
              <a:rPr lang="fr-FR" baseline="0" dirty="0" smtClean="0"/>
              <a:t> que sur </a:t>
            </a:r>
            <a:r>
              <a:rPr lang="x-none" smtClean="0"/>
              <a:t>la gestion des déchets. </a:t>
            </a:r>
          </a:p>
          <a:p>
            <a:pPr marL="0" marR="0" indent="0" algn="l" defTabSz="914400" rtl="0" eaLnBrk="0" fontAlgn="base" latinLnBrk="0" hangingPunct="0">
              <a:lnSpc>
                <a:spcPct val="100000"/>
              </a:lnSpc>
              <a:spcBef>
                <a:spcPct val="30000"/>
              </a:spcBef>
              <a:spcAft>
                <a:spcPct val="0"/>
              </a:spcAft>
              <a:buClrTx/>
              <a:buSzTx/>
              <a:buFontTx/>
              <a:buNone/>
              <a:defRPr b="0" i="0"/>
            </a:pPr>
            <a:r>
              <a:rPr lang="x-none" baseline="0" smtClean="0"/>
              <a:t>Les rapports ont </a:t>
            </a:r>
            <a:r>
              <a:rPr lang="fr-FR" baseline="0" dirty="0" smtClean="0"/>
              <a:t>permis de mettre en lumière un danger </a:t>
            </a:r>
            <a:r>
              <a:rPr lang="x-none" baseline="0" smtClean="0"/>
              <a:t>pour l’environnement dans le parc national. Cette prise de conscience a favorisé l’émergence d’un grand débat. </a:t>
            </a:r>
          </a:p>
          <a:p>
            <a:pPr marL="0" marR="0" indent="0" algn="l" defTabSz="914400" rtl="0" eaLnBrk="0" fontAlgn="base" latinLnBrk="0" hangingPunct="0">
              <a:lnSpc>
                <a:spcPct val="100000"/>
              </a:lnSpc>
              <a:spcBef>
                <a:spcPct val="30000"/>
              </a:spcBef>
              <a:spcAft>
                <a:spcPct val="0"/>
              </a:spcAft>
              <a:buClrTx/>
              <a:buSzTx/>
              <a:buFontTx/>
              <a:buNone/>
              <a:defRPr b="0" i="0"/>
            </a:pPr>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defRPr b="0" i="0"/>
            </a:pPr>
            <a:r>
              <a:rPr lang="x-none" baseline="0" smtClean="0"/>
              <a:t>L’objectif de l’ISC </a:t>
            </a:r>
            <a:r>
              <a:rPr lang="fr-FR" baseline="0" dirty="0" smtClean="0"/>
              <a:t>d’</a:t>
            </a:r>
            <a:r>
              <a:rPr lang="x-none" baseline="0" smtClean="0"/>
              <a:t>Ouganda e</a:t>
            </a:r>
            <a:r>
              <a:rPr lang="fr-FR" baseline="0" dirty="0" smtClean="0"/>
              <a:t>s</a:t>
            </a:r>
            <a:r>
              <a:rPr lang="x-none" baseline="0" smtClean="0"/>
              <a:t>t de garantir que les intérêts pétroliers n’agissent pas à l’encontre de l’intérêt des ougandais, </a:t>
            </a:r>
            <a:r>
              <a:rPr lang="fr-FR" baseline="0" dirty="0" smtClean="0"/>
              <a:t>et </a:t>
            </a:r>
            <a:r>
              <a:rPr lang="x-none" baseline="0" smtClean="0"/>
              <a:t>que les ressources du pétrole </a:t>
            </a:r>
            <a:r>
              <a:rPr lang="fr-FR" baseline="0" dirty="0" smtClean="0"/>
              <a:t>profitent au maximum aux ougandais </a:t>
            </a:r>
            <a:r>
              <a:rPr lang="x-none" baseline="0" smtClean="0"/>
              <a:t>sans pour autant détruire l’environnement. </a:t>
            </a:r>
          </a:p>
          <a:p>
            <a:pPr marL="0" marR="0" indent="0" algn="l" defTabSz="914400" rtl="0" eaLnBrk="0" fontAlgn="base" latinLnBrk="0" hangingPunct="0">
              <a:lnSpc>
                <a:spcPct val="100000"/>
              </a:lnSpc>
              <a:spcBef>
                <a:spcPct val="30000"/>
              </a:spcBef>
              <a:spcAft>
                <a:spcPct val="0"/>
              </a:spcAft>
              <a:buClrTx/>
              <a:buSzTx/>
              <a:buFontTx/>
              <a:buNone/>
              <a:defRPr b="0" i="0"/>
            </a:pPr>
            <a:endParaRPr lang="nb-NO" baseline="0" dirty="0" smtClean="0"/>
          </a:p>
          <a:p>
            <a:pPr marL="0" marR="0" indent="0" algn="l" defTabSz="914400" rtl="0" eaLnBrk="0" fontAlgn="base" latinLnBrk="0" hangingPunct="0">
              <a:lnSpc>
                <a:spcPct val="100000"/>
              </a:lnSpc>
              <a:spcBef>
                <a:spcPct val="30000"/>
              </a:spcBef>
              <a:spcAft>
                <a:spcPct val="0"/>
              </a:spcAft>
              <a:buClrTx/>
              <a:buSzTx/>
              <a:buFontTx/>
              <a:buNone/>
              <a:defRPr b="0" i="0"/>
            </a:pPr>
            <a:r>
              <a:rPr lang="x-none" baseline="0" smtClean="0"/>
              <a:t>(Source : Vidéo NORAD </a:t>
            </a:r>
            <a:r>
              <a:rPr lang="fr-FR" baseline="0" dirty="0" smtClean="0"/>
              <a:t>- </a:t>
            </a:r>
            <a:r>
              <a:rPr lang="x-none" baseline="0" smtClean="0"/>
              <a:t>décembre 2014)</a:t>
            </a:r>
          </a:p>
          <a:p>
            <a:pPr marL="0" marR="0" indent="0" algn="l" defTabSz="914400" rtl="0" eaLnBrk="0" fontAlgn="base" latinLnBrk="0" hangingPunct="0">
              <a:lnSpc>
                <a:spcPct val="100000"/>
              </a:lnSpc>
              <a:spcBef>
                <a:spcPct val="30000"/>
              </a:spcBef>
              <a:spcAft>
                <a:spcPct val="0"/>
              </a:spcAft>
              <a:buClrTx/>
              <a:buSzTx/>
              <a:buFontTx/>
              <a:buNone/>
              <a:defRPr b="0" i="0"/>
            </a:pPr>
            <a:endParaRPr lang="en-US" baseline="0" dirty="0" smtClean="0"/>
          </a:p>
          <a:p>
            <a:pPr>
              <a:defRPr b="0" i="0"/>
            </a:pPr>
            <a:r>
              <a:rPr lang="fr-FR" dirty="0" smtClean="0"/>
              <a:t>À retenir </a:t>
            </a:r>
            <a:r>
              <a:rPr lang="x-none" smtClean="0"/>
              <a:t>:</a:t>
            </a:r>
          </a:p>
          <a:p>
            <a:pPr marL="0" marR="0" indent="0" algn="l" defTabSz="914400" rtl="0" eaLnBrk="0" fontAlgn="base" latinLnBrk="0" hangingPunct="0">
              <a:lnSpc>
                <a:spcPct val="100000"/>
              </a:lnSpc>
              <a:spcBef>
                <a:spcPct val="30000"/>
              </a:spcBef>
              <a:spcAft>
                <a:spcPct val="0"/>
              </a:spcAft>
              <a:buClrTx/>
              <a:buSzTx/>
              <a:buFontTx/>
              <a:buNone/>
              <a:defRPr b="0" i="0"/>
            </a:pPr>
            <a:r>
              <a:rPr lang="fr-FR" baseline="0" noProof="0" dirty="0" smtClean="0"/>
              <a:t>L’appui </a:t>
            </a:r>
            <a:r>
              <a:rPr lang="x-none" baseline="0" noProof="0" smtClean="0"/>
              <a:t>renforcé dont a bénéficié l’ISC et l</a:t>
            </a:r>
            <a:r>
              <a:rPr lang="fr-FR" baseline="0" noProof="0" dirty="0" smtClean="0"/>
              <a:t>a coordination de l</a:t>
            </a:r>
            <a:r>
              <a:rPr lang="x-none" baseline="0" noProof="0" smtClean="0"/>
              <a:t>’aide dans le cadre de la stratégie de l’ISC ont permis d’obtenir des résultats au bénéfice des citoyens. </a:t>
            </a:r>
          </a:p>
          <a:p>
            <a:pPr>
              <a:defRPr b="0" i="0"/>
            </a:pPr>
            <a:endParaRPr lang="nb-NO" baseline="0" dirty="0" smtClean="0"/>
          </a:p>
        </p:txBody>
      </p:sp>
      <p:sp>
        <p:nvSpPr>
          <p:cNvPr id="4" name="Slide Number Placeholder 3"/>
          <p:cNvSpPr>
            <a:spLocks noGrp="1"/>
          </p:cNvSpPr>
          <p:nvPr>
            <p:ph type="sldNum" sz="quarter" idx="10"/>
          </p:nvPr>
        </p:nvSpPr>
        <p:spPr/>
        <p:txBody>
          <a:bodyPr/>
          <a:lstStyle/>
          <a:p>
            <a:pPr>
              <a:defRPr b="0" i="0"/>
            </a:pPr>
            <a:fld id="{DE3E7F65-BB7D-4B15-A68B-DC8F93E1BDC6}" type="slidenum">
              <a:rPr lang="en-US" smtClean="0"/>
              <a:t>8</a:t>
            </a:fld>
            <a:endParaRPr lang="en-US" dirty="0" smtClean="0"/>
          </a:p>
        </p:txBody>
      </p:sp>
    </p:spTree>
    <p:extLst>
      <p:ext uri="{BB962C8B-B14F-4D97-AF65-F5344CB8AC3E}">
        <p14:creationId xmlns:p14="http://schemas.microsoft.com/office/powerpoint/2010/main" val="1514010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x-none" smtClean="0"/>
              <a:t>Le deuxième exemple est le cas de l’ISC </a:t>
            </a:r>
            <a:r>
              <a:rPr lang="fr-FR" dirty="0" smtClean="0"/>
              <a:t>de </a:t>
            </a:r>
            <a:r>
              <a:rPr lang="x-none" smtClean="0"/>
              <a:t>Zambie. </a:t>
            </a:r>
            <a:r>
              <a:rPr lang="fr-FR" dirty="0" smtClean="0"/>
              <a:t>Grâce à </a:t>
            </a:r>
            <a:r>
              <a:rPr lang="x-none" smtClean="0"/>
              <a:t>l’</a:t>
            </a:r>
            <a:r>
              <a:rPr lang="fr-FR" dirty="0" smtClean="0"/>
              <a:t>appui de </a:t>
            </a:r>
            <a:r>
              <a:rPr lang="x-none" smtClean="0"/>
              <a:t>long terme </a:t>
            </a:r>
            <a:r>
              <a:rPr lang="fr-FR" dirty="0" smtClean="0"/>
              <a:t>qu’elle a reçu</a:t>
            </a:r>
            <a:r>
              <a:rPr lang="fr-FR" baseline="0" dirty="0" smtClean="0"/>
              <a:t> </a:t>
            </a:r>
            <a:r>
              <a:rPr lang="x-none" smtClean="0"/>
              <a:t>à partir de la fin des années 1990 et le début des années 2000, l’ISC est parvenue à élargir le périmètre </a:t>
            </a:r>
            <a:r>
              <a:rPr lang="fr-FR" dirty="0" smtClean="0"/>
              <a:t>des audits </a:t>
            </a:r>
            <a:r>
              <a:rPr lang="x-none" smtClean="0"/>
              <a:t>et à </a:t>
            </a:r>
            <a:r>
              <a:rPr lang="fr-FR" dirty="0" smtClean="0"/>
              <a:t>raccourcir</a:t>
            </a:r>
            <a:r>
              <a:rPr lang="fr-FR" baseline="0" dirty="0" smtClean="0"/>
              <a:t> </a:t>
            </a:r>
            <a:r>
              <a:rPr lang="fr-FR" dirty="0" smtClean="0"/>
              <a:t>le délai de présentation </a:t>
            </a:r>
            <a:r>
              <a:rPr lang="x-none" smtClean="0"/>
              <a:t>des rapports d’audit, obtenant ainsi des résultats concrets. </a:t>
            </a:r>
          </a:p>
          <a:p>
            <a:pPr>
              <a:defRPr b="0" i="0"/>
            </a:pPr>
            <a:r>
              <a:rPr lang="fr-FR" baseline="0" dirty="0" smtClean="0"/>
              <a:t>Selon l</a:t>
            </a:r>
            <a:r>
              <a:rPr lang="x-none" baseline="0" smtClean="0"/>
              <a:t>es rapports </a:t>
            </a:r>
            <a:r>
              <a:rPr lang="fr-FR" baseline="0" dirty="0" smtClean="0"/>
              <a:t>publiés par le </a:t>
            </a:r>
            <a:r>
              <a:rPr lang="x-none" baseline="0" smtClean="0"/>
              <a:t>bureau du Vérificateur général à partir de 2010</a:t>
            </a:r>
            <a:r>
              <a:rPr lang="fr-FR" baseline="0" dirty="0" smtClean="0"/>
              <a:t>, </a:t>
            </a:r>
            <a:r>
              <a:rPr lang="x-none" baseline="0" smtClean="0"/>
              <a:t>cette action </a:t>
            </a:r>
            <a:r>
              <a:rPr lang="fr-FR" baseline="0" dirty="0" smtClean="0"/>
              <a:t>a </a:t>
            </a:r>
            <a:r>
              <a:rPr lang="x-none" baseline="0" smtClean="0"/>
              <a:t>permis de réduire les </a:t>
            </a:r>
            <a:r>
              <a:rPr lang="fr-FR" baseline="0" dirty="0" smtClean="0"/>
              <a:t>dépenses publiques et de </a:t>
            </a:r>
            <a:r>
              <a:rPr lang="x-none" baseline="0" smtClean="0"/>
              <a:t>diminuer le</a:t>
            </a:r>
            <a:r>
              <a:rPr lang="fr-FR" baseline="0" dirty="0" smtClean="0"/>
              <a:t> nombre de</a:t>
            </a:r>
            <a:r>
              <a:rPr lang="x-none" baseline="0" smtClean="0"/>
              <a:t> cas de mauvaise gestion des deniers publics. </a:t>
            </a:r>
          </a:p>
          <a:p>
            <a:pPr>
              <a:defRPr b="0" i="0"/>
            </a:pPr>
            <a:endParaRPr lang="nb-NO" dirty="0" smtClean="0"/>
          </a:p>
          <a:p>
            <a:pPr>
              <a:defRPr b="0" i="0"/>
            </a:pPr>
            <a:r>
              <a:rPr lang="x-none" smtClean="0"/>
              <a:t>(Source : Rapport de synthèse 2010</a:t>
            </a:r>
            <a:r>
              <a:rPr lang="fr-FR" dirty="0" smtClean="0"/>
              <a:t> de la </a:t>
            </a:r>
            <a:r>
              <a:rPr lang="x-none" smtClean="0"/>
              <a:t>Coopération INTOSAI-Donateurs)</a:t>
            </a:r>
          </a:p>
          <a:p>
            <a:pPr>
              <a:defRPr b="0" i="0"/>
            </a:pPr>
            <a:endParaRPr lang="nb-NO" dirty="0" smtClean="0"/>
          </a:p>
          <a:p>
            <a:pPr>
              <a:defRPr b="0" i="0"/>
            </a:pPr>
            <a:r>
              <a:rPr lang="fr-FR" dirty="0" smtClean="0"/>
              <a:t>À retenir</a:t>
            </a:r>
            <a:r>
              <a:rPr lang="x-none" smtClean="0"/>
              <a:t> :</a:t>
            </a:r>
          </a:p>
          <a:p>
            <a:pPr marL="0" marR="0" indent="0" algn="l" defTabSz="914400" rtl="0" eaLnBrk="0" fontAlgn="base" latinLnBrk="0" hangingPunct="0">
              <a:lnSpc>
                <a:spcPct val="100000"/>
              </a:lnSpc>
              <a:spcBef>
                <a:spcPct val="30000"/>
              </a:spcBef>
              <a:spcAft>
                <a:spcPct val="0"/>
              </a:spcAft>
              <a:buClrTx/>
              <a:buSzTx/>
              <a:buFontTx/>
              <a:buNone/>
              <a:defRPr b="0" i="0"/>
            </a:pPr>
            <a:r>
              <a:rPr lang="x-none" baseline="0" noProof="0" smtClean="0"/>
              <a:t>L’</a:t>
            </a:r>
            <a:r>
              <a:rPr lang="fr-FR" baseline="0" noProof="0" dirty="0" smtClean="0"/>
              <a:t>appui</a:t>
            </a:r>
            <a:r>
              <a:rPr lang="x-none" baseline="0" noProof="0" smtClean="0"/>
              <a:t> durable</a:t>
            </a:r>
            <a:r>
              <a:rPr lang="fr-FR" baseline="0" noProof="0" dirty="0" smtClean="0"/>
              <a:t> apportée à l’ISC sur le</a:t>
            </a:r>
            <a:r>
              <a:rPr lang="x-none" baseline="0" noProof="0" smtClean="0"/>
              <a:t> long terme, a </a:t>
            </a:r>
            <a:r>
              <a:rPr lang="fr-FR" baseline="0" noProof="0" dirty="0" smtClean="0"/>
              <a:t>permis de </a:t>
            </a:r>
            <a:r>
              <a:rPr lang="x-none" baseline="0" noProof="0" smtClean="0"/>
              <a:t>renforc</a:t>
            </a:r>
            <a:r>
              <a:rPr lang="fr-FR" baseline="0" noProof="0" dirty="0" smtClean="0"/>
              <a:t>er ses </a:t>
            </a:r>
            <a:r>
              <a:rPr lang="x-none" baseline="0" noProof="0" smtClean="0"/>
              <a:t>capacités. </a:t>
            </a:r>
            <a:r>
              <a:rPr lang="x-none" sz="1200" smtClean="0">
                <a:solidFill>
                  <a:schemeClr val="tx2"/>
                </a:solidFill>
              </a:rPr>
              <a:t>Des accords de coopération institutionnelle et l’appui de plusieurs bailleurs ont permis de coordonner les efforts. </a:t>
            </a:r>
          </a:p>
        </p:txBody>
      </p:sp>
      <p:sp>
        <p:nvSpPr>
          <p:cNvPr id="4" name="Slide Number Placeholder 3"/>
          <p:cNvSpPr>
            <a:spLocks noGrp="1"/>
          </p:cNvSpPr>
          <p:nvPr>
            <p:ph type="sldNum" sz="quarter" idx="10"/>
          </p:nvPr>
        </p:nvSpPr>
        <p:spPr/>
        <p:txBody>
          <a:bodyPr/>
          <a:lstStyle/>
          <a:p>
            <a:pPr>
              <a:defRPr b="0" i="0"/>
            </a:pPr>
            <a:fld id="{6FC4ECF0-9639-4F58-8549-C93D2CC8B694}" type="slidenum">
              <a:rPr lang="en-US" smtClean="0"/>
              <a:t>9</a:t>
            </a:fld>
            <a:endParaRPr lang="en-US" dirty="0" smtClean="0"/>
          </a:p>
        </p:txBody>
      </p:sp>
    </p:spTree>
    <p:extLst>
      <p:ext uri="{BB962C8B-B14F-4D97-AF65-F5344CB8AC3E}">
        <p14:creationId xmlns:p14="http://schemas.microsoft.com/office/powerpoint/2010/main" val="4168457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x-none" smtClean="0">
                <a:solidFill>
                  <a:srgbClr val="FF0000"/>
                </a:solidFill>
              </a:rPr>
              <a:t>Le troisième exemple est le cas de l’ISC</a:t>
            </a:r>
            <a:r>
              <a:rPr lang="fr-FR" dirty="0" smtClean="0">
                <a:solidFill>
                  <a:srgbClr val="FF0000"/>
                </a:solidFill>
              </a:rPr>
              <a:t> du</a:t>
            </a:r>
            <a:r>
              <a:rPr lang="x-none" smtClean="0">
                <a:solidFill>
                  <a:srgbClr val="FF0000"/>
                </a:solidFill>
              </a:rPr>
              <a:t> Kenya, qui a contribué à</a:t>
            </a:r>
            <a:r>
              <a:rPr lang="fr-FR" dirty="0" smtClean="0">
                <a:solidFill>
                  <a:srgbClr val="FF0000"/>
                </a:solidFill>
              </a:rPr>
              <a:t> améliorer</a:t>
            </a:r>
            <a:r>
              <a:rPr lang="x-none" smtClean="0">
                <a:solidFill>
                  <a:srgbClr val="FF0000"/>
                </a:solidFill>
              </a:rPr>
              <a:t> l’efficacité de la gestion de la dette publique après la publication d’un audit de la performance suivie d’un débat au Parlement. Des recommandations ont été approuvées et mises en œuvre, comme celles qui sont présentées sur cette diapositive. </a:t>
            </a:r>
          </a:p>
          <a:p>
            <a:pPr>
              <a:defRPr b="0" i="0"/>
            </a:pPr>
            <a:endParaRPr lang="nb-NO" baseline="0" noProof="0" dirty="0" smtClean="0">
              <a:solidFill>
                <a:srgbClr val="FF0000"/>
              </a:solidFill>
            </a:endParaRPr>
          </a:p>
          <a:p>
            <a:pPr>
              <a:defRPr b="0" i="0"/>
            </a:pPr>
            <a:r>
              <a:rPr lang="x-none" baseline="0" noProof="0" smtClean="0">
                <a:solidFill>
                  <a:srgbClr val="FF0000"/>
                </a:solidFill>
              </a:rPr>
              <a:t>L’ISC </a:t>
            </a:r>
            <a:r>
              <a:rPr lang="fr-FR" dirty="0" smtClean="0">
                <a:solidFill>
                  <a:srgbClr val="FF0000"/>
                </a:solidFill>
              </a:rPr>
              <a:t>du</a:t>
            </a:r>
            <a:r>
              <a:rPr lang="x-none" smtClean="0">
                <a:solidFill>
                  <a:srgbClr val="FF0000"/>
                </a:solidFill>
              </a:rPr>
              <a:t> </a:t>
            </a:r>
            <a:r>
              <a:rPr lang="x-none" baseline="0" noProof="0" smtClean="0">
                <a:solidFill>
                  <a:srgbClr val="FF0000"/>
                </a:solidFill>
              </a:rPr>
              <a:t>Kenya a réalisé l’audit et le rapport tout en participant au Programme mondial de l’IDI sur l’audit des structures de prêt et d’emprunt 2015-2016. </a:t>
            </a:r>
          </a:p>
          <a:p>
            <a:pPr>
              <a:defRPr b="0" i="0"/>
            </a:pPr>
            <a:endParaRPr lang="nb-NO" dirty="0" smtClean="0">
              <a:solidFill>
                <a:srgbClr val="FF0000"/>
              </a:solidFill>
            </a:endParaRPr>
          </a:p>
          <a:p>
            <a:pPr>
              <a:defRPr b="0" i="0"/>
            </a:pPr>
            <a:r>
              <a:rPr lang="x-none" smtClean="0">
                <a:solidFill>
                  <a:srgbClr val="FF0000"/>
                </a:solidFill>
              </a:rPr>
              <a:t>(Source : Rapport sur la responsabilité et la performance de l’IDI 2016 p.20)</a:t>
            </a:r>
          </a:p>
          <a:p>
            <a:pPr marL="0" marR="0" indent="0" algn="l" defTabSz="914400" rtl="0" eaLnBrk="0" fontAlgn="base" latinLnBrk="0" hangingPunct="0">
              <a:lnSpc>
                <a:spcPct val="100000"/>
              </a:lnSpc>
              <a:spcBef>
                <a:spcPct val="30000"/>
              </a:spcBef>
              <a:spcAft>
                <a:spcPct val="0"/>
              </a:spcAft>
              <a:buClrTx/>
              <a:buSzTx/>
              <a:buFontTx/>
              <a:buNone/>
              <a:defRPr b="0" i="0"/>
            </a:pPr>
            <a:endParaRPr lang="nb-NO" dirty="0" smtClean="0"/>
          </a:p>
          <a:p>
            <a:pPr marL="0" marR="0" indent="0" algn="l" defTabSz="914400" rtl="0" eaLnBrk="0" fontAlgn="base" latinLnBrk="0" hangingPunct="0">
              <a:lnSpc>
                <a:spcPct val="100000"/>
              </a:lnSpc>
              <a:spcBef>
                <a:spcPct val="30000"/>
              </a:spcBef>
              <a:spcAft>
                <a:spcPct val="0"/>
              </a:spcAft>
              <a:buClrTx/>
              <a:buSzTx/>
              <a:buFontTx/>
              <a:buNone/>
              <a:defRPr b="0" i="0"/>
            </a:pPr>
            <a:r>
              <a:rPr lang="fr-FR" dirty="0" smtClean="0"/>
              <a:t>À retenir </a:t>
            </a:r>
            <a:r>
              <a:rPr lang="x-none" smtClean="0"/>
              <a:t>:</a:t>
            </a:r>
          </a:p>
          <a:p>
            <a:pPr marL="0" marR="0" indent="0" algn="l" defTabSz="914400" rtl="0" eaLnBrk="0" fontAlgn="base" latinLnBrk="0" hangingPunct="0">
              <a:lnSpc>
                <a:spcPct val="100000"/>
              </a:lnSpc>
              <a:spcBef>
                <a:spcPct val="30000"/>
              </a:spcBef>
              <a:spcAft>
                <a:spcPct val="0"/>
              </a:spcAft>
              <a:buClrTx/>
              <a:buSzTx/>
              <a:buFontTx/>
              <a:buNone/>
              <a:defRPr b="0" i="0"/>
            </a:pPr>
            <a:r>
              <a:rPr lang="x-none" baseline="0" smtClean="0"/>
              <a:t>La participation de l’ISC </a:t>
            </a:r>
            <a:r>
              <a:rPr lang="fr-FR" dirty="0" smtClean="0">
                <a:solidFill>
                  <a:srgbClr val="FF0000"/>
                </a:solidFill>
              </a:rPr>
              <a:t>du</a:t>
            </a:r>
            <a:r>
              <a:rPr lang="x-none" smtClean="0">
                <a:solidFill>
                  <a:srgbClr val="FF0000"/>
                </a:solidFill>
              </a:rPr>
              <a:t> </a:t>
            </a:r>
            <a:r>
              <a:rPr lang="x-none" baseline="0" smtClean="0"/>
              <a:t>Kenya au programme de l’IDI</a:t>
            </a:r>
            <a:r>
              <a:rPr lang="fr-FR" baseline="0" dirty="0" smtClean="0"/>
              <a:t>,</a:t>
            </a:r>
            <a:r>
              <a:rPr lang="x-none" baseline="0" smtClean="0"/>
              <a:t> harmonisée</a:t>
            </a:r>
            <a:r>
              <a:rPr lang="fr-FR" baseline="0" dirty="0" smtClean="0"/>
              <a:t>,</a:t>
            </a:r>
            <a:r>
              <a:rPr lang="x-none" baseline="0" smtClean="0"/>
              <a:t> a pu être ajustée aux besoins du pays. L</a:t>
            </a:r>
            <a:r>
              <a:rPr lang="fr-FR" baseline="0" dirty="0" smtClean="0"/>
              <a:t>e personnel de l</a:t>
            </a:r>
            <a:r>
              <a:rPr lang="x-none" baseline="0" smtClean="0"/>
              <a:t>’ISC </a:t>
            </a:r>
            <a:r>
              <a:rPr lang="fr-FR" dirty="0" smtClean="0">
                <a:solidFill>
                  <a:srgbClr val="FF0000"/>
                </a:solidFill>
              </a:rPr>
              <a:t>du</a:t>
            </a:r>
            <a:r>
              <a:rPr lang="x-none" smtClean="0">
                <a:solidFill>
                  <a:srgbClr val="FF0000"/>
                </a:solidFill>
              </a:rPr>
              <a:t> </a:t>
            </a:r>
            <a:r>
              <a:rPr lang="x-none" baseline="0" smtClean="0"/>
              <a:t>Kenya s’est formé et a fourni des rapports d’audit du niveau élevé de qualité requis pour obtenir la validation de ses recommandations</a:t>
            </a:r>
            <a:r>
              <a:rPr lang="fr-FR" baseline="0" dirty="0" smtClean="0"/>
              <a:t>. L’ISC est ainsi parvenue </a:t>
            </a:r>
            <a:r>
              <a:rPr lang="x-none" baseline="0" smtClean="0"/>
              <a:t>à </a:t>
            </a:r>
            <a:r>
              <a:rPr lang="fr-FR" baseline="0" dirty="0" smtClean="0"/>
              <a:t>avoir </a:t>
            </a:r>
            <a:r>
              <a:rPr lang="x-none" baseline="0" smtClean="0"/>
              <a:t>un impact réel </a:t>
            </a:r>
            <a:r>
              <a:rPr lang="fr-FR" baseline="0" dirty="0" smtClean="0"/>
              <a:t>sur la vie </a:t>
            </a:r>
            <a:r>
              <a:rPr lang="x-none" baseline="0" smtClean="0"/>
              <a:t>des citoyens. </a:t>
            </a:r>
          </a:p>
          <a:p>
            <a:pPr>
              <a:defRPr b="0" i="0"/>
            </a:pPr>
            <a:endParaRPr lang="en-US" dirty="0" smtClean="0"/>
          </a:p>
          <a:p>
            <a:pPr>
              <a:defRPr b="0" i="0"/>
            </a:pPr>
            <a:r>
              <a:rPr lang="x-none" smtClean="0"/>
              <a:t>Jusqu’ici, nous avons pu observer quelques exemples d’ISC jouant leur rôle d’allié. </a:t>
            </a:r>
          </a:p>
        </p:txBody>
      </p:sp>
      <p:sp>
        <p:nvSpPr>
          <p:cNvPr id="4" name="Slide Number Placeholder 3"/>
          <p:cNvSpPr>
            <a:spLocks noGrp="1"/>
          </p:cNvSpPr>
          <p:nvPr>
            <p:ph type="sldNum" sz="quarter" idx="10"/>
          </p:nvPr>
        </p:nvSpPr>
        <p:spPr/>
        <p:txBody>
          <a:bodyPr/>
          <a:lstStyle/>
          <a:p>
            <a:pPr>
              <a:defRPr b="0" i="0"/>
            </a:pPr>
            <a:fld id="{D2B41856-615E-42B5-8ABB-9A10E28B59F1}" type="slidenum">
              <a:rPr lang="en-US" smtClean="0"/>
              <a:t>10</a:t>
            </a:fld>
            <a:endParaRPr lang="en-US" dirty="0" smtClean="0"/>
          </a:p>
        </p:txBody>
      </p:sp>
    </p:spTree>
    <p:extLst>
      <p:ext uri="{BB962C8B-B14F-4D97-AF65-F5344CB8AC3E}">
        <p14:creationId xmlns:p14="http://schemas.microsoft.com/office/powerpoint/2010/main" val="25380734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x-none" baseline="0" smtClean="0"/>
              <a:t>Si les partenaires de développement souhaitent soutenir des programmes sectoriels, </a:t>
            </a:r>
            <a:r>
              <a:rPr lang="fr-FR" baseline="0" dirty="0" smtClean="0"/>
              <a:t>comme </a:t>
            </a:r>
            <a:r>
              <a:rPr lang="x-none" baseline="0" smtClean="0"/>
              <a:t>dans l’éducation ou la santé, alors que dans le même temps le niveau de corruption dans le secteur public est trop élevé, cela </a:t>
            </a:r>
            <a:r>
              <a:rPr lang="fr-FR" baseline="0" dirty="0" smtClean="0"/>
              <a:t>nuit à </a:t>
            </a:r>
            <a:r>
              <a:rPr lang="x-none" baseline="0" smtClean="0"/>
              <a:t>l’efficacité des programmes, et les efforts d’</a:t>
            </a:r>
            <a:r>
              <a:rPr lang="fr-FR" baseline="0" dirty="0" smtClean="0"/>
              <a:t>a</a:t>
            </a:r>
            <a:r>
              <a:rPr lang="x-none" baseline="0" smtClean="0"/>
              <a:t>ide sont gâchés. </a:t>
            </a:r>
          </a:p>
        </p:txBody>
      </p:sp>
      <p:sp>
        <p:nvSpPr>
          <p:cNvPr id="4" name="Slide Number Placeholder 3"/>
          <p:cNvSpPr>
            <a:spLocks noGrp="1"/>
          </p:cNvSpPr>
          <p:nvPr>
            <p:ph type="sldNum" sz="quarter" idx="10"/>
          </p:nvPr>
        </p:nvSpPr>
        <p:spPr/>
        <p:txBody>
          <a:bodyPr/>
          <a:lstStyle/>
          <a:p>
            <a:pPr>
              <a:defRPr b="0" i="0"/>
            </a:pPr>
            <a:fld id="{389D95A4-5547-4EC6-A6D5-343878ECA301}" type="slidenum">
              <a:rPr lang="en-US" smtClean="0"/>
              <a:t>11</a:t>
            </a:fld>
            <a:endParaRPr lang="en-US" dirty="0" smtClean="0"/>
          </a:p>
        </p:txBody>
      </p:sp>
    </p:spTree>
    <p:extLst>
      <p:ext uri="{BB962C8B-B14F-4D97-AF65-F5344CB8AC3E}">
        <p14:creationId xmlns:p14="http://schemas.microsoft.com/office/powerpoint/2010/main" val="25029580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x-none" smtClean="0"/>
              <a:t>Sauf si l’ISC se montre forte et capable de </a:t>
            </a:r>
          </a:p>
          <a:p>
            <a:pPr marL="171450" marR="0" indent="-171450" algn="l" defTabSz="914400" rtl="0" eaLnBrk="0" fontAlgn="base" latinLnBrk="0" hangingPunct="0">
              <a:lnSpc>
                <a:spcPct val="100000"/>
              </a:lnSpc>
              <a:spcBef>
                <a:spcPct val="30000"/>
              </a:spcBef>
              <a:spcAft>
                <a:spcPct val="0"/>
              </a:spcAft>
              <a:buClrTx/>
              <a:buSzTx/>
              <a:buFontTx/>
              <a:buChar char="-"/>
              <a:defRPr b="0" i="0"/>
            </a:pPr>
            <a:r>
              <a:rPr lang="x-none" sz="1200" smtClean="0">
                <a:solidFill>
                  <a:schemeClr val="bg1"/>
                </a:solidFill>
              </a:rPr>
              <a:t>Réaliser un audit externe et réaliser un contrôle sur les financements nationaux et internationaux: en vue d’analyser s’ils sont vraiment consacrés à l’objectif visé de façon efficace et efficiente.</a:t>
            </a:r>
          </a:p>
          <a:p>
            <a:pPr marL="0" marR="0" indent="0" algn="l" defTabSz="914400" rtl="0" eaLnBrk="0" fontAlgn="base" latinLnBrk="0" hangingPunct="0">
              <a:lnSpc>
                <a:spcPct val="100000"/>
              </a:lnSpc>
              <a:spcBef>
                <a:spcPct val="30000"/>
              </a:spcBef>
              <a:spcAft>
                <a:spcPct val="0"/>
              </a:spcAft>
              <a:buClrTx/>
              <a:buSzTx/>
              <a:buFontTx/>
              <a:buNone/>
              <a:defRPr b="0" i="0"/>
            </a:pPr>
            <a:endParaRPr lang="en-US" sz="1200" dirty="0" smtClean="0">
              <a:solidFill>
                <a:schemeClr val="bg1"/>
              </a:solidFill>
            </a:endParaRPr>
          </a:p>
          <a:p>
            <a:pPr marL="171450" marR="0" indent="-171450" algn="l" defTabSz="914400" rtl="0" eaLnBrk="0" fontAlgn="base" latinLnBrk="0" hangingPunct="0">
              <a:lnSpc>
                <a:spcPct val="100000"/>
              </a:lnSpc>
              <a:spcBef>
                <a:spcPct val="30000"/>
              </a:spcBef>
              <a:spcAft>
                <a:spcPct val="0"/>
              </a:spcAft>
              <a:buClrTx/>
              <a:buSzTx/>
              <a:buFontTx/>
              <a:buChar char="-"/>
              <a:defRPr b="0" i="0"/>
            </a:pPr>
            <a:r>
              <a:rPr lang="x-none" sz="1200" smtClean="0">
                <a:solidFill>
                  <a:schemeClr val="bg1"/>
                </a:solidFill>
              </a:rPr>
              <a:t>Identifier et freiner la corruption: en créant une structure de contrôle solide, en améliorant la probabilité que la corruption soit identifiée, les ISC peuvent également </a:t>
            </a:r>
            <a:r>
              <a:rPr lang="fr-FR" sz="1200" dirty="0" smtClean="0">
                <a:solidFill>
                  <a:schemeClr val="bg1"/>
                </a:solidFill>
              </a:rPr>
              <a:t>contribuer à lutter contre </a:t>
            </a:r>
            <a:r>
              <a:rPr lang="x-none" sz="1200" smtClean="0">
                <a:solidFill>
                  <a:schemeClr val="bg1"/>
                </a:solidFill>
              </a:rPr>
              <a:t>la corruption.</a:t>
            </a:r>
          </a:p>
          <a:p>
            <a:pPr marL="171450" marR="0" indent="-171450" algn="l" defTabSz="914400" rtl="0" eaLnBrk="0" fontAlgn="base" latinLnBrk="0" hangingPunct="0">
              <a:lnSpc>
                <a:spcPct val="100000"/>
              </a:lnSpc>
              <a:spcBef>
                <a:spcPct val="30000"/>
              </a:spcBef>
              <a:spcAft>
                <a:spcPct val="0"/>
              </a:spcAft>
              <a:buClrTx/>
              <a:buSzTx/>
              <a:buFontTx/>
              <a:buChar char="-"/>
              <a:defRPr b="0" i="0"/>
            </a:pPr>
            <a:endParaRPr lang="en-US" sz="1200" dirty="0" smtClean="0">
              <a:solidFill>
                <a:schemeClr val="bg1"/>
              </a:solidFill>
            </a:endParaRPr>
          </a:p>
          <a:p>
            <a:pPr marL="171450" marR="0" indent="-171450" algn="l" defTabSz="914400" rtl="0" eaLnBrk="0" fontAlgn="base" latinLnBrk="0" hangingPunct="0">
              <a:lnSpc>
                <a:spcPct val="100000"/>
              </a:lnSpc>
              <a:spcBef>
                <a:spcPct val="30000"/>
              </a:spcBef>
              <a:spcAft>
                <a:spcPct val="0"/>
              </a:spcAft>
              <a:buClrTx/>
              <a:buSzTx/>
              <a:buFontTx/>
              <a:buChar char="-"/>
              <a:defRPr b="0" i="0"/>
            </a:pPr>
            <a:r>
              <a:rPr lang="x-none" sz="1200" smtClean="0">
                <a:solidFill>
                  <a:schemeClr val="bg1"/>
                </a:solidFill>
              </a:rPr>
              <a:t>Contribuer à réduire les coûts du secteur public, à le rendre plus efficace: en établissant des rapports sur les </a:t>
            </a:r>
            <a:r>
              <a:rPr lang="fr-FR" sz="1200" dirty="0" smtClean="0">
                <a:solidFill>
                  <a:schemeClr val="bg1"/>
                </a:solidFill>
              </a:rPr>
              <a:t>problèmes</a:t>
            </a:r>
            <a:r>
              <a:rPr lang="x-none" sz="1200" smtClean="0">
                <a:solidFill>
                  <a:schemeClr val="bg1"/>
                </a:solidFill>
              </a:rPr>
              <a:t>, en mettant en œuvre des changements. Dotées ou non de pouvoirs juridictionnels, les ISC peuvent encourager le changement, voire même le faire appliquer, quand elles remettent leurs rapports au Parlement et formulent des recommandations</a:t>
            </a:r>
          </a:p>
          <a:p>
            <a:pPr marL="171450" marR="0" indent="-171450" algn="l" defTabSz="914400" rtl="0" eaLnBrk="0" fontAlgn="base" latinLnBrk="0" hangingPunct="0">
              <a:lnSpc>
                <a:spcPct val="100000"/>
              </a:lnSpc>
              <a:spcBef>
                <a:spcPct val="30000"/>
              </a:spcBef>
              <a:spcAft>
                <a:spcPct val="0"/>
              </a:spcAft>
              <a:buClrTx/>
              <a:buSzTx/>
              <a:buFontTx/>
              <a:buChar char="-"/>
              <a:defRPr b="0" i="0"/>
            </a:pPr>
            <a:endParaRPr lang="en-US" sz="1200" dirty="0" smtClean="0">
              <a:solidFill>
                <a:schemeClr val="bg1"/>
              </a:solidFill>
            </a:endParaRPr>
          </a:p>
          <a:p>
            <a:pPr marL="171450" marR="0" indent="-171450" algn="l" defTabSz="914400" rtl="0" eaLnBrk="0" fontAlgn="base" latinLnBrk="0" hangingPunct="0">
              <a:lnSpc>
                <a:spcPct val="100000"/>
              </a:lnSpc>
              <a:spcBef>
                <a:spcPct val="30000"/>
              </a:spcBef>
              <a:spcAft>
                <a:spcPct val="0"/>
              </a:spcAft>
              <a:buClrTx/>
              <a:buSzTx/>
              <a:buFontTx/>
              <a:buChar char="-"/>
              <a:defRPr b="0" i="0"/>
            </a:pPr>
            <a:r>
              <a:rPr lang="x-none" sz="1200" smtClean="0">
                <a:solidFill>
                  <a:schemeClr val="bg1"/>
                </a:solidFill>
              </a:rPr>
              <a:t>Renforcer la participation citoyenne : en publiant des constatations qui soient compréhensibles et lisibles pour les citoyens, de façon à les inciter à </a:t>
            </a:r>
            <a:r>
              <a:rPr lang="fr-FR" sz="1200" dirty="0" smtClean="0">
                <a:solidFill>
                  <a:schemeClr val="bg1"/>
                </a:solidFill>
              </a:rPr>
              <a:t>jouer </a:t>
            </a:r>
            <a:r>
              <a:rPr lang="x-none" sz="1200" smtClean="0">
                <a:solidFill>
                  <a:schemeClr val="bg1"/>
                </a:solidFill>
              </a:rPr>
              <a:t>un rôle actif sur les sujets d’intérêt national</a:t>
            </a:r>
          </a:p>
          <a:p>
            <a:pPr marL="0" marR="0" indent="0" algn="l" defTabSz="914400" rtl="0" eaLnBrk="0" fontAlgn="base" latinLnBrk="0" hangingPunct="0">
              <a:lnSpc>
                <a:spcPct val="100000"/>
              </a:lnSpc>
              <a:spcBef>
                <a:spcPct val="30000"/>
              </a:spcBef>
              <a:spcAft>
                <a:spcPct val="0"/>
              </a:spcAft>
              <a:buClrTx/>
              <a:buSzTx/>
              <a:buFontTx/>
              <a:buNone/>
              <a:defRPr b="0" i="0"/>
            </a:pPr>
            <a:endParaRPr lang="en-US" sz="1200" dirty="0" smtClean="0">
              <a:solidFill>
                <a:schemeClr val="bg1"/>
              </a:solidFill>
            </a:endParaRPr>
          </a:p>
        </p:txBody>
      </p:sp>
      <p:sp>
        <p:nvSpPr>
          <p:cNvPr id="4" name="Slide Number Placeholder 3"/>
          <p:cNvSpPr>
            <a:spLocks noGrp="1"/>
          </p:cNvSpPr>
          <p:nvPr>
            <p:ph type="sldNum" sz="quarter" idx="10"/>
          </p:nvPr>
        </p:nvSpPr>
        <p:spPr/>
        <p:txBody>
          <a:bodyPr/>
          <a:lstStyle/>
          <a:p>
            <a:pPr>
              <a:defRPr b="0" i="0"/>
            </a:pPr>
            <a:fld id="{BD4D1C2B-7FC0-41DD-A9F4-D10E973F2EF0}" type="slidenum">
              <a:rPr lang="en-US" smtClean="0"/>
              <a:t>12</a:t>
            </a:fld>
            <a:endParaRPr lang="en-US" dirty="0" smtClean="0"/>
          </a:p>
        </p:txBody>
      </p:sp>
    </p:spTree>
    <p:extLst>
      <p:ext uri="{BB962C8B-B14F-4D97-AF65-F5344CB8AC3E}">
        <p14:creationId xmlns:p14="http://schemas.microsoft.com/office/powerpoint/2010/main" val="2607128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endParaRPr lang="en-US" dirty="0"/>
          </a:p>
        </p:txBody>
      </p:sp>
      <p:sp>
        <p:nvSpPr>
          <p:cNvPr id="4" name="Slide Number Placeholder 3"/>
          <p:cNvSpPr>
            <a:spLocks noGrp="1"/>
          </p:cNvSpPr>
          <p:nvPr>
            <p:ph type="sldNum" sz="quarter" idx="10"/>
          </p:nvPr>
        </p:nvSpPr>
        <p:spPr/>
        <p:txBody>
          <a:bodyPr/>
          <a:lstStyle/>
          <a:p>
            <a:pPr>
              <a:defRPr b="0" i="0"/>
            </a:pPr>
            <a:fld id="{E00E6141-0FF8-4B84-816D-EA9D6C79F3BE}" type="slidenum">
              <a:rPr lang="en-US" smtClean="0"/>
              <a:t>13</a:t>
            </a:fld>
            <a:endParaRPr lang="en-US" dirty="0" smtClean="0"/>
          </a:p>
        </p:txBody>
      </p:sp>
    </p:spTree>
    <p:extLst>
      <p:ext uri="{BB962C8B-B14F-4D97-AF65-F5344CB8AC3E}">
        <p14:creationId xmlns:p14="http://schemas.microsoft.com/office/powerpoint/2010/main" val="30333244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indent="0" algn="l" defTabSz="914400" rtl="0" eaLnBrk="0" fontAlgn="base" latinLnBrk="0" hangingPunct="0">
              <a:lnSpc>
                <a:spcPct val="100000"/>
              </a:lnSpc>
              <a:spcBef>
                <a:spcPct val="30000"/>
              </a:spcBef>
              <a:spcAft>
                <a:spcPct val="0"/>
              </a:spcAft>
              <a:buClrTx/>
              <a:buSzTx/>
              <a:buFontTx/>
              <a:buNone/>
              <a:defRPr b="0" i="0"/>
            </a:pPr>
            <a:r>
              <a:rPr lang="x-none" sz="1200" smtClean="0">
                <a:solidFill>
                  <a:schemeClr val="tx2">
                    <a:lumMod val="75000"/>
                  </a:schemeClr>
                </a:solidFill>
              </a:rPr>
              <a:t>Parce que les ISC doivent encore lutter pour des problématiques essentielles comme l’indépendance et l’étendue de l’audit, comme l’a indiqué </a:t>
            </a:r>
            <a:r>
              <a:rPr lang="x-none" sz="1200" smtClean="0">
                <a:solidFill>
                  <a:schemeClr val="tx2"/>
                </a:solidFill>
              </a:rPr>
              <a:t>l’Initiative de développement de l’INTOSAI dans son Rapport de synthèse mondial ISC 2014 - Performance, capacités et besoins des ISC.... </a:t>
            </a:r>
          </a:p>
          <a:p>
            <a:pPr>
              <a:defRPr b="0" i="0"/>
            </a:pPr>
            <a:endParaRPr lang="nb-NO" dirty="0" smtClean="0"/>
          </a:p>
          <a:p>
            <a:pPr>
              <a:defRPr b="0" i="0"/>
            </a:pPr>
            <a:r>
              <a:rPr lang="x-none" sz="1200" b="0" i="0" u="none" strike="noStrike" kern="1200" baseline="0" smtClean="0">
                <a:solidFill>
                  <a:schemeClr val="tx1"/>
                </a:solidFill>
                <a:latin typeface="+mn-lt"/>
                <a:ea typeface="+mn-ea"/>
                <a:cs typeface="+mn-cs"/>
              </a:rPr>
              <a:t>Le Rapport de synthèse 2014 évaluait les résultats des ISC en matière </a:t>
            </a:r>
            <a:r>
              <a:rPr lang="fr-FR" sz="1200" b="0" i="0" u="none" strike="noStrike" kern="1200" baseline="0" dirty="0" smtClean="0">
                <a:solidFill>
                  <a:schemeClr val="tx1"/>
                </a:solidFill>
                <a:latin typeface="+mn-lt"/>
                <a:ea typeface="+mn-ea"/>
                <a:cs typeface="+mn-cs"/>
              </a:rPr>
              <a:t>d’étendue </a:t>
            </a:r>
            <a:r>
              <a:rPr lang="x-none" sz="1200" b="0" i="0" u="none" strike="noStrike" kern="1200" baseline="0" smtClean="0">
                <a:solidFill>
                  <a:schemeClr val="tx1"/>
                </a:solidFill>
                <a:latin typeface="+mn-lt"/>
                <a:ea typeface="+mn-ea"/>
                <a:cs typeface="+mn-cs"/>
              </a:rPr>
              <a:t>des entités auditées au cours du mandat, par rapport à un ensemble de critères spécifiques pour les audits de conformité, les audits financiers et les audits de la performance. Sur cette base, le graphique de la figure 1.</a:t>
            </a:r>
            <a:r>
              <a:rPr lang="fr-FR" sz="1200" b="0" i="0" u="none" strike="noStrike" kern="1200" baseline="0" dirty="0" smtClean="0">
                <a:solidFill>
                  <a:schemeClr val="tx1"/>
                </a:solidFill>
                <a:latin typeface="+mn-lt"/>
                <a:ea typeface="+mn-ea"/>
                <a:cs typeface="+mn-cs"/>
              </a:rPr>
              <a:t> </a:t>
            </a:r>
            <a:r>
              <a:rPr lang="x-none" sz="1200" b="0" i="0" u="none" strike="noStrike" kern="1200" baseline="0" smtClean="0">
                <a:solidFill>
                  <a:schemeClr val="tx1"/>
                </a:solidFill>
                <a:latin typeface="+mn-lt"/>
                <a:ea typeface="+mn-ea"/>
                <a:cs typeface="+mn-cs"/>
              </a:rPr>
              <a:t>Étendue de l’audit par type d’audit selon la liste OCDE-CAD,</a:t>
            </a:r>
            <a:r>
              <a:rPr lang="x-none" sz="1200" b="0" i="0" u="none" strike="noStrike" kern="1200" baseline="0" noProof="0" smtClean="0">
                <a:solidFill>
                  <a:schemeClr val="tx1"/>
                </a:solidFill>
                <a:latin typeface="+mn-lt"/>
                <a:ea typeface="+mn-ea"/>
                <a:cs typeface="+mn-cs"/>
              </a:rPr>
              <a:t> illustre que 38 % des ISC des </a:t>
            </a:r>
            <a:r>
              <a:rPr lang="x-none" sz="1200" b="0" i="0" u="none" strike="noStrike" kern="1200" baseline="0" smtClean="0">
                <a:solidFill>
                  <a:schemeClr val="tx1"/>
                </a:solidFill>
                <a:latin typeface="+mn-lt"/>
                <a:ea typeface="+mn-ea"/>
                <a:cs typeface="+mn-cs"/>
              </a:rPr>
              <a:t>pays à faible revenu, par exemple, indiquent qu’elles remplissent les critères </a:t>
            </a:r>
            <a:r>
              <a:rPr lang="fr-FR" sz="1200" b="0" i="0" u="none" strike="noStrike" kern="1200" baseline="0" dirty="0" smtClean="0">
                <a:solidFill>
                  <a:schemeClr val="tx1"/>
                </a:solidFill>
                <a:latin typeface="+mn-lt"/>
                <a:ea typeface="+mn-ea"/>
                <a:cs typeface="+mn-cs"/>
              </a:rPr>
              <a:t>en matière </a:t>
            </a:r>
            <a:r>
              <a:rPr lang="x-none" sz="1200" b="0" i="0" u="none" strike="noStrike" kern="1200" baseline="0" smtClean="0">
                <a:solidFill>
                  <a:schemeClr val="tx1"/>
                </a:solidFill>
                <a:latin typeface="+mn-lt"/>
                <a:ea typeface="+mn-ea"/>
                <a:cs typeface="+mn-cs"/>
              </a:rPr>
              <a:t>d’audit de performance, que 57 % d’entre elles remplissent les critères </a:t>
            </a:r>
            <a:r>
              <a:rPr lang="fr-FR" sz="1200" b="0" i="0" u="none" strike="noStrike" kern="1200" baseline="0" dirty="0" smtClean="0">
                <a:solidFill>
                  <a:schemeClr val="tx1"/>
                </a:solidFill>
                <a:latin typeface="+mn-lt"/>
                <a:ea typeface="+mn-ea"/>
                <a:cs typeface="+mn-cs"/>
              </a:rPr>
              <a:t>en matière d</a:t>
            </a:r>
            <a:r>
              <a:rPr lang="x-none" sz="1200" b="0" i="0" u="none" strike="noStrike" kern="1200" baseline="0" smtClean="0">
                <a:solidFill>
                  <a:schemeClr val="tx1"/>
                </a:solidFill>
                <a:latin typeface="+mn-lt"/>
                <a:ea typeface="+mn-ea"/>
                <a:cs typeface="+mn-cs"/>
              </a:rPr>
              <a:t>’audit de conformité et que 69 % d’entre elles remplissent les critères </a:t>
            </a:r>
            <a:r>
              <a:rPr lang="fr-FR" sz="1200" b="0" i="0" u="none" strike="noStrike" kern="1200" baseline="0" dirty="0" smtClean="0">
                <a:solidFill>
                  <a:schemeClr val="tx1"/>
                </a:solidFill>
                <a:latin typeface="+mn-lt"/>
                <a:ea typeface="+mn-ea"/>
                <a:cs typeface="+mn-cs"/>
              </a:rPr>
              <a:t>en matière d</a:t>
            </a:r>
            <a:r>
              <a:rPr lang="x-none" sz="1200" b="0" i="0" u="none" strike="noStrike" kern="1200" baseline="0" smtClean="0">
                <a:solidFill>
                  <a:schemeClr val="tx1"/>
                </a:solidFill>
                <a:latin typeface="+mn-lt"/>
                <a:ea typeface="+mn-ea"/>
                <a:cs typeface="+mn-cs"/>
              </a:rPr>
              <a:t>’audit financier.</a:t>
            </a:r>
          </a:p>
          <a:p>
            <a:pPr>
              <a:defRPr b="0" i="0"/>
            </a:pPr>
            <a:endParaRPr lang="nb-NO" dirty="0" smtClean="0"/>
          </a:p>
          <a:p>
            <a:pPr marL="0" marR="0" indent="0" algn="l" defTabSz="914400" rtl="0" eaLnBrk="0" fontAlgn="base" latinLnBrk="0" hangingPunct="0">
              <a:lnSpc>
                <a:spcPct val="100000"/>
              </a:lnSpc>
              <a:spcBef>
                <a:spcPct val="30000"/>
              </a:spcBef>
              <a:spcAft>
                <a:spcPct val="0"/>
              </a:spcAft>
              <a:buClrTx/>
              <a:buSzTx/>
              <a:buFontTx/>
              <a:buNone/>
              <a:defRPr b="0" i="0"/>
            </a:pPr>
            <a:r>
              <a:rPr lang="x-none" sz="1200" kern="1200" smtClean="0">
                <a:solidFill>
                  <a:schemeClr val="tx1"/>
                </a:solidFill>
                <a:latin typeface="+mn-lt"/>
                <a:ea typeface="+mn-ea"/>
                <a:cs typeface="+mn-cs"/>
              </a:rPr>
              <a:t>En ce qui concerne l’indépendance, l</a:t>
            </a:r>
            <a:r>
              <a:rPr lang="fr-FR" sz="1200" kern="1200" dirty="0" smtClean="0">
                <a:solidFill>
                  <a:schemeClr val="tx1"/>
                </a:solidFill>
                <a:latin typeface="+mn-lt"/>
                <a:ea typeface="+mn-ea"/>
                <a:cs typeface="+mn-cs"/>
              </a:rPr>
              <a:t>a</a:t>
            </a:r>
            <a:r>
              <a:rPr lang="fr-FR" sz="1200" kern="1200" baseline="0" dirty="0" smtClean="0">
                <a:solidFill>
                  <a:schemeClr val="tx1"/>
                </a:solidFill>
                <a:latin typeface="+mn-lt"/>
                <a:ea typeface="+mn-ea"/>
                <a:cs typeface="+mn-cs"/>
              </a:rPr>
              <a:t> </a:t>
            </a:r>
            <a:r>
              <a:rPr lang="x-none" sz="1200" kern="1200" smtClean="0">
                <a:solidFill>
                  <a:schemeClr val="tx1"/>
                </a:solidFill>
                <a:latin typeface="+mn-lt"/>
                <a:ea typeface="+mn-ea"/>
                <a:cs typeface="+mn-cs"/>
              </a:rPr>
              <a:t>figure 2.</a:t>
            </a:r>
            <a:r>
              <a:rPr lang="fr-FR" sz="1200" kern="1200" dirty="0" smtClean="0">
                <a:solidFill>
                  <a:schemeClr val="tx1"/>
                </a:solidFill>
                <a:latin typeface="+mn-lt"/>
                <a:ea typeface="+mn-ea"/>
                <a:cs typeface="+mn-cs"/>
              </a:rPr>
              <a:t> (part </a:t>
            </a:r>
            <a:r>
              <a:rPr lang="x-none" sz="1200" kern="1200" smtClean="0">
                <a:solidFill>
                  <a:schemeClr val="tx1"/>
                </a:solidFill>
                <a:latin typeface="+mn-lt"/>
                <a:ea typeface="+mn-ea"/>
                <a:cs typeface="+mn-cs"/>
              </a:rPr>
              <a:t>des ISC dans lesquelles le budget est présenté directement au pouvoir législatif</a:t>
            </a:r>
            <a:r>
              <a:rPr lang="fr-FR" sz="1200" kern="1200" dirty="0" smtClean="0">
                <a:solidFill>
                  <a:schemeClr val="tx1"/>
                </a:solidFill>
                <a:latin typeface="+mn-lt"/>
                <a:ea typeface="+mn-ea"/>
                <a:cs typeface="+mn-cs"/>
              </a:rPr>
              <a:t>)</a:t>
            </a:r>
            <a:r>
              <a:rPr lang="x-none" sz="1200" kern="1200" smtClean="0">
                <a:solidFill>
                  <a:schemeClr val="tx1"/>
                </a:solidFill>
                <a:latin typeface="+mn-lt"/>
                <a:ea typeface="+mn-ea"/>
                <a:cs typeface="+mn-cs"/>
              </a:rPr>
              <a:t> suggère que moins de 40 % des ISC travaillent dans un cadre juridique </a:t>
            </a:r>
            <a:r>
              <a:rPr lang="fr-FR" sz="1200" kern="1200" dirty="0" smtClean="0">
                <a:solidFill>
                  <a:schemeClr val="tx1"/>
                </a:solidFill>
                <a:latin typeface="+mn-lt"/>
                <a:ea typeface="+mn-ea"/>
                <a:cs typeface="+mn-cs"/>
              </a:rPr>
              <a:t>qui leur permet </a:t>
            </a:r>
            <a:r>
              <a:rPr lang="x-none" sz="1200" kern="1200" smtClean="0">
                <a:solidFill>
                  <a:schemeClr val="tx1"/>
                </a:solidFill>
                <a:latin typeface="+mn-lt"/>
                <a:ea typeface="+mn-ea"/>
                <a:cs typeface="+mn-cs"/>
              </a:rPr>
              <a:t>de présenter directement leur budget </a:t>
            </a:r>
            <a:r>
              <a:rPr lang="fr-FR" sz="1200" kern="1200" dirty="0" smtClean="0">
                <a:solidFill>
                  <a:schemeClr val="tx1"/>
                </a:solidFill>
                <a:latin typeface="+mn-lt"/>
                <a:ea typeface="+mn-ea"/>
                <a:cs typeface="+mn-cs"/>
              </a:rPr>
              <a:t>au </a:t>
            </a:r>
            <a:r>
              <a:rPr lang="x-none" sz="1200" kern="1200" smtClean="0">
                <a:solidFill>
                  <a:schemeClr val="tx1"/>
                </a:solidFill>
                <a:latin typeface="+mn-lt"/>
                <a:ea typeface="+mn-ea"/>
                <a:cs typeface="+mn-cs"/>
              </a:rPr>
              <a:t>pouvoir législatif. </a:t>
            </a:r>
          </a:p>
          <a:p>
            <a:pPr marL="0" marR="0" indent="0" algn="l" defTabSz="914400" rtl="0" eaLnBrk="0" fontAlgn="base" latinLnBrk="0" hangingPunct="0">
              <a:lnSpc>
                <a:spcPct val="100000"/>
              </a:lnSpc>
              <a:spcBef>
                <a:spcPct val="30000"/>
              </a:spcBef>
              <a:spcAft>
                <a:spcPct val="0"/>
              </a:spcAft>
              <a:buClrTx/>
              <a:buSzTx/>
              <a:buFontTx/>
              <a:buNone/>
              <a:defRPr b="0" i="0"/>
            </a:pPr>
            <a:r>
              <a:rPr lang="x-none" sz="1200" kern="1200" baseline="0" smtClean="0">
                <a:solidFill>
                  <a:schemeClr val="tx1"/>
                </a:solidFill>
                <a:latin typeface="+mn-lt"/>
                <a:ea typeface="+mn-ea"/>
                <a:cs typeface="+mn-cs"/>
              </a:rPr>
              <a:t>Pourtant, cette restriction de leur indépendance </a:t>
            </a:r>
            <a:r>
              <a:rPr lang="fr-FR" sz="1200" kern="1200" baseline="0" dirty="0" smtClean="0">
                <a:solidFill>
                  <a:schemeClr val="tx1"/>
                </a:solidFill>
                <a:latin typeface="+mn-lt"/>
                <a:ea typeface="+mn-ea"/>
                <a:cs typeface="+mn-cs"/>
              </a:rPr>
              <a:t>est parfois </a:t>
            </a:r>
            <a:r>
              <a:rPr lang="x-none" sz="1200" kern="1200" baseline="0" smtClean="0">
                <a:solidFill>
                  <a:schemeClr val="tx1"/>
                </a:solidFill>
                <a:latin typeface="+mn-lt"/>
                <a:ea typeface="+mn-ea"/>
                <a:cs typeface="+mn-cs"/>
              </a:rPr>
              <a:t>contrebalancée par la mise en place d’autres garde-fous, comme le droit d’une ISC à présenter un recours devant son pouvoir législatif afin de contester une allocation budgétaire inadaptée. La figure 3. </a:t>
            </a:r>
            <a:r>
              <a:rPr lang="fr-FR" sz="1200" kern="1200" baseline="0" dirty="0" smtClean="0">
                <a:solidFill>
                  <a:schemeClr val="tx1"/>
                </a:solidFill>
                <a:latin typeface="+mn-lt"/>
                <a:ea typeface="+mn-ea"/>
                <a:cs typeface="+mn-cs"/>
              </a:rPr>
              <a:t>montre </a:t>
            </a:r>
            <a:r>
              <a:rPr lang="x-none" sz="1200" kern="1200" baseline="0" smtClean="0">
                <a:solidFill>
                  <a:schemeClr val="tx1"/>
                </a:solidFill>
                <a:latin typeface="+mn-lt"/>
                <a:ea typeface="+mn-ea"/>
                <a:cs typeface="+mn-cs"/>
              </a:rPr>
              <a:t>que globalement, 55 % à peine des ISC </a:t>
            </a:r>
            <a:r>
              <a:rPr lang="fr-FR" sz="1200" kern="1200" baseline="0" dirty="0" smtClean="0">
                <a:solidFill>
                  <a:schemeClr val="tx1"/>
                </a:solidFill>
                <a:latin typeface="+mn-lt"/>
                <a:ea typeface="+mn-ea"/>
                <a:cs typeface="+mn-cs"/>
              </a:rPr>
              <a:t>ayant répondu à l’enquête </a:t>
            </a:r>
            <a:r>
              <a:rPr lang="x-none" sz="1200" kern="1200" baseline="0" smtClean="0">
                <a:solidFill>
                  <a:schemeClr val="tx1"/>
                </a:solidFill>
                <a:latin typeface="+mn-lt"/>
                <a:ea typeface="+mn-ea"/>
                <a:cs typeface="+mn-cs"/>
              </a:rPr>
              <a:t>ont la possibilité de soumettre un recours </a:t>
            </a:r>
            <a:r>
              <a:rPr lang="fr-FR" sz="1200" kern="1200" baseline="0" dirty="0" smtClean="0">
                <a:solidFill>
                  <a:schemeClr val="tx1"/>
                </a:solidFill>
                <a:latin typeface="+mn-lt"/>
                <a:ea typeface="+mn-ea"/>
                <a:cs typeface="+mn-cs"/>
              </a:rPr>
              <a:t>au </a:t>
            </a:r>
            <a:r>
              <a:rPr lang="x-none" sz="1200" kern="1200" baseline="0" smtClean="0">
                <a:solidFill>
                  <a:schemeClr val="tx1"/>
                </a:solidFill>
                <a:latin typeface="+mn-lt"/>
                <a:ea typeface="+mn-ea"/>
                <a:cs typeface="+mn-cs"/>
              </a:rPr>
              <a:t>pouvoir législatif dans ces circonstances</a:t>
            </a:r>
            <a:r>
              <a:rPr lang="fr-FR" sz="1200" kern="1200" baseline="0" dirty="0" smtClean="0">
                <a:solidFill>
                  <a:schemeClr val="tx1"/>
                </a:solidFill>
                <a:latin typeface="+mn-lt"/>
                <a:ea typeface="+mn-ea"/>
                <a:cs typeface="+mn-cs"/>
              </a:rPr>
              <a:t>. L</a:t>
            </a:r>
            <a:r>
              <a:rPr lang="x-none" sz="1200" kern="1200" baseline="0" smtClean="0">
                <a:solidFill>
                  <a:schemeClr val="tx1"/>
                </a:solidFill>
                <a:latin typeface="+mn-lt"/>
                <a:ea typeface="+mn-ea"/>
                <a:cs typeface="+mn-cs"/>
              </a:rPr>
              <a:t>orsqu’on organise les réponses par </a:t>
            </a:r>
            <a:r>
              <a:rPr lang="fr-FR" sz="1200" kern="1200" baseline="0" dirty="0" smtClean="0">
                <a:solidFill>
                  <a:schemeClr val="tx1"/>
                </a:solidFill>
                <a:latin typeface="+mn-lt"/>
                <a:ea typeface="+mn-ea"/>
                <a:cs typeface="+mn-cs"/>
              </a:rPr>
              <a:t>niveau </a:t>
            </a:r>
            <a:r>
              <a:rPr lang="x-none" sz="1200" kern="1200" baseline="0" smtClean="0">
                <a:solidFill>
                  <a:schemeClr val="tx1"/>
                </a:solidFill>
                <a:latin typeface="+mn-lt"/>
                <a:ea typeface="+mn-ea"/>
                <a:cs typeface="+mn-cs"/>
              </a:rPr>
              <a:t>de revenus, on constate que les ISC pouvant faire appel de leur budget sont sensiblement moins nombreuses (39 %) dans les pays à faible revenu. </a:t>
            </a:r>
          </a:p>
          <a:p>
            <a:pPr>
              <a:defRPr b="0" i="0"/>
            </a:pPr>
            <a:endParaRPr lang="nb-NO" dirty="0" smtClean="0"/>
          </a:p>
          <a:p>
            <a:pPr>
              <a:defRPr b="0" i="0"/>
            </a:pPr>
            <a:r>
              <a:rPr lang="x-none" smtClean="0"/>
              <a:t>(Source : </a:t>
            </a:r>
            <a:r>
              <a:rPr lang="x-none" sz="1200" smtClean="0">
                <a:solidFill>
                  <a:schemeClr val="tx2"/>
                </a:solidFill>
              </a:rPr>
              <a:t>Initiative de développement de l’INTOSAI</a:t>
            </a:r>
            <a:r>
              <a:rPr lang="fr-FR" sz="1200" dirty="0" smtClean="0">
                <a:solidFill>
                  <a:schemeClr val="tx2"/>
                </a:solidFill>
              </a:rPr>
              <a:t>,</a:t>
            </a:r>
            <a:r>
              <a:rPr lang="x-none" sz="1200" smtClean="0">
                <a:solidFill>
                  <a:schemeClr val="tx2"/>
                </a:solidFill>
              </a:rPr>
              <a:t> dans son Rapport de synthèse mondial ISC 2014 - Performance, capacités et besoins des ISC)</a:t>
            </a:r>
          </a:p>
          <a:p>
            <a:pPr>
              <a:defRPr b="0" i="0"/>
            </a:pPr>
            <a:endParaRPr lang="en-US" sz="1200" dirty="0" smtClean="0">
              <a:solidFill>
                <a:schemeClr val="tx2"/>
              </a:solidFill>
            </a:endParaRPr>
          </a:p>
          <a:p>
            <a:pPr>
              <a:defRPr b="0" i="0"/>
            </a:pPr>
            <a:r>
              <a:rPr lang="x-none" sz="1200" kern="1200" smtClean="0">
                <a:solidFill>
                  <a:schemeClr val="tx1"/>
                </a:solidFill>
                <a:latin typeface="+mn-lt"/>
                <a:ea typeface="+mn-ea"/>
                <a:cs typeface="+mn-cs"/>
              </a:rPr>
              <a:t>Le rapport de l’IDI s’appuie sur des informations </a:t>
            </a:r>
            <a:r>
              <a:rPr lang="fr-FR" sz="1200" kern="1200" dirty="0" smtClean="0">
                <a:solidFill>
                  <a:schemeClr val="tx1"/>
                </a:solidFill>
                <a:latin typeface="+mn-lt"/>
                <a:ea typeface="+mn-ea"/>
                <a:cs typeface="+mn-cs"/>
              </a:rPr>
              <a:t>recueillies </a:t>
            </a:r>
            <a:r>
              <a:rPr lang="x-none" sz="1200" kern="1200" smtClean="0">
                <a:solidFill>
                  <a:schemeClr val="tx1"/>
                </a:solidFill>
                <a:latin typeface="+mn-lt"/>
                <a:ea typeface="+mn-ea"/>
                <a:cs typeface="+mn-cs"/>
              </a:rPr>
              <a:t>à l’occasion d’une Enquête mondiale envoyé</a:t>
            </a:r>
            <a:r>
              <a:rPr lang="fr-FR" sz="1200" kern="1200" dirty="0" smtClean="0">
                <a:solidFill>
                  <a:schemeClr val="tx1"/>
                </a:solidFill>
                <a:latin typeface="+mn-lt"/>
                <a:ea typeface="+mn-ea"/>
                <a:cs typeface="+mn-cs"/>
              </a:rPr>
              <a:t>e</a:t>
            </a:r>
            <a:r>
              <a:rPr lang="x-none" sz="1200" kern="1200" smtClean="0">
                <a:solidFill>
                  <a:schemeClr val="tx1"/>
                </a:solidFill>
                <a:latin typeface="+mn-lt"/>
                <a:ea typeface="+mn-ea"/>
                <a:cs typeface="+mn-cs"/>
              </a:rPr>
              <a:t> </a:t>
            </a:r>
            <a:r>
              <a:rPr lang="fr-FR" sz="1200" kern="1200" dirty="0" smtClean="0">
                <a:solidFill>
                  <a:schemeClr val="tx1"/>
                </a:solidFill>
                <a:latin typeface="+mn-lt"/>
                <a:ea typeface="+mn-ea"/>
                <a:cs typeface="+mn-cs"/>
              </a:rPr>
              <a:t>aux </a:t>
            </a:r>
            <a:r>
              <a:rPr lang="x-none" sz="1200" kern="1200" smtClean="0">
                <a:solidFill>
                  <a:schemeClr val="tx1"/>
                </a:solidFill>
                <a:latin typeface="+mn-lt"/>
                <a:ea typeface="+mn-ea"/>
                <a:cs typeface="+mn-cs"/>
              </a:rPr>
              <a:t>ISC </a:t>
            </a:r>
            <a:r>
              <a:rPr lang="fr-FR" sz="1200" kern="1200" dirty="0" smtClean="0">
                <a:solidFill>
                  <a:schemeClr val="tx1"/>
                </a:solidFill>
                <a:latin typeface="+mn-lt"/>
                <a:ea typeface="+mn-ea"/>
                <a:cs typeface="+mn-cs"/>
              </a:rPr>
              <a:t>du monde entier </a:t>
            </a:r>
            <a:r>
              <a:rPr lang="x-none" sz="1200" kern="1200" smtClean="0">
                <a:solidFill>
                  <a:schemeClr val="tx1"/>
                </a:solidFill>
                <a:latin typeface="+mn-lt"/>
                <a:ea typeface="+mn-ea"/>
                <a:cs typeface="+mn-cs"/>
              </a:rPr>
              <a:t>en 2013- 2014 (l’enquête mondiale a obtenu un taux de réponse</a:t>
            </a:r>
            <a:r>
              <a:rPr lang="fr-FR" sz="1200" kern="1200" dirty="0" smtClean="0">
                <a:solidFill>
                  <a:schemeClr val="tx1"/>
                </a:solidFill>
                <a:latin typeface="+mn-lt"/>
                <a:ea typeface="+mn-ea"/>
                <a:cs typeface="+mn-cs"/>
              </a:rPr>
              <a:t> global</a:t>
            </a:r>
            <a:r>
              <a:rPr lang="x-none" sz="1200" kern="1200" smtClean="0">
                <a:solidFill>
                  <a:schemeClr val="tx1"/>
                </a:solidFill>
                <a:latin typeface="+mn-lt"/>
                <a:ea typeface="+mn-ea"/>
                <a:cs typeface="+mn-cs"/>
              </a:rPr>
              <a:t> de 84 %), complétées des informations des évaluations PEFA, de l’Open budget Index, de l’échantillon de référence pour la mise en œuvre des ISSAI, ainsi que d’autres sources</a:t>
            </a:r>
          </a:p>
        </p:txBody>
      </p:sp>
      <p:sp>
        <p:nvSpPr>
          <p:cNvPr id="4" name="Slide Number Placeholder 3"/>
          <p:cNvSpPr>
            <a:spLocks noGrp="1"/>
          </p:cNvSpPr>
          <p:nvPr>
            <p:ph type="sldNum" sz="quarter" idx="10"/>
          </p:nvPr>
        </p:nvSpPr>
        <p:spPr/>
        <p:txBody>
          <a:bodyPr/>
          <a:lstStyle/>
          <a:p>
            <a:pPr>
              <a:defRPr b="0" i="0"/>
            </a:pPr>
            <a:fld id="{935708B5-BEE4-4D40-A7B6-A1F81622C41F}" type="slidenum">
              <a:rPr lang="en-US" smtClean="0"/>
              <a:t>14</a:t>
            </a:fld>
            <a:endParaRPr lang="en-US" dirty="0" smtClean="0"/>
          </a:p>
        </p:txBody>
      </p:sp>
    </p:spTree>
    <p:extLst>
      <p:ext uri="{BB962C8B-B14F-4D97-AF65-F5344CB8AC3E}">
        <p14:creationId xmlns:p14="http://schemas.microsoft.com/office/powerpoint/2010/main" val="10947710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x-none" smtClean="0"/>
              <a:t>Donc, face à tous ces arguments convaincants, pourquoi ne pas soutenir les ISC ?</a:t>
            </a:r>
          </a:p>
        </p:txBody>
      </p:sp>
      <p:sp>
        <p:nvSpPr>
          <p:cNvPr id="4" name="Slide Number Placeholder 3"/>
          <p:cNvSpPr>
            <a:spLocks noGrp="1"/>
          </p:cNvSpPr>
          <p:nvPr>
            <p:ph type="sldNum" sz="quarter" idx="10"/>
          </p:nvPr>
        </p:nvSpPr>
        <p:spPr/>
        <p:txBody>
          <a:bodyPr/>
          <a:lstStyle/>
          <a:p>
            <a:pPr>
              <a:defRPr b="0" i="0"/>
            </a:pPr>
            <a:fld id="{7C40421D-790E-4C35-A5D1-6C617CD4BACC}" type="slidenum">
              <a:rPr lang="en-US" smtClean="0"/>
              <a:t>15</a:t>
            </a:fld>
            <a:endParaRPr lang="en-US" dirty="0" smtClean="0"/>
          </a:p>
        </p:txBody>
      </p:sp>
    </p:spTree>
    <p:extLst>
      <p:ext uri="{BB962C8B-B14F-4D97-AF65-F5344CB8AC3E}">
        <p14:creationId xmlns:p14="http://schemas.microsoft.com/office/powerpoint/2010/main" val="6160534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x-none" sz="1200" kern="1200" smtClean="0">
                <a:solidFill>
                  <a:schemeClr val="tx1"/>
                </a:solidFill>
                <a:latin typeface="+mn-lt"/>
                <a:ea typeface="+mn-ea"/>
                <a:cs typeface="+mn-cs"/>
              </a:rPr>
              <a:t>Les partenaires du développement peuvent optimiser leur effort quand: </a:t>
            </a:r>
          </a:p>
          <a:p>
            <a:pPr>
              <a:defRPr b="0" i="0"/>
            </a:pPr>
            <a:r>
              <a:rPr lang="x-none" b="0" smtClean="0">
                <a:effectLst>
                  <a:outerShdw blurRad="38100" dist="38100" dir="2700000" algn="tl">
                    <a:srgbClr val="000000">
                      <a:alpha val="43137"/>
                    </a:srgbClr>
                  </a:outerShdw>
                </a:effectLst>
              </a:rPr>
              <a:t>- Les stratégies sont </a:t>
            </a:r>
            <a:r>
              <a:rPr lang="x-none" b="1" i="1" smtClean="0">
                <a:effectLst>
                  <a:outerShdw blurRad="38100" dist="38100" dir="2700000" algn="tl">
                    <a:srgbClr val="000000">
                      <a:alpha val="43137"/>
                    </a:srgbClr>
                  </a:outerShdw>
                </a:effectLst>
              </a:rPr>
              <a:t>pilotées par le pays</a:t>
            </a:r>
            <a:r>
              <a:rPr lang="x-none" b="0" smtClean="0">
                <a:effectLst>
                  <a:outerShdw blurRad="38100" dist="38100" dir="2700000" algn="tl">
                    <a:srgbClr val="000000">
                      <a:alpha val="43137"/>
                    </a:srgbClr>
                  </a:outerShdw>
                </a:effectLst>
              </a:rPr>
              <a:t>      comme le montre l’exemple de l’ISC de Sierra Leone et le cas des financements de la lutte contre Ebola </a:t>
            </a:r>
            <a:endParaRPr lang="x-none" b="0" i="0" smtClean="0">
              <a:effectLst>
                <a:outerShdw blurRad="38100" dist="38100" dir="2700000" algn="tl">
                  <a:srgbClr val="000000">
                    <a:alpha val="43137"/>
                  </a:srgbClr>
                </a:outerShdw>
              </a:effectLst>
            </a:endParaRPr>
          </a:p>
          <a:p>
            <a:pPr marL="0" marR="0" lvl="0" indent="0" algn="l" defTabSz="914400" rtl="0" eaLnBrk="0" fontAlgn="base" latinLnBrk="0" hangingPunct="0">
              <a:lnSpc>
                <a:spcPct val="100000"/>
              </a:lnSpc>
              <a:spcBef>
                <a:spcPct val="30000"/>
              </a:spcBef>
              <a:spcAft>
                <a:spcPct val="0"/>
              </a:spcAft>
              <a:buClrTx/>
              <a:buSzTx/>
              <a:buFontTx/>
              <a:buNone/>
              <a:defRPr b="0" i="0"/>
            </a:pPr>
            <a:r>
              <a:rPr lang="x-none" sz="1200" kern="1200" baseline="0" smtClean="0">
                <a:solidFill>
                  <a:schemeClr val="tx1"/>
                </a:solidFill>
                <a:latin typeface="+mn-lt"/>
                <a:ea typeface="+mn-ea"/>
                <a:cs typeface="+mn-cs"/>
              </a:rPr>
              <a:t>- </a:t>
            </a:r>
            <a:r>
              <a:rPr lang="x-none" b="0" smtClean="0">
                <a:effectLst>
                  <a:outerShdw blurRad="38100" dist="38100" dir="2700000" algn="tl">
                    <a:srgbClr val="000000">
                      <a:alpha val="43137"/>
                    </a:srgbClr>
                  </a:outerShdw>
                </a:effectLst>
              </a:rPr>
              <a:t>Les efforts sont </a:t>
            </a:r>
            <a:r>
              <a:rPr lang="x-none" b="1" i="1" smtClean="0">
                <a:effectLst>
                  <a:outerShdw blurRad="38100" dist="38100" dir="2700000" algn="tl">
                    <a:srgbClr val="000000">
                      <a:alpha val="43137"/>
                    </a:srgbClr>
                  </a:outerShdw>
                </a:effectLst>
              </a:rPr>
              <a:t>coordonnés </a:t>
            </a:r>
            <a:r>
              <a:rPr lang="x-none" sz="1200" kern="1200" baseline="0" smtClean="0">
                <a:solidFill>
                  <a:schemeClr val="tx1"/>
                </a:solidFill>
                <a:latin typeface="+mn-lt"/>
                <a:ea typeface="+mn-ea"/>
                <a:cs typeface="+mn-cs"/>
              </a:rPr>
              <a:t>                      comme pour l’ISC de Zambie, où la coordination des efforts a permis </a:t>
            </a:r>
            <a:r>
              <a:rPr lang="fr-FR" sz="1200" kern="1200" baseline="0" dirty="0" smtClean="0">
                <a:solidFill>
                  <a:schemeClr val="tx1"/>
                </a:solidFill>
                <a:latin typeface="+mn-lt"/>
                <a:ea typeface="+mn-ea"/>
                <a:cs typeface="+mn-cs"/>
              </a:rPr>
              <a:t>à l’ISC d’avoir </a:t>
            </a:r>
            <a:r>
              <a:rPr lang="x-none" sz="1200" kern="1200" baseline="0" smtClean="0">
                <a:solidFill>
                  <a:schemeClr val="tx1"/>
                </a:solidFill>
                <a:latin typeface="+mn-lt"/>
                <a:ea typeface="+mn-ea"/>
                <a:cs typeface="+mn-cs"/>
              </a:rPr>
              <a:t>un véritable impact </a:t>
            </a:r>
            <a:endParaRPr lang="x-none" b="0" i="0" smtClean="0">
              <a:effectLst>
                <a:outerShdw blurRad="38100" dist="38100" dir="2700000" algn="tl">
                  <a:srgbClr val="000000">
                    <a:alpha val="43137"/>
                  </a:srgbClr>
                </a:outerShdw>
              </a:effectLst>
            </a:endParaRPr>
          </a:p>
          <a:p>
            <a:pPr marL="0" marR="0" lvl="0" indent="0" algn="l" defTabSz="914400" rtl="0" eaLnBrk="0" fontAlgn="base" latinLnBrk="0" hangingPunct="0">
              <a:lnSpc>
                <a:spcPct val="100000"/>
              </a:lnSpc>
              <a:spcBef>
                <a:spcPct val="30000"/>
              </a:spcBef>
              <a:spcAft>
                <a:spcPct val="0"/>
              </a:spcAft>
              <a:buClrTx/>
              <a:buSzTx/>
              <a:buFontTx/>
              <a:buNone/>
              <a:defRPr b="0" i="0"/>
            </a:pPr>
            <a:r>
              <a:rPr lang="x-none" sz="1200" kern="1200" baseline="0" smtClean="0">
                <a:solidFill>
                  <a:schemeClr val="tx1"/>
                </a:solidFill>
                <a:latin typeface="+mn-lt"/>
                <a:ea typeface="+mn-ea"/>
                <a:cs typeface="+mn-cs"/>
              </a:rPr>
              <a:t>- </a:t>
            </a:r>
            <a:r>
              <a:rPr lang="x-none" b="0" smtClean="0">
                <a:effectLst>
                  <a:outerShdw blurRad="38100" dist="38100" dir="2700000" algn="tl">
                    <a:srgbClr val="000000">
                      <a:alpha val="43137"/>
                    </a:srgbClr>
                  </a:outerShdw>
                </a:effectLst>
              </a:rPr>
              <a:t>Les différentes initiatives sont harmonisées   </a:t>
            </a:r>
            <a:r>
              <a:rPr lang="x-none" sz="1200" kern="1200" baseline="0" smtClean="0">
                <a:solidFill>
                  <a:schemeClr val="tx1"/>
                </a:solidFill>
                <a:latin typeface="+mn-lt"/>
                <a:ea typeface="+mn-ea"/>
                <a:cs typeface="+mn-cs"/>
              </a:rPr>
              <a:t>comme le montre l’exemple de l’Organisation Pacifique des Institutions Supérieures de Contrôle des Finances Publiques (PASAI), où le soutien a été harmonisé pour correspondre aux orientations stratégiques de la région </a:t>
            </a:r>
            <a:endParaRPr lang="x-none" b="0" i="0" noProof="0" smtClean="0">
              <a:effectLst>
                <a:outerShdw blurRad="38100" dist="38100" dir="2700000" algn="tl">
                  <a:srgbClr val="000000">
                    <a:alpha val="43137"/>
                  </a:srgbClr>
                </a:outerShdw>
              </a:effectLst>
            </a:endParaRPr>
          </a:p>
          <a:p>
            <a:pPr marL="171450" marR="0" lvl="0" indent="-171450" algn="l" defTabSz="914400" rtl="0" eaLnBrk="0" fontAlgn="base" latinLnBrk="0" hangingPunct="0">
              <a:lnSpc>
                <a:spcPct val="100000"/>
              </a:lnSpc>
              <a:spcBef>
                <a:spcPct val="30000"/>
              </a:spcBef>
              <a:spcAft>
                <a:spcPct val="0"/>
              </a:spcAft>
              <a:buClrTx/>
              <a:buSzTx/>
              <a:buFontTx/>
              <a:buChar char="-"/>
              <a:defRPr b="0" i="0"/>
            </a:pPr>
            <a:r>
              <a:rPr lang="x-none" b="0" smtClean="0">
                <a:effectLst>
                  <a:outerShdw blurRad="38100" dist="38100" dir="2700000" algn="tl">
                    <a:srgbClr val="000000">
                      <a:alpha val="43137"/>
                    </a:srgbClr>
                  </a:outerShdw>
                </a:effectLst>
              </a:rPr>
              <a:t>L’aide </a:t>
            </a:r>
            <a:r>
              <a:rPr lang="x-none" b="1" i="1" smtClean="0">
                <a:effectLst>
                  <a:outerShdw blurRad="38100" dist="38100" dir="2700000" algn="tl">
                    <a:srgbClr val="000000">
                      <a:alpha val="43137"/>
                    </a:srgbClr>
                  </a:outerShdw>
                </a:effectLst>
              </a:rPr>
              <a:t>monte en puissance	         </a:t>
            </a:r>
            <a:r>
              <a:rPr lang="x-none" b="0" smtClean="0">
                <a:effectLst>
                  <a:outerShdw blurRad="38100" dist="38100" dir="2700000" algn="tl">
                    <a:srgbClr val="000000">
                      <a:alpha val="43137"/>
                    </a:srgbClr>
                  </a:outerShdw>
                </a:effectLst>
              </a:rPr>
              <a:t>comme dans le cas de l’ISC du Bhoutan, qui a </a:t>
            </a:r>
            <a:r>
              <a:rPr lang="fr-FR" b="0" dirty="0" smtClean="0">
                <a:effectLst>
                  <a:outerShdw blurRad="38100" dist="38100" dir="2700000" algn="tl">
                    <a:srgbClr val="000000">
                      <a:alpha val="43137"/>
                    </a:srgbClr>
                  </a:outerShdw>
                </a:effectLst>
              </a:rPr>
              <a:t>pu bénéficier d’une aide</a:t>
            </a:r>
            <a:r>
              <a:rPr lang="fr-FR" b="0" baseline="0" dirty="0" smtClean="0">
                <a:effectLst>
                  <a:outerShdw blurRad="38100" dist="38100" dir="2700000" algn="tl">
                    <a:srgbClr val="000000">
                      <a:alpha val="43137"/>
                    </a:srgbClr>
                  </a:outerShdw>
                </a:effectLst>
              </a:rPr>
              <a:t> accrue</a:t>
            </a:r>
            <a:r>
              <a:rPr lang="fr-FR" b="0" dirty="0" smtClean="0">
                <a:effectLst>
                  <a:outerShdw blurRad="38100" dist="38100" dir="2700000" algn="tl">
                    <a:srgbClr val="000000">
                      <a:alpha val="43137"/>
                    </a:srgbClr>
                  </a:outerShdw>
                </a:effectLst>
              </a:rPr>
              <a:t> </a:t>
            </a:r>
            <a:r>
              <a:rPr lang="x-none" b="0" smtClean="0">
                <a:effectLst>
                  <a:outerShdw blurRad="38100" dist="38100" dir="2700000" algn="tl">
                    <a:srgbClr val="000000">
                      <a:alpha val="43137"/>
                    </a:srgbClr>
                  </a:outerShdw>
                </a:effectLst>
              </a:rPr>
              <a:t>par l’intermédiaire d’initiatives de coopération</a:t>
            </a:r>
          </a:p>
          <a:p>
            <a:pPr marL="0" marR="0" lvl="0" indent="0" algn="l" defTabSz="914400" rtl="0" eaLnBrk="0" fontAlgn="base" latinLnBrk="0" hangingPunct="0">
              <a:lnSpc>
                <a:spcPct val="100000"/>
              </a:lnSpc>
              <a:spcBef>
                <a:spcPct val="30000"/>
              </a:spcBef>
              <a:spcAft>
                <a:spcPct val="0"/>
              </a:spcAft>
              <a:buClrTx/>
              <a:buSzTx/>
              <a:buFontTx/>
              <a:buNone/>
              <a:defRPr b="0" i="0"/>
            </a:pPr>
            <a:r>
              <a:rPr lang="x-none" b="0" i="0" baseline="0" smtClean="0"/>
              <a:t> </a:t>
            </a:r>
            <a:endParaRPr lang="x-none" b="1" i="1" smtClean="0">
              <a:effectLst>
                <a:outerShdw blurRad="38100" dist="38100" dir="2700000" algn="tl">
                  <a:srgbClr val="000000">
                    <a:alpha val="43137"/>
                  </a:srgbClr>
                </a:outerShdw>
              </a:effectLst>
            </a:endParaRPr>
          </a:p>
          <a:p>
            <a:pPr marL="0" marR="0" indent="0" algn="l" defTabSz="914400" rtl="0" eaLnBrk="0" fontAlgn="base" latinLnBrk="0" hangingPunct="0">
              <a:lnSpc>
                <a:spcPct val="100000"/>
              </a:lnSpc>
              <a:spcBef>
                <a:spcPct val="30000"/>
              </a:spcBef>
              <a:spcAft>
                <a:spcPct val="0"/>
              </a:spcAft>
              <a:buClrTx/>
              <a:buSzTx/>
              <a:buFontTx/>
              <a:buNone/>
              <a:defRPr b="0" i="0"/>
            </a:pPr>
            <a:r>
              <a:rPr lang="x-none" sz="1200" kern="1200" smtClean="0">
                <a:solidFill>
                  <a:schemeClr val="tx1"/>
                </a:solidFill>
                <a:latin typeface="+mn-lt"/>
                <a:ea typeface="+mn-ea"/>
                <a:cs typeface="+mn-cs"/>
              </a:rPr>
              <a:t>Ces éléments constituent les principes clés d’un développement efficace des capacités de l’ISC.</a:t>
            </a:r>
          </a:p>
          <a:p>
            <a:pPr>
              <a:defRPr b="0" i="0"/>
            </a:pPr>
            <a:r>
              <a:rPr lang="x-none" sz="1200" kern="1200" baseline="0" smtClean="0">
                <a:solidFill>
                  <a:schemeClr val="tx1"/>
                </a:solidFill>
                <a:latin typeface="+mn-lt"/>
                <a:ea typeface="+mn-ea"/>
                <a:cs typeface="+mn-cs"/>
              </a:rPr>
              <a:t>Ils résultent du constat que l’appui aux ISC </a:t>
            </a:r>
            <a:r>
              <a:rPr lang="fr-FR" sz="1200" kern="1200" baseline="0" dirty="0" smtClean="0">
                <a:solidFill>
                  <a:schemeClr val="tx1"/>
                </a:solidFill>
                <a:latin typeface="+mn-lt"/>
                <a:ea typeface="+mn-ea"/>
                <a:cs typeface="+mn-cs"/>
              </a:rPr>
              <a:t>souffre </a:t>
            </a:r>
            <a:r>
              <a:rPr lang="x-none" sz="1200" kern="1200" baseline="0" smtClean="0">
                <a:solidFill>
                  <a:schemeClr val="tx1"/>
                </a:solidFill>
                <a:latin typeface="+mn-lt"/>
                <a:ea typeface="+mn-ea"/>
                <a:cs typeface="+mn-cs"/>
              </a:rPr>
              <a:t>pour partie </a:t>
            </a:r>
            <a:r>
              <a:rPr lang="fr-FR" sz="1200" kern="1200" baseline="0" dirty="0" smtClean="0">
                <a:solidFill>
                  <a:schemeClr val="tx1"/>
                </a:solidFill>
                <a:latin typeface="+mn-lt"/>
                <a:ea typeface="+mn-ea"/>
                <a:cs typeface="+mn-cs"/>
              </a:rPr>
              <a:t>d’un </a:t>
            </a:r>
            <a:r>
              <a:rPr lang="x-none" sz="1200" kern="1200" baseline="0" smtClean="0">
                <a:solidFill>
                  <a:schemeClr val="tx1"/>
                </a:solidFill>
                <a:latin typeface="+mn-lt"/>
                <a:ea typeface="+mn-ea"/>
                <a:cs typeface="+mn-cs"/>
              </a:rPr>
              <a:t>manque de coordination des bailleurs et des autres ISC, </a:t>
            </a:r>
            <a:r>
              <a:rPr lang="fr-FR" sz="1200" kern="1200" baseline="0" dirty="0" smtClean="0">
                <a:solidFill>
                  <a:schemeClr val="tx1"/>
                </a:solidFill>
                <a:latin typeface="+mn-lt"/>
                <a:ea typeface="+mn-ea"/>
                <a:cs typeface="+mn-cs"/>
              </a:rPr>
              <a:t>de la définition des </a:t>
            </a:r>
            <a:r>
              <a:rPr lang="x-none" sz="1200" kern="1200" baseline="0" smtClean="0">
                <a:solidFill>
                  <a:schemeClr val="tx1"/>
                </a:solidFill>
                <a:latin typeface="+mn-lt"/>
                <a:ea typeface="+mn-ea"/>
                <a:cs typeface="+mn-cs"/>
              </a:rPr>
              <a:t>priorités </a:t>
            </a:r>
            <a:r>
              <a:rPr lang="fr-FR" sz="1200" kern="1200" baseline="0" dirty="0" smtClean="0">
                <a:solidFill>
                  <a:schemeClr val="tx1"/>
                </a:solidFill>
                <a:latin typeface="+mn-lt"/>
                <a:ea typeface="+mn-ea"/>
                <a:cs typeface="+mn-cs"/>
              </a:rPr>
              <a:t>par </a:t>
            </a:r>
            <a:r>
              <a:rPr lang="x-none" sz="1200" kern="1200" baseline="0" smtClean="0">
                <a:solidFill>
                  <a:schemeClr val="tx1"/>
                </a:solidFill>
                <a:latin typeface="+mn-lt"/>
                <a:ea typeface="+mn-ea"/>
                <a:cs typeface="+mn-cs"/>
              </a:rPr>
              <a:t>ceux qui apportent </a:t>
            </a:r>
            <a:r>
              <a:rPr lang="fr-FR" sz="1200" kern="1200" baseline="0" dirty="0" smtClean="0">
                <a:solidFill>
                  <a:schemeClr val="tx1"/>
                </a:solidFill>
                <a:latin typeface="+mn-lt"/>
                <a:ea typeface="+mn-ea"/>
                <a:cs typeface="+mn-cs"/>
              </a:rPr>
              <a:t>un appui </a:t>
            </a:r>
            <a:r>
              <a:rPr lang="x-none" sz="1200" kern="1200" baseline="0" smtClean="0">
                <a:solidFill>
                  <a:schemeClr val="tx1"/>
                </a:solidFill>
                <a:latin typeface="+mn-lt"/>
                <a:ea typeface="+mn-ea"/>
                <a:cs typeface="+mn-cs"/>
              </a:rPr>
              <a:t>plutôt que </a:t>
            </a:r>
            <a:r>
              <a:rPr lang="fr-FR" sz="1200" kern="1200" baseline="0" dirty="0" smtClean="0">
                <a:solidFill>
                  <a:schemeClr val="tx1"/>
                </a:solidFill>
                <a:latin typeface="+mn-lt"/>
                <a:ea typeface="+mn-ea"/>
                <a:cs typeface="+mn-cs"/>
              </a:rPr>
              <a:t>par l</a:t>
            </a:r>
            <a:r>
              <a:rPr lang="x-none" sz="1200" kern="1200" baseline="0" smtClean="0">
                <a:solidFill>
                  <a:schemeClr val="tx1"/>
                </a:solidFill>
                <a:latin typeface="+mn-lt"/>
                <a:ea typeface="+mn-ea"/>
                <a:cs typeface="+mn-cs"/>
              </a:rPr>
              <a:t>es ISC, et </a:t>
            </a:r>
            <a:r>
              <a:rPr lang="fr-FR" sz="1200" kern="1200" baseline="0" dirty="0" smtClean="0">
                <a:solidFill>
                  <a:schemeClr val="tx1"/>
                </a:solidFill>
                <a:latin typeface="+mn-lt"/>
                <a:ea typeface="+mn-ea"/>
                <a:cs typeface="+mn-cs"/>
              </a:rPr>
              <a:t>de l’absence d’</a:t>
            </a:r>
            <a:r>
              <a:rPr lang="x-none" sz="1200" kern="1200" baseline="0" smtClean="0">
                <a:solidFill>
                  <a:schemeClr val="tx1"/>
                </a:solidFill>
                <a:latin typeface="+mn-lt"/>
                <a:ea typeface="+mn-ea"/>
                <a:cs typeface="+mn-cs"/>
              </a:rPr>
              <a:t>une vision stratégique claire</a:t>
            </a:r>
            <a:r>
              <a:rPr lang="fr-FR" sz="1200" kern="1200" baseline="0" dirty="0" smtClean="0">
                <a:solidFill>
                  <a:schemeClr val="tx1"/>
                </a:solidFill>
                <a:latin typeface="+mn-lt"/>
                <a:ea typeface="+mn-ea"/>
                <a:cs typeface="+mn-cs"/>
              </a:rPr>
              <a:t> au sein de l’ISC, s</a:t>
            </a:r>
            <a:r>
              <a:rPr lang="x-none" sz="1200" kern="1200" baseline="0" smtClean="0">
                <a:solidFill>
                  <a:schemeClr val="tx1"/>
                </a:solidFill>
                <a:latin typeface="+mn-lt"/>
                <a:ea typeface="+mn-ea"/>
                <a:cs typeface="+mn-cs"/>
              </a:rPr>
              <a:t>i bien que même avec des financements, les résultats </a:t>
            </a:r>
            <a:r>
              <a:rPr lang="fr-FR" sz="1200" kern="1200" baseline="0" dirty="0" smtClean="0">
                <a:solidFill>
                  <a:schemeClr val="tx1"/>
                </a:solidFill>
                <a:latin typeface="+mn-lt"/>
                <a:ea typeface="+mn-ea"/>
                <a:cs typeface="+mn-cs"/>
              </a:rPr>
              <a:t>obtenus peuvent </a:t>
            </a:r>
            <a:r>
              <a:rPr lang="x-none" sz="1200" kern="1200" baseline="0" smtClean="0">
                <a:solidFill>
                  <a:schemeClr val="tx1"/>
                </a:solidFill>
                <a:latin typeface="+mn-lt"/>
                <a:ea typeface="+mn-ea"/>
                <a:cs typeface="+mn-cs"/>
              </a:rPr>
              <a:t>être insuffisants. </a:t>
            </a:r>
          </a:p>
          <a:p>
            <a:pPr>
              <a:defRPr b="0" i="0"/>
            </a:pPr>
            <a:endParaRPr lang="en-GB" sz="1200" kern="1200" dirty="0" smtClean="0">
              <a:solidFill>
                <a:schemeClr val="tx1"/>
              </a:solidFill>
              <a:latin typeface="+mn-lt"/>
              <a:ea typeface="+mn-ea"/>
              <a:cs typeface="+mn-cs"/>
            </a:endParaRPr>
          </a:p>
          <a:p>
            <a:pPr>
              <a:defRPr b="0" i="0"/>
            </a:pPr>
            <a:endParaRPr lang="nb-NO" dirty="0"/>
          </a:p>
        </p:txBody>
      </p:sp>
      <p:sp>
        <p:nvSpPr>
          <p:cNvPr id="4" name="Slide Number Placeholder 3"/>
          <p:cNvSpPr>
            <a:spLocks noGrp="1"/>
          </p:cNvSpPr>
          <p:nvPr>
            <p:ph type="sldNum" sz="quarter" idx="10"/>
          </p:nvPr>
        </p:nvSpPr>
        <p:spPr/>
        <p:txBody>
          <a:bodyPr/>
          <a:lstStyle/>
          <a:p>
            <a:pPr>
              <a:defRPr b="0" i="0"/>
            </a:pPr>
            <a:fld id="{59352B07-88C2-4A2B-B3A7-CCDBDA8D078F}" type="slidenum">
              <a:rPr lang="en-US" smtClean="0"/>
              <a:t>16</a:t>
            </a:fld>
            <a:endParaRPr lang="en-US" dirty="0" smtClean="0"/>
          </a:p>
        </p:txBody>
      </p:sp>
    </p:spTree>
    <p:extLst>
      <p:ext uri="{BB962C8B-B14F-4D97-AF65-F5344CB8AC3E}">
        <p14:creationId xmlns:p14="http://schemas.microsoft.com/office/powerpoint/2010/main" val="36664279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x-none" smtClean="0"/>
              <a:t>Les </a:t>
            </a:r>
            <a:r>
              <a:rPr lang="fr-FR" dirty="0" smtClean="0"/>
              <a:t>problèmes évoqués ci-dessus</a:t>
            </a:r>
            <a:r>
              <a:rPr lang="fr-FR" baseline="0" dirty="0" smtClean="0"/>
              <a:t> </a:t>
            </a:r>
            <a:r>
              <a:rPr lang="x-none" smtClean="0"/>
              <a:t>ont motivé</a:t>
            </a:r>
            <a:r>
              <a:rPr lang="fr-FR" dirty="0" smtClean="0"/>
              <a:t>,</a:t>
            </a:r>
            <a:r>
              <a:rPr lang="x-none" smtClean="0"/>
              <a:t> en 2010</a:t>
            </a:r>
            <a:r>
              <a:rPr lang="fr-FR" dirty="0" smtClean="0"/>
              <a:t>,</a:t>
            </a:r>
            <a:r>
              <a:rPr lang="x-none" smtClean="0"/>
              <a:t> la signature d’un Protocole d’accord entre les </a:t>
            </a:r>
            <a:r>
              <a:rPr lang="fr-FR" dirty="0" smtClean="0"/>
              <a:t>b</a:t>
            </a:r>
            <a:r>
              <a:rPr lang="x-none" smtClean="0"/>
              <a:t>ailleurs et l’INTOSAI, baptisé « Coopération INTOSAI-Donateurs », dont l’objectif est d’améliorer la performance des ISC dans les pays en développement par l’application des principes mentionnés à la diapositive précédente. </a:t>
            </a:r>
          </a:p>
          <a:p>
            <a:pPr>
              <a:defRPr b="0" i="0"/>
            </a:pPr>
            <a:r>
              <a:rPr lang="x-none" sz="1200" smtClean="0">
                <a:latin typeface="Tw Cen MT" panose="020B0602020104020603" pitchFamily="34" charset="0"/>
              </a:rPr>
              <a:t>À ce jour, 23 bailleurs et l’INTOSAI ont signé le protocole d’accord.</a:t>
            </a:r>
          </a:p>
        </p:txBody>
      </p:sp>
      <p:sp>
        <p:nvSpPr>
          <p:cNvPr id="4" name="Slide Number Placeholder 3"/>
          <p:cNvSpPr>
            <a:spLocks noGrp="1"/>
          </p:cNvSpPr>
          <p:nvPr>
            <p:ph type="sldNum" sz="quarter" idx="10"/>
          </p:nvPr>
        </p:nvSpPr>
        <p:spPr/>
        <p:txBody>
          <a:bodyPr/>
          <a:lstStyle/>
          <a:p>
            <a:pPr>
              <a:defRPr b="0" i="0"/>
            </a:pPr>
            <a:fld id="{A61421C1-406A-4B93-9AEA-EE5890BB3261}" type="slidenum">
              <a:rPr lang="en-US" smtClean="0"/>
              <a:t>17</a:t>
            </a:fld>
            <a:endParaRPr lang="en-US" dirty="0" smtClean="0"/>
          </a:p>
        </p:txBody>
      </p:sp>
    </p:spTree>
    <p:extLst>
      <p:ext uri="{BB962C8B-B14F-4D97-AF65-F5344CB8AC3E}">
        <p14:creationId xmlns:p14="http://schemas.microsoft.com/office/powerpoint/2010/main" val="37289945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x-none" smtClean="0"/>
              <a:t>L’INTOSAI est l’organisation internationale des ISC</a:t>
            </a:r>
            <a:r>
              <a:rPr lang="fr-FR" dirty="0" smtClean="0"/>
              <a:t>.</a:t>
            </a:r>
            <a:r>
              <a:rPr lang="fr-FR" baseline="0" dirty="0" smtClean="0"/>
              <a:t> Elle</a:t>
            </a:r>
            <a:r>
              <a:rPr lang="fr-FR" dirty="0" smtClean="0"/>
              <a:t> </a:t>
            </a:r>
            <a:r>
              <a:rPr lang="x-none" smtClean="0"/>
              <a:t>compte plus de 190 membres</a:t>
            </a:r>
            <a:r>
              <a:rPr lang="fr-FR" dirty="0" smtClean="0"/>
              <a:t> et se compose</a:t>
            </a:r>
            <a:r>
              <a:rPr lang="fr-FR" baseline="0" dirty="0" smtClean="0"/>
              <a:t> de </a:t>
            </a:r>
            <a:r>
              <a:rPr lang="x-none" smtClean="0"/>
              <a:t>différentes commissions, parmi lesquelles des groupes de travail régionaux et thématiques, qui travaillent ensemble à l’amélioration du contrôle des finances dans le secteur public. </a:t>
            </a:r>
          </a:p>
        </p:txBody>
      </p:sp>
      <p:sp>
        <p:nvSpPr>
          <p:cNvPr id="4" name="Slide Number Placeholder 3"/>
          <p:cNvSpPr>
            <a:spLocks noGrp="1"/>
          </p:cNvSpPr>
          <p:nvPr>
            <p:ph type="sldNum" sz="quarter" idx="10"/>
          </p:nvPr>
        </p:nvSpPr>
        <p:spPr/>
        <p:txBody>
          <a:bodyPr/>
          <a:lstStyle/>
          <a:p>
            <a:pPr>
              <a:defRPr b="0" i="0"/>
            </a:pPr>
            <a:fld id="{9B0FED93-45CD-4A35-8237-7B7D3C80CD26}" type="slidenum">
              <a:rPr lang="en-US" smtClean="0"/>
              <a:t>18</a:t>
            </a:fld>
            <a:endParaRPr lang="en-US" dirty="0" smtClean="0"/>
          </a:p>
        </p:txBody>
      </p:sp>
    </p:spTree>
    <p:extLst>
      <p:ext uri="{BB962C8B-B14F-4D97-AF65-F5344CB8AC3E}">
        <p14:creationId xmlns:p14="http://schemas.microsoft.com/office/powerpoint/2010/main" val="4139457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620688"/>
            <a:ext cx="8229600" cy="796950"/>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Slide Number Placeholder 5"/>
          <p:cNvSpPr txBox="1"/>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ct val="0"/>
              </a:spcBef>
              <a:spcAft>
                <a:spcPct val="0"/>
              </a:spcAft>
              <a:buClrTx/>
              <a:buSzTx/>
              <a:buFontTx/>
              <a:buNone/>
            </a:pPr>
            <a:fld id="{838568A6-844E-4795-BA46-D52E8BACC7EA}" type="slidenum">
              <a:rPr kumimoji="0" lang="en-US" sz="1600" b="0" i="0" u="none" strike="noStrike" kern="1200" cap="none" spc="0" normalizeH="0" baseline="0" noProof="0" smtClean="0">
                <a:ln>
                  <a:noFill/>
                </a:ln>
                <a:solidFill>
                  <a:schemeClr val="tx1"/>
                </a:solidFill>
                <a:uLnTx/>
                <a:uFillTx/>
                <a:latin typeface="+mn-lt"/>
                <a:ea typeface="+mn-ea"/>
                <a:cs typeface="+mn-cs"/>
              </a:rPr>
              <a:pPr marL="0" marR="0" lvl="0" indent="0" algn="r" defTabSz="914400" rtl="0" eaLnBrk="1" fontAlgn="auto" latinLnBrk="0" hangingPunct="1">
                <a:lnSpc>
                  <a:spcPct val="100000"/>
                </a:lnSpc>
                <a:spcBef>
                  <a:spcPct val="0"/>
                </a:spcBef>
                <a:spcAft>
                  <a:spcPct val="0"/>
                </a:spcAft>
                <a:buClrTx/>
                <a:buSzTx/>
                <a:buFontTx/>
                <a:buNone/>
              </a:pPr>
              <a:t>‹#›</a:t>
            </a:fld>
            <a:endParaRPr kumimoji="0" lang="en-US" sz="1600" b="0" i="0" u="none" strike="noStrike" kern="1200" cap="none" spc="0" normalizeH="0" baseline="0" noProof="0" dirty="0">
              <a:ln>
                <a:noFill/>
              </a:ln>
              <a:solidFill>
                <a:schemeClr val="tx1"/>
              </a:solidFill>
              <a:uLnTx/>
              <a:uFillTx/>
              <a:latin typeface="+mn-lt"/>
              <a:ea typeface="+mn-ea"/>
              <a:cs typeface="+mn-cs"/>
            </a:endParaRP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3" name="Slide Number Placeholder 5"/>
          <p:cNvSpPr txBox="1"/>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ct val="0"/>
              </a:spcBef>
              <a:spcAft>
                <a:spcPct val="0"/>
              </a:spcAft>
              <a:buClrTx/>
              <a:buSzTx/>
              <a:buFontTx/>
              <a:buNone/>
            </a:pPr>
            <a:fld id="{838568A6-844E-4795-BA46-D52E8BACC7EA}" type="slidenum">
              <a:rPr kumimoji="0" lang="en-US" sz="1600" b="0" i="0" u="none" strike="noStrike" kern="1200" cap="none" spc="0" normalizeH="0" baseline="0" noProof="0" smtClean="0">
                <a:ln>
                  <a:noFill/>
                </a:ln>
                <a:solidFill>
                  <a:schemeClr val="tx1"/>
                </a:solidFill>
                <a:uLnTx/>
                <a:uFillTx/>
                <a:latin typeface="+mn-lt"/>
                <a:ea typeface="+mn-ea"/>
                <a:cs typeface="+mn-cs"/>
              </a:rPr>
              <a:pPr marL="0" marR="0" lvl="0" indent="0" algn="r" defTabSz="914400" rtl="0" eaLnBrk="1" fontAlgn="auto" latinLnBrk="0" hangingPunct="1">
                <a:lnSpc>
                  <a:spcPct val="100000"/>
                </a:lnSpc>
                <a:spcBef>
                  <a:spcPct val="0"/>
                </a:spcBef>
                <a:spcAft>
                  <a:spcPct val="0"/>
                </a:spcAft>
                <a:buClrTx/>
                <a:buSzTx/>
                <a:buFontTx/>
                <a:buNone/>
              </a:pPr>
              <a:t>‹#›</a:t>
            </a:fld>
            <a:endParaRPr kumimoji="0" lang="en-US" sz="1600" b="0" i="0" u="none" strike="noStrike" kern="1200" cap="none" spc="0" normalizeH="0" baseline="0" noProof="0" dirty="0">
              <a:ln>
                <a:noFill/>
              </a:ln>
              <a:solidFill>
                <a:schemeClr val="tx1"/>
              </a:solidFill>
              <a:uLnTx/>
              <a:uFillTx/>
              <a:latin typeface="+mn-lt"/>
              <a:ea typeface="+mn-ea"/>
              <a:cs typeface="+mn-cs"/>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79695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Slide Number Placeholder 5"/>
          <p:cNvSpPr txBox="1"/>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ct val="0"/>
              </a:spcBef>
              <a:spcAft>
                <a:spcPct val="0"/>
              </a:spcAft>
              <a:buClrTx/>
              <a:buSzTx/>
              <a:buFontTx/>
              <a:buNone/>
            </a:pPr>
            <a:fld id="{838568A6-844E-4795-BA46-D52E8BACC7EA}" type="slidenum">
              <a:rPr kumimoji="0" lang="en-US" sz="1600" b="0" i="0" u="none" strike="noStrike" kern="1200" cap="none" spc="0" normalizeH="0" baseline="0" noProof="0" smtClean="0">
                <a:ln>
                  <a:noFill/>
                </a:ln>
                <a:solidFill>
                  <a:schemeClr val="tx1"/>
                </a:solidFill>
                <a:uLnTx/>
                <a:uFillTx/>
                <a:latin typeface="+mn-lt"/>
                <a:ea typeface="+mn-ea"/>
                <a:cs typeface="+mn-cs"/>
              </a:rPr>
              <a:pPr marL="0" marR="0" lvl="0" indent="0" algn="r" defTabSz="914400" rtl="0" eaLnBrk="1" fontAlgn="auto" latinLnBrk="0" hangingPunct="1">
                <a:lnSpc>
                  <a:spcPct val="100000"/>
                </a:lnSpc>
                <a:spcBef>
                  <a:spcPct val="0"/>
                </a:spcBef>
                <a:spcAft>
                  <a:spcPct val="0"/>
                </a:spcAft>
                <a:buClrTx/>
                <a:buSzTx/>
                <a:buFontTx/>
                <a:buNone/>
              </a:pPr>
              <a:t>‹#›</a:t>
            </a:fld>
            <a:endParaRPr kumimoji="0" lang="en-US" sz="1600" b="0" i="0" u="none" strike="noStrike" kern="1200" cap="none" spc="0" normalizeH="0" baseline="0" noProof="0" dirty="0">
              <a:ln>
                <a:noFill/>
              </a:ln>
              <a:solidFill>
                <a:schemeClr val="tx1"/>
              </a:solidFill>
              <a:uLnTx/>
              <a:uFillTx/>
              <a:latin typeface="+mn-lt"/>
              <a:ea typeface="+mn-ea"/>
              <a:cs typeface="+mn-cs"/>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79695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Slide Number Placeholder 5"/>
          <p:cNvSpPr txBox="1"/>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ct val="0"/>
              </a:spcBef>
              <a:spcAft>
                <a:spcPct val="0"/>
              </a:spcAft>
              <a:buClrTx/>
              <a:buSzTx/>
              <a:buFontTx/>
              <a:buNone/>
            </a:pPr>
            <a:fld id="{838568A6-844E-4795-BA46-D52E8BACC7EA}" type="slidenum">
              <a:rPr kumimoji="0" lang="en-US" sz="1600" b="0" i="0" u="none" strike="noStrike" kern="1200" cap="none" spc="0" normalizeH="0" baseline="0" noProof="0" smtClean="0">
                <a:ln>
                  <a:noFill/>
                </a:ln>
                <a:solidFill>
                  <a:schemeClr val="tx1"/>
                </a:solidFill>
                <a:uLnTx/>
                <a:uFillTx/>
                <a:latin typeface="+mn-lt"/>
                <a:ea typeface="+mn-ea"/>
                <a:cs typeface="+mn-cs"/>
              </a:rPr>
              <a:pPr marL="0" marR="0" lvl="0" indent="0" algn="r" defTabSz="914400" rtl="0" eaLnBrk="1" fontAlgn="auto" latinLnBrk="0" hangingPunct="1">
                <a:lnSpc>
                  <a:spcPct val="100000"/>
                </a:lnSpc>
                <a:spcBef>
                  <a:spcPct val="0"/>
                </a:spcBef>
                <a:spcAft>
                  <a:spcPct val="0"/>
                </a:spcAft>
                <a:buClrTx/>
                <a:buSzTx/>
                <a:buFontTx/>
                <a:buNone/>
              </a:pPr>
              <a:t>‹#›</a:t>
            </a:fld>
            <a:endParaRPr kumimoji="0" lang="en-US" sz="1600" b="0" i="0" u="none" strike="noStrike" kern="1200" cap="none" spc="0" normalizeH="0" baseline="0" noProof="0" dirty="0">
              <a:ln>
                <a:noFill/>
              </a:ln>
              <a:solidFill>
                <a:schemeClr val="tx1"/>
              </a:solidFill>
              <a:uLnTx/>
              <a:uFillTx/>
              <a:latin typeface="+mn-lt"/>
              <a:ea typeface="+mn-ea"/>
              <a:cs typeface="+mn-cs"/>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796950"/>
          </a:xfrm>
        </p:spPr>
        <p:txBody>
          <a:bodyPr/>
          <a:lstStyle/>
          <a:p>
            <a:r>
              <a:rPr lang="en-US" smtClean="0"/>
              <a:t>Click to edit Master title style</a:t>
            </a:r>
            <a:endParaRPr lang="en-US"/>
          </a:p>
        </p:txBody>
      </p:sp>
      <p:sp>
        <p:nvSpPr>
          <p:cNvPr id="11" name="Slide Number Placeholder 5"/>
          <p:cNvSpPr txBox="1"/>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ct val="0"/>
              </a:spcBef>
              <a:spcAft>
                <a:spcPct val="0"/>
              </a:spcAft>
              <a:buClrTx/>
              <a:buSzTx/>
              <a:buFontTx/>
              <a:buNone/>
            </a:pPr>
            <a:fld id="{838568A6-844E-4795-BA46-D52E8BACC7EA}" type="slidenum">
              <a:rPr kumimoji="0" lang="en-US" sz="1600" b="0" i="0" u="none" strike="noStrike" kern="1200" cap="none" spc="0" normalizeH="0" baseline="0" noProof="0" smtClean="0">
                <a:ln>
                  <a:noFill/>
                </a:ln>
                <a:solidFill>
                  <a:schemeClr val="tx1"/>
                </a:solidFill>
                <a:uLnTx/>
                <a:uFillTx/>
                <a:latin typeface="+mn-lt"/>
                <a:ea typeface="+mn-ea"/>
                <a:cs typeface="+mn-cs"/>
              </a:rPr>
              <a:pPr marL="0" marR="0" lvl="0" indent="0" algn="r" defTabSz="914400" rtl="0" eaLnBrk="1" fontAlgn="auto" latinLnBrk="0" hangingPunct="1">
                <a:lnSpc>
                  <a:spcPct val="100000"/>
                </a:lnSpc>
                <a:spcBef>
                  <a:spcPct val="0"/>
                </a:spcBef>
                <a:spcAft>
                  <a:spcPct val="0"/>
                </a:spcAft>
                <a:buClrTx/>
                <a:buSzTx/>
                <a:buFontTx/>
                <a:buNone/>
              </a:pPr>
              <a:t>‹#›</a:t>
            </a:fld>
            <a:endParaRPr kumimoji="0" lang="en-US" sz="1600" b="0" i="0" u="none" strike="noStrike" kern="1200" cap="none" spc="0" normalizeH="0" baseline="0" noProof="0" dirty="0">
              <a:ln>
                <a:noFill/>
              </a:ln>
              <a:solidFill>
                <a:schemeClr val="tx1"/>
              </a:solidFill>
              <a:uLnTx/>
              <a:uFillTx/>
              <a:latin typeface="+mn-lt"/>
              <a:ea typeface="+mn-ea"/>
              <a:cs typeface="+mn-cs"/>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 name="Slide Number Placeholder 5"/>
          <p:cNvSpPr txBox="1"/>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ct val="0"/>
              </a:spcBef>
              <a:spcAft>
                <a:spcPct val="0"/>
              </a:spcAft>
              <a:buClrTx/>
              <a:buSzTx/>
              <a:buFontTx/>
              <a:buNone/>
            </a:pPr>
            <a:fld id="{838568A6-844E-4795-BA46-D52E8BACC7EA}" type="slidenum">
              <a:rPr kumimoji="0" lang="en-US" sz="1600" b="0" i="0" u="none" strike="noStrike" kern="1200" cap="none" spc="0" normalizeH="0" baseline="0" noProof="0" smtClean="0">
                <a:ln>
                  <a:noFill/>
                </a:ln>
                <a:solidFill>
                  <a:schemeClr val="tx1"/>
                </a:solidFill>
                <a:uLnTx/>
                <a:uFillTx/>
                <a:latin typeface="+mn-lt"/>
                <a:ea typeface="+mn-ea"/>
                <a:cs typeface="+mn-cs"/>
              </a:rPr>
              <a:pPr marL="0" marR="0" lvl="0" indent="0" algn="r" defTabSz="914400" rtl="0" eaLnBrk="1" fontAlgn="auto" latinLnBrk="0" hangingPunct="1">
                <a:lnSpc>
                  <a:spcPct val="100000"/>
                </a:lnSpc>
                <a:spcBef>
                  <a:spcPct val="0"/>
                </a:spcBef>
                <a:spcAft>
                  <a:spcPct val="0"/>
                </a:spcAft>
                <a:buClrTx/>
                <a:buSzTx/>
                <a:buFontTx/>
                <a:buNone/>
              </a:pPr>
              <a:t>‹#›</a:t>
            </a:fld>
            <a:endParaRPr kumimoji="0" lang="en-US" sz="1600" b="0" i="0" u="none" strike="noStrike" kern="1200" cap="none" spc="0" normalizeH="0" baseline="0" noProof="0" dirty="0">
              <a:ln>
                <a:noFill/>
              </a:ln>
              <a:solidFill>
                <a:schemeClr val="tx1"/>
              </a:solidFill>
              <a:uLnTx/>
              <a:uFillTx/>
              <a:latin typeface="+mn-lt"/>
              <a:ea typeface="+mn-ea"/>
              <a:cs typeface="+mn-cs"/>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3008313" cy="814412"/>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620688"/>
            <a:ext cx="5111750" cy="55054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Slide Number Placeholder 5"/>
          <p:cNvSpPr txBox="1"/>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ct val="0"/>
              </a:spcBef>
              <a:spcAft>
                <a:spcPct val="0"/>
              </a:spcAft>
              <a:buClrTx/>
              <a:buSzTx/>
              <a:buFontTx/>
              <a:buNone/>
            </a:pPr>
            <a:fld id="{838568A6-844E-4795-BA46-D52E8BACC7EA}" type="slidenum">
              <a:rPr kumimoji="0" lang="en-US" sz="1600" b="0" i="0" u="none" strike="noStrike" kern="1200" cap="none" spc="0" normalizeH="0" baseline="0" noProof="0" smtClean="0">
                <a:ln>
                  <a:noFill/>
                </a:ln>
                <a:solidFill>
                  <a:schemeClr val="tx1"/>
                </a:solidFill>
                <a:uLnTx/>
                <a:uFillTx/>
                <a:latin typeface="+mn-lt"/>
                <a:ea typeface="+mn-ea"/>
                <a:cs typeface="+mn-cs"/>
              </a:rPr>
              <a:pPr marL="0" marR="0" lvl="0" indent="0" algn="r" defTabSz="914400" rtl="0" eaLnBrk="1" fontAlgn="auto" latinLnBrk="0" hangingPunct="1">
                <a:lnSpc>
                  <a:spcPct val="100000"/>
                </a:lnSpc>
                <a:spcBef>
                  <a:spcPct val="0"/>
                </a:spcBef>
                <a:spcAft>
                  <a:spcPct val="0"/>
                </a:spcAft>
                <a:buClrTx/>
                <a:buSzTx/>
                <a:buFontTx/>
                <a:buNone/>
              </a:pPr>
              <a:t>‹#›</a:t>
            </a:fld>
            <a:endParaRPr kumimoji="0" lang="en-US" sz="1600" b="0" i="0" u="none" strike="noStrike" kern="1200" cap="none" spc="0" normalizeH="0" baseline="0" noProof="0" dirty="0">
              <a:ln>
                <a:noFill/>
              </a:ln>
              <a:solidFill>
                <a:schemeClr val="tx1"/>
              </a:solidFill>
              <a:uLnTx/>
              <a:uFillTx/>
              <a:latin typeface="+mn-lt"/>
              <a:ea typeface="+mn-ea"/>
              <a:cs typeface="+mn-cs"/>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Slide Number Placeholder 5"/>
          <p:cNvSpPr txBox="1"/>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ct val="0"/>
              </a:spcBef>
              <a:spcAft>
                <a:spcPct val="0"/>
              </a:spcAft>
              <a:buClrTx/>
              <a:buSzTx/>
              <a:buFontTx/>
              <a:buNone/>
            </a:pPr>
            <a:fld id="{838568A6-844E-4795-BA46-D52E8BACC7EA}" type="slidenum">
              <a:rPr kumimoji="0" lang="en-US" sz="1600" b="0" i="0" u="none" strike="noStrike" kern="1200" cap="none" spc="0" normalizeH="0" baseline="0" noProof="0" smtClean="0">
                <a:ln>
                  <a:noFill/>
                </a:ln>
                <a:solidFill>
                  <a:schemeClr val="tx1"/>
                </a:solidFill>
                <a:uLnTx/>
                <a:uFillTx/>
                <a:latin typeface="+mn-lt"/>
                <a:ea typeface="+mn-ea"/>
                <a:cs typeface="+mn-cs"/>
              </a:rPr>
              <a:pPr marL="0" marR="0" lvl="0" indent="0" algn="r" defTabSz="914400" rtl="0" eaLnBrk="1" fontAlgn="auto" latinLnBrk="0" hangingPunct="1">
                <a:lnSpc>
                  <a:spcPct val="100000"/>
                </a:lnSpc>
                <a:spcBef>
                  <a:spcPct val="0"/>
                </a:spcBef>
                <a:spcAft>
                  <a:spcPct val="0"/>
                </a:spcAft>
                <a:buClrTx/>
                <a:buSzTx/>
                <a:buFontTx/>
                <a:buNone/>
              </a:pPr>
              <a:t>‹#›</a:t>
            </a:fld>
            <a:endParaRPr kumimoji="0" lang="en-US" sz="1600" b="0" i="0" u="none" strike="noStrike" kern="1200" cap="none" spc="0" normalizeH="0" baseline="0" noProof="0" dirty="0">
              <a:ln>
                <a:noFill/>
              </a:ln>
              <a:solidFill>
                <a:schemeClr val="tx1"/>
              </a:solidFill>
              <a:uLnTx/>
              <a:uFillTx/>
              <a:latin typeface="+mn-lt"/>
              <a:ea typeface="+mn-ea"/>
              <a:cs typeface="+mn-cs"/>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a:xfrm>
            <a:off x="457200" y="620688"/>
            <a:ext cx="8229600" cy="796950"/>
          </a:xfrm>
          <a:prstGeom prst="rect">
            <a:avLst/>
          </a:prstGeom>
          <a:noFill/>
          <a:ln w="9525">
            <a:noFill/>
            <a:miter lim="800000"/>
          </a:ln>
        </p:spPr>
        <p:txBody>
          <a:bodyPr vert="horz" wrap="square" lIns="91440" tIns="45720" rIns="91440" bIns="45720" anchor="ctr" anchorCtr="0" compatLnSpc="1">
            <a:prstTxWarp prst="textNoShape">
              <a:avLst/>
            </a:prstTxWarp>
          </a:bodyPr>
          <a:lstStyle/>
          <a:p>
            <a:pPr lvl="0"/>
            <a:endParaRPr lang="en-US" dirty="0" smtClean="0"/>
          </a:p>
        </p:txBody>
      </p:sp>
      <p:sp>
        <p:nvSpPr>
          <p:cNvPr id="1027" name="Text Placeholder 2"/>
          <p:cNvSpPr>
            <a:spLocks noGrp="1"/>
          </p:cNvSpPr>
          <p:nvPr>
            <p:ph type="body" idx="1"/>
          </p:nvPr>
        </p:nvSpPr>
        <p:spPr>
          <a:xfrm>
            <a:off x="457200" y="1600200"/>
            <a:ext cx="8229600" cy="4525963"/>
          </a:xfrm>
          <a:prstGeom prst="rect">
            <a:avLst/>
          </a:prstGeom>
          <a:noFill/>
          <a:ln w="9525">
            <a:noFill/>
            <a:miter lim="800000"/>
          </a:ln>
        </p:spPr>
        <p:txBody>
          <a:bodyPr vert="horz" wrap="square" lIns="91440" tIns="45720" rIns="91440" bIns="45720"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 name="Rectangle 6"/>
          <p:cNvSpPr/>
          <p:nvPr userDrawn="1"/>
        </p:nvSpPr>
        <p:spPr>
          <a:xfrm>
            <a:off x="0" y="6669360"/>
            <a:ext cx="8027988" cy="216024"/>
          </a:xfrm>
          <a:prstGeom prst="rect">
            <a:avLst/>
          </a:prstGeom>
          <a:solidFill>
            <a:srgbClr val="1E47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ct val="0"/>
              </a:spcBef>
              <a:spcAft>
                <a:spcPct val="0"/>
              </a:spcAft>
            </a:pPr>
            <a:r>
              <a:rPr lang="fr-FR" sz="900" i="1" dirty="0" smtClean="0">
                <a:latin typeface="+mn-lt"/>
                <a:cs typeface="Arial" pitchFamily="34" charset="0"/>
              </a:rPr>
              <a:t>Travaillons ensemble au renforcement des Institutions supérieures de contrôle des finances publiques dans les pays en développement</a:t>
            </a:r>
            <a:endParaRPr lang="en-US" sz="900" i="1" dirty="0">
              <a:latin typeface="+mn-lt"/>
              <a:cs typeface="Arial" pitchFamily="34" charset="0"/>
            </a:endParaRPr>
          </a:p>
        </p:txBody>
      </p:sp>
      <p:sp>
        <p:nvSpPr>
          <p:cNvPr id="8" name="Title Placeholder 1"/>
          <p:cNvSpPr txBox="1"/>
          <p:nvPr userDrawn="1"/>
        </p:nvSpPr>
        <p:spPr>
          <a:xfrm>
            <a:off x="0" y="0"/>
            <a:ext cx="9144000" cy="620688"/>
          </a:xfrm>
          <a:prstGeom prst="rect">
            <a:avLst/>
          </a:prstGeom>
          <a:solidFill>
            <a:srgbClr val="1E4778"/>
          </a:solidFill>
          <a:ln w="9525">
            <a:noFill/>
            <a:miter lim="800000"/>
          </a:ln>
        </p:spPr>
        <p:txBody>
          <a:bodyPr vert="horz" wrap="square" lIns="91440" tIns="45720" rIns="91440" bIns="4572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pPr>
            <a:endParaRPr kumimoji="0" lang="en-US" sz="2000" b="0" i="0" u="none" strike="noStrike" kern="1200" cap="none" spc="0" normalizeH="0" baseline="0" noProof="0" dirty="0" smtClean="0">
              <a:ln>
                <a:noFill/>
              </a:ln>
              <a:solidFill>
                <a:schemeClr val="bg1"/>
              </a:solidFill>
              <a:uLnTx/>
              <a:uFillTx/>
              <a:latin typeface="+mj-lt"/>
              <a:ea typeface="+mj-ea"/>
              <a:cs typeface="+mj-cs"/>
            </a:endParaRPr>
          </a:p>
        </p:txBody>
      </p:sp>
      <p:sp>
        <p:nvSpPr>
          <p:cNvPr id="4" name="Rectangle 3"/>
          <p:cNvSpPr/>
          <p:nvPr userDrawn="1"/>
        </p:nvSpPr>
        <p:spPr>
          <a:xfrm>
            <a:off x="0" y="0"/>
            <a:ext cx="1619672" cy="10570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0" y="-46855"/>
            <a:ext cx="1619672" cy="1152524"/>
          </a:xfrm>
          <a:prstGeom prst="rect">
            <a:avLst/>
          </a:prstGeom>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s://www.youtube.com/watch?v=J28LpmNnvtM" TargetMode="External"/><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1.xml"/><Relationship Id="rId3" Type="http://schemas.openxmlformats.org/officeDocument/2006/relationships/hyperlink" Target="https://www.youtube.com/watch?v=4luMbredyi0" TargetMode="External"/><Relationship Id="rId7" Type="http://schemas.openxmlformats.org/officeDocument/2006/relationships/image" Target="../media/image12.gif"/><Relationship Id="rId12"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jpeg"/><Relationship Id="rId11" Type="http://schemas.openxmlformats.org/officeDocument/2006/relationships/diagramColors" Target="../diagrams/colors1.xml"/><Relationship Id="rId5" Type="http://schemas.openxmlformats.org/officeDocument/2006/relationships/image" Target="../media/image10.jpeg"/><Relationship Id="rId10" Type="http://schemas.openxmlformats.org/officeDocument/2006/relationships/diagramQuickStyle" Target="../diagrams/quickStyle1.xml"/><Relationship Id="rId4" Type="http://schemas.openxmlformats.org/officeDocument/2006/relationships/image" Target="../media/image9.png"/><Relationship Id="rId9"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3.png"/><Relationship Id="rId7"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chart" Target="../charts/chart3.xml"/><Relationship Id="rId4" Type="http://schemas.openxmlformats.org/officeDocument/2006/relationships/chart" Target="../charts/chart2.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31.jpeg"/><Relationship Id="rId13" Type="http://schemas.openxmlformats.org/officeDocument/2006/relationships/image" Target="../media/image36.jpeg"/><Relationship Id="rId3" Type="http://schemas.openxmlformats.org/officeDocument/2006/relationships/diagramData" Target="../diagrams/data5.xml"/><Relationship Id="rId7" Type="http://schemas.microsoft.com/office/2007/relationships/diagramDrawing" Target="../diagrams/drawing5.xml"/><Relationship Id="rId12"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diagramColors" Target="../diagrams/colors5.xml"/><Relationship Id="rId11" Type="http://schemas.openxmlformats.org/officeDocument/2006/relationships/image" Target="../media/image34.png"/><Relationship Id="rId5" Type="http://schemas.openxmlformats.org/officeDocument/2006/relationships/diagramQuickStyle" Target="../diagrams/quickStyle5.xml"/><Relationship Id="rId15" Type="http://schemas.openxmlformats.org/officeDocument/2006/relationships/image" Target="../media/image38.jpeg"/><Relationship Id="rId10" Type="http://schemas.openxmlformats.org/officeDocument/2006/relationships/image" Target="../media/image33.jpeg"/><Relationship Id="rId4" Type="http://schemas.openxmlformats.org/officeDocument/2006/relationships/diagramLayout" Target="../diagrams/layout5.xml"/><Relationship Id="rId9" Type="http://schemas.openxmlformats.org/officeDocument/2006/relationships/image" Target="../media/image32.jpeg"/><Relationship Id="rId14" Type="http://schemas.openxmlformats.org/officeDocument/2006/relationships/image" Target="../media/image37.jpe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hyperlink" Target="mailto:Intosai.donor.secretariat@idi.no" TargetMode="External"/><Relationship Id="rId2" Type="http://schemas.openxmlformats.org/officeDocument/2006/relationships/hyperlink" Target="http://www.idi.no/intosai-donor-cooperatio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TextBox 5"/>
          <p:cNvSpPr txBox="1">
            <a:spLocks noChangeArrowheads="1"/>
          </p:cNvSpPr>
          <p:nvPr/>
        </p:nvSpPr>
        <p:spPr>
          <a:xfrm>
            <a:off x="1402755" y="5951239"/>
            <a:ext cx="6985669" cy="640720"/>
          </a:xfrm>
          <a:prstGeom prst="rect">
            <a:avLst/>
          </a:prstGeom>
          <a:noFill/>
          <a:ln w="9525">
            <a:noFill/>
            <a:miter lim="800000"/>
          </a:ln>
        </p:spPr>
        <p:txBody>
          <a:bodyPr wrap="square">
            <a:spAutoFit/>
          </a:bodyPr>
          <a:lstStyle/>
          <a:p>
            <a:pPr>
              <a:defRPr b="0" i="0"/>
            </a:pPr>
            <a:r>
              <a:rPr lang="x-none">
                <a:latin typeface="Calibri" pitchFamily="34" charset="0"/>
              </a:rPr>
              <a:t>Présenté par :</a:t>
            </a:r>
          </a:p>
          <a:p>
            <a:pPr>
              <a:defRPr b="0" i="0"/>
            </a:pPr>
            <a:r>
              <a:rPr lang="x-none">
                <a:latin typeface="Calibri" pitchFamily="34" charset="0"/>
              </a:rPr>
              <a:t>Lieu et date : </a:t>
            </a:r>
          </a:p>
        </p:txBody>
      </p:sp>
      <p:sp>
        <p:nvSpPr>
          <p:cNvPr id="5" name="Title 1"/>
          <p:cNvSpPr txBox="1"/>
          <p:nvPr/>
        </p:nvSpPr>
        <p:spPr>
          <a:xfrm>
            <a:off x="323528" y="2376990"/>
            <a:ext cx="4824536" cy="2455676"/>
          </a:xfrm>
          <a:prstGeom prst="rect">
            <a:avLst/>
          </a:prstGeom>
          <a:noFill/>
          <a:ln w="9525">
            <a:noFill/>
            <a:miter lim="800000"/>
          </a:ln>
        </p:spPr>
        <p:txBody>
          <a:bodyPr vert="horz" wrap="square" lIns="91440" tIns="45720" rIns="91440" bIns="45720"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r" eaLnBrk="1" hangingPunct="1">
              <a:defRPr b="0" i="0"/>
            </a:pPr>
            <a:r>
              <a:rPr lang="x-none" b="1" smtClean="0">
                <a:solidFill>
                  <a:schemeClr val="tx2"/>
                </a:solidFill>
              </a:rPr>
              <a:t>                   </a:t>
            </a:r>
            <a:endParaRPr lang="fr-FR" b="1" dirty="0" smtClean="0">
              <a:solidFill>
                <a:schemeClr val="tx2"/>
              </a:solidFill>
            </a:endParaRPr>
          </a:p>
          <a:p>
            <a:pPr algn="r" eaLnBrk="1" hangingPunct="1">
              <a:defRPr b="0" i="0"/>
            </a:pPr>
            <a:r>
              <a:rPr lang="x-none" b="1" smtClean="0">
                <a:solidFill>
                  <a:schemeClr val="tx2"/>
                </a:solidFill>
              </a:rPr>
              <a:t>favorise </a:t>
            </a:r>
            <a:br>
              <a:rPr lang="x-none" b="1" smtClean="0">
                <a:solidFill>
                  <a:schemeClr val="tx2"/>
                </a:solidFill>
              </a:rPr>
            </a:br>
            <a:r>
              <a:rPr lang="x-none" b="1" smtClean="0">
                <a:solidFill>
                  <a:schemeClr val="tx2"/>
                </a:solidFill>
              </a:rPr>
              <a:t>   </a:t>
            </a:r>
            <a:r>
              <a:rPr lang="x-none" sz="3600" smtClean="0">
                <a:solidFill>
                  <a:schemeClr val="tx2"/>
                </a:solidFill>
              </a:rPr>
              <a:t>La bonne</a:t>
            </a:r>
            <a:r>
              <a:rPr lang="fr-FR" sz="3600" dirty="0" smtClean="0">
                <a:solidFill>
                  <a:schemeClr val="tx2"/>
                </a:solidFill>
              </a:rPr>
              <a:t> </a:t>
            </a:r>
            <a:r>
              <a:rPr lang="x-none" sz="3600" smtClean="0">
                <a:solidFill>
                  <a:schemeClr val="tx2"/>
                </a:solidFill>
              </a:rPr>
              <a:t>gouvernance</a:t>
            </a:r>
          </a:p>
          <a:p>
            <a:pPr algn="r" eaLnBrk="1" hangingPunct="1">
              <a:defRPr b="0" i="0"/>
            </a:pPr>
            <a:r>
              <a:rPr lang="x-none" sz="3600" smtClean="0">
                <a:solidFill>
                  <a:schemeClr val="tx2"/>
                </a:solidFill>
              </a:rPr>
              <a:t>          La responsabilité  </a:t>
            </a:r>
            <a:br>
              <a:rPr lang="x-none" sz="3600" smtClean="0">
                <a:solidFill>
                  <a:schemeClr val="tx2"/>
                </a:solidFill>
              </a:rPr>
            </a:br>
            <a:r>
              <a:rPr lang="x-none" sz="3600" smtClean="0">
                <a:solidFill>
                  <a:schemeClr val="tx2"/>
                </a:solidFill>
              </a:rPr>
              <a:t>          La transparence</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p:blipFill>
        <p:spPr>
          <a:xfrm>
            <a:off x="5148064" y="1916832"/>
            <a:ext cx="3384376" cy="3024336"/>
          </a:xfrm>
          <a:prstGeom prst="rect">
            <a:avLst/>
          </a:prstGeom>
        </p:spPr>
      </p:pic>
      <p:sp>
        <p:nvSpPr>
          <p:cNvPr id="8" name="Title 1"/>
          <p:cNvSpPr txBox="1"/>
          <p:nvPr/>
        </p:nvSpPr>
        <p:spPr>
          <a:xfrm>
            <a:off x="0" y="1340768"/>
            <a:ext cx="6153762" cy="1584176"/>
          </a:xfrm>
          <a:prstGeom prst="rect">
            <a:avLst/>
          </a:prstGeom>
          <a:noFill/>
          <a:ln w="9525">
            <a:noFill/>
            <a:miter lim="800000"/>
          </a:ln>
        </p:spPr>
        <p:txBody>
          <a:bodyPr vert="horz" wrap="square" lIns="91440" tIns="45720" rIns="91440" bIns="45720"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eaLnBrk="1" hangingPunct="1">
              <a:defRPr b="0" i="0"/>
            </a:pPr>
            <a:r>
              <a:rPr lang="fr-FR" b="1" dirty="0" smtClean="0">
                <a:solidFill>
                  <a:schemeClr val="tx2"/>
                </a:solidFill>
              </a:rPr>
              <a:t> </a:t>
            </a:r>
            <a:r>
              <a:rPr lang="x-none" b="1" smtClean="0">
                <a:solidFill>
                  <a:schemeClr val="tx2"/>
                </a:solidFill>
              </a:rPr>
              <a:t>Pourquoi l’appui aux</a:t>
            </a:r>
            <a:r>
              <a:rPr lang="fr-FR" b="1" dirty="0" smtClean="0">
                <a:solidFill>
                  <a:schemeClr val="tx2"/>
                </a:solidFill>
              </a:rPr>
              <a:t>  </a:t>
            </a:r>
            <a:r>
              <a:rPr lang="x-none" b="1" smtClean="0">
                <a:solidFill>
                  <a:schemeClr val="bg1"/>
                </a:solidFill>
                <a:effectLst>
                  <a:outerShdw blurRad="38100" dist="38100" dir="2700000" algn="tl">
                    <a:srgbClr val="000000">
                      <a:alpha val="43137"/>
                    </a:srgbClr>
                  </a:outerShdw>
                </a:effectLst>
              </a:rPr>
              <a:t>ISC </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hlinkClick r:id="rId3"/>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53171" y="971601"/>
            <a:ext cx="4973787" cy="2842165"/>
          </a:xfrm>
          <a:prstGeom prst="rect">
            <a:avLst/>
          </a:prstGeom>
        </p:spPr>
      </p:pic>
      <p:grpSp>
        <p:nvGrpSpPr>
          <p:cNvPr id="6" name="Group 5"/>
          <p:cNvGrpSpPr/>
          <p:nvPr/>
        </p:nvGrpSpPr>
        <p:grpSpPr>
          <a:xfrm>
            <a:off x="4958077" y="692696"/>
            <a:ext cx="3286331" cy="2736304"/>
            <a:chOff x="4958077" y="692696"/>
            <a:chExt cx="3286331" cy="2736304"/>
          </a:xfrm>
        </p:grpSpPr>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4958077" y="692696"/>
              <a:ext cx="3193218" cy="2736304"/>
            </a:xfrm>
            <a:prstGeom prst="rect">
              <a:avLst/>
            </a:prstGeom>
          </p:spPr>
        </p:pic>
        <p:sp>
          <p:nvSpPr>
            <p:cNvPr id="12" name="Rounded Rectangle 11"/>
            <p:cNvSpPr/>
            <p:nvPr/>
          </p:nvSpPr>
          <p:spPr>
            <a:xfrm>
              <a:off x="4958077" y="2312875"/>
              <a:ext cx="3286331" cy="504056"/>
            </a:xfrm>
            <a:prstGeom prst="roundRect">
              <a:avLst/>
            </a:prstGeom>
            <a:noFill/>
            <a:ln w="25400" cap="flat" algn="ctr">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b="0" i="0"/>
              </a:pPr>
              <a:endParaRPr lang="en-US" dirty="0"/>
            </a:p>
          </p:txBody>
        </p:sp>
      </p:grpSp>
      <p:grpSp>
        <p:nvGrpSpPr>
          <p:cNvPr id="11" name="Group 10"/>
          <p:cNvGrpSpPr/>
          <p:nvPr/>
        </p:nvGrpSpPr>
        <p:grpSpPr>
          <a:xfrm>
            <a:off x="5234026" y="3579392"/>
            <a:ext cx="3545137" cy="1676238"/>
            <a:chOff x="5234026" y="3579392"/>
            <a:chExt cx="3545137" cy="1676238"/>
          </a:xfrm>
        </p:grpSpPr>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rot="214250">
              <a:off x="5340943" y="3579392"/>
              <a:ext cx="3438220" cy="1676238"/>
            </a:xfrm>
            <a:prstGeom prst="rect">
              <a:avLst/>
            </a:prstGeom>
          </p:spPr>
        </p:pic>
        <p:sp>
          <p:nvSpPr>
            <p:cNvPr id="14" name="Rounded Rectangle 13"/>
            <p:cNvSpPr/>
            <p:nvPr/>
          </p:nvSpPr>
          <p:spPr>
            <a:xfrm rot="210645">
              <a:off x="5234026" y="4626939"/>
              <a:ext cx="3518120" cy="544643"/>
            </a:xfrm>
            <a:prstGeom prst="roundRect">
              <a:avLst/>
            </a:prstGeom>
            <a:noFill/>
            <a:ln w="25400" cap="flat" algn="ctr">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b="0" i="0"/>
              </a:pPr>
              <a:endParaRPr lang="en-US" dirty="0"/>
            </a:p>
          </p:txBody>
        </p:sp>
      </p:grpSp>
      <p:grpSp>
        <p:nvGrpSpPr>
          <p:cNvPr id="2" name="Group 1"/>
          <p:cNvGrpSpPr/>
          <p:nvPr/>
        </p:nvGrpSpPr>
        <p:grpSpPr>
          <a:xfrm>
            <a:off x="776989" y="3209666"/>
            <a:ext cx="3396070" cy="2964337"/>
            <a:chOff x="776989" y="3209666"/>
            <a:chExt cx="3396070" cy="2964337"/>
          </a:xfrm>
        </p:grpSpPr>
        <p:pic>
          <p:nvPicPr>
            <p:cNvPr id="4" name="Picture 3"/>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rot="20944504">
              <a:off x="776989" y="3209666"/>
              <a:ext cx="3288101" cy="2964337"/>
            </a:xfrm>
            <a:prstGeom prst="rect">
              <a:avLst/>
            </a:prstGeom>
          </p:spPr>
        </p:pic>
        <p:sp>
          <p:nvSpPr>
            <p:cNvPr id="9" name="Rounded Rectangle 8"/>
            <p:cNvSpPr/>
            <p:nvPr/>
          </p:nvSpPr>
          <p:spPr>
            <a:xfrm rot="20967916">
              <a:off x="811201" y="4122633"/>
              <a:ext cx="3361858" cy="1582998"/>
            </a:xfrm>
            <a:prstGeom prst="roundRect">
              <a:avLst/>
            </a:prstGeom>
            <a:noFill/>
            <a:ln w="25400" cap="flat" algn="ctr">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b="0" i="0"/>
              </a:pPr>
              <a:endParaRPr lang="en-US" dirty="0"/>
            </a:p>
          </p:txBody>
        </p:sp>
      </p:grpSp>
      <p:grpSp>
        <p:nvGrpSpPr>
          <p:cNvPr id="13" name="Group 12"/>
          <p:cNvGrpSpPr/>
          <p:nvPr/>
        </p:nvGrpSpPr>
        <p:grpSpPr>
          <a:xfrm>
            <a:off x="4261768" y="5309207"/>
            <a:ext cx="4147694" cy="841340"/>
            <a:chOff x="4261768" y="5309207"/>
            <a:chExt cx="4147694" cy="841340"/>
          </a:xfrm>
        </p:grpSpPr>
        <p:pic>
          <p:nvPicPr>
            <p:cNvPr id="5" name="Picture 4"/>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4261768" y="5309207"/>
              <a:ext cx="4147694" cy="841340"/>
            </a:xfrm>
            <a:prstGeom prst="rect">
              <a:avLst/>
            </a:prstGeom>
          </p:spPr>
        </p:pic>
        <p:sp>
          <p:nvSpPr>
            <p:cNvPr id="10" name="Rounded Rectangle 9"/>
            <p:cNvSpPr/>
            <p:nvPr/>
          </p:nvSpPr>
          <p:spPr>
            <a:xfrm>
              <a:off x="4353918" y="5627021"/>
              <a:ext cx="4055544" cy="523525"/>
            </a:xfrm>
            <a:prstGeom prst="roundRect">
              <a:avLst/>
            </a:prstGeom>
            <a:noFill/>
            <a:ln w="25400" cap="flat" algn="ctr">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b="0" i="0"/>
              </a:pPr>
              <a:endParaRPr lang="en-US" dirty="0"/>
            </a:p>
          </p:txBody>
        </p:sp>
      </p:grpSp>
    </p:spTree>
    <p:extLst>
      <p:ext uri="{BB962C8B-B14F-4D97-AF65-F5344CB8AC3E}">
        <p14:creationId xmlns:p14="http://schemas.microsoft.com/office/powerpoint/2010/main" val="10217001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indefinite"/>
                            </p:stCondLst>
                          </p:cTn>
                        </p:par>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indefinite"/>
                            </p:stCondLst>
                          </p:cTn>
                        </p:par>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indefinite"/>
                            </p:stCondLst>
                          </p:cTn>
                        </p:par>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1000"/>
                                        <p:tgtEl>
                                          <p:spTgt spid="13"/>
                                        </p:tgtEl>
                                      </p:cBhvr>
                                    </p:animEffect>
                                    <p:anim calcmode="lin" valueType="num">
                                      <p:cBhvr>
                                        <p:cTn id="32" dur="1000" fill="hold"/>
                                        <p:tgtEl>
                                          <p:spTgt spid="13"/>
                                        </p:tgtEl>
                                        <p:attrNameLst>
                                          <p:attrName>ppt_x</p:attrName>
                                        </p:attrNameLst>
                                      </p:cBhvr>
                                      <p:tavLst>
                                        <p:tav tm="0">
                                          <p:val>
                                            <p:strVal val="#ppt_x"/>
                                          </p:val>
                                        </p:tav>
                                        <p:tav tm="100000">
                                          <p:val>
                                            <p:strVal val="#ppt_x"/>
                                          </p:val>
                                        </p:tav>
                                      </p:tavLst>
                                    </p:anim>
                                    <p:anim calcmode="lin" valueType="num">
                                      <p:cBhvr>
                                        <p:cTn id="3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92696"/>
            <a:ext cx="8229600" cy="796950"/>
          </a:xfrm>
          <a:noFill/>
          <a:ln w="9525">
            <a:noFill/>
            <a:miter lim="800000"/>
          </a:ln>
        </p:spPr>
        <p:txBody>
          <a:bodyPr vert="horz" wrap="square" lIns="91440" tIns="45720" rIns="91440" bIns="45720" anchor="ctr" anchorCtr="0" compatLnSpc="1">
            <a:prstTxWarp prst="textNoShape">
              <a:avLst/>
            </a:prstTxWarp>
          </a:bodyPr>
          <a:lstStyle/>
          <a:p>
            <a:pPr>
              <a:defRPr b="0" i="0"/>
            </a:pPr>
            <a:r>
              <a:rPr lang="x-none" sz="3000" b="1" smtClean="0">
                <a:solidFill>
                  <a:schemeClr val="tx2"/>
                </a:solidFill>
              </a:rPr>
              <a:t>Dans cette présentation, vous verrez...</a:t>
            </a:r>
          </a:p>
        </p:txBody>
      </p:sp>
      <p:sp>
        <p:nvSpPr>
          <p:cNvPr id="7" name="Content Placeholder 2"/>
          <p:cNvSpPr txBox="1"/>
          <p:nvPr/>
        </p:nvSpPr>
        <p:spPr>
          <a:xfrm>
            <a:off x="1284157" y="1168152"/>
            <a:ext cx="6575685" cy="2620888"/>
          </a:xfrm>
          <a:prstGeom prst="rect">
            <a:avLst/>
          </a:prstGeom>
          <a:noFill/>
          <a:ln w="9525">
            <a:noFill/>
            <a:miter lim="800000"/>
          </a:ln>
        </p:spPr>
        <p:txBody>
          <a:bodyPr vert="horz" wrap="square" lIns="91440" tIns="45720" rIns="91440" bIns="45720"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ct val="0"/>
              </a:spcBef>
              <a:buFont typeface="Wingdings" panose="05000000000000000000" pitchFamily="2" charset="2"/>
              <a:buChar char="ü"/>
              <a:defRPr b="0" i="0"/>
            </a:pPr>
            <a:r>
              <a:rPr lang="x-none" sz="2200" smtClean="0">
                <a:solidFill>
                  <a:schemeClr val="tx2"/>
                </a:solidFill>
                <a:latin typeface="+mj-lt"/>
                <a:ea typeface="+mj-ea"/>
                <a:cs typeface="+mj-cs"/>
              </a:rPr>
              <a:t>Que sont les </a:t>
            </a:r>
            <a:r>
              <a:rPr lang="fr-FR" sz="2200" dirty="0" smtClean="0">
                <a:solidFill>
                  <a:schemeClr val="tx2"/>
                </a:solidFill>
                <a:latin typeface="+mj-lt"/>
                <a:ea typeface="+mj-ea"/>
                <a:cs typeface="+mj-cs"/>
              </a:rPr>
              <a:t>i</a:t>
            </a:r>
            <a:r>
              <a:rPr lang="x-none" sz="2200" smtClean="0">
                <a:solidFill>
                  <a:schemeClr val="tx2"/>
                </a:solidFill>
                <a:latin typeface="+mj-lt"/>
                <a:ea typeface="+mj-ea"/>
                <a:cs typeface="+mj-cs"/>
              </a:rPr>
              <a:t>nstitutions </a:t>
            </a:r>
            <a:r>
              <a:rPr lang="fr-FR" sz="2200" dirty="0" smtClean="0">
                <a:solidFill>
                  <a:schemeClr val="tx2"/>
                </a:solidFill>
                <a:latin typeface="+mj-lt"/>
                <a:ea typeface="+mj-ea"/>
                <a:cs typeface="+mj-cs"/>
              </a:rPr>
              <a:t>s</a:t>
            </a:r>
            <a:r>
              <a:rPr lang="x-none" sz="2200" smtClean="0">
                <a:solidFill>
                  <a:schemeClr val="tx2"/>
                </a:solidFill>
                <a:latin typeface="+mj-lt"/>
                <a:ea typeface="+mj-ea"/>
                <a:cs typeface="+mj-cs"/>
              </a:rPr>
              <a:t>upérieures de </a:t>
            </a:r>
            <a:r>
              <a:rPr lang="fr-FR" sz="2200" dirty="0">
                <a:solidFill>
                  <a:schemeClr val="tx2"/>
                </a:solidFill>
                <a:latin typeface="+mj-lt"/>
                <a:ea typeface="+mj-ea"/>
                <a:cs typeface="+mj-cs"/>
              </a:rPr>
              <a:t>c</a:t>
            </a:r>
            <a:r>
              <a:rPr lang="x-none" sz="2200" smtClean="0">
                <a:solidFill>
                  <a:schemeClr val="tx2"/>
                </a:solidFill>
                <a:latin typeface="+mj-lt"/>
                <a:ea typeface="+mj-ea"/>
                <a:cs typeface="+mj-cs"/>
              </a:rPr>
              <a:t>ontrôle des </a:t>
            </a:r>
            <a:r>
              <a:rPr lang="fr-FR" sz="2200" dirty="0">
                <a:solidFill>
                  <a:schemeClr val="tx2"/>
                </a:solidFill>
                <a:latin typeface="+mj-lt"/>
                <a:ea typeface="+mj-ea"/>
                <a:cs typeface="+mj-cs"/>
              </a:rPr>
              <a:t>f</a:t>
            </a:r>
            <a:r>
              <a:rPr lang="x-none" sz="2200" smtClean="0">
                <a:solidFill>
                  <a:schemeClr val="tx2"/>
                </a:solidFill>
                <a:latin typeface="+mj-lt"/>
                <a:ea typeface="+mj-ea"/>
                <a:cs typeface="+mj-cs"/>
              </a:rPr>
              <a:t>inances </a:t>
            </a:r>
            <a:r>
              <a:rPr lang="fr-FR" sz="2200" dirty="0" smtClean="0">
                <a:solidFill>
                  <a:schemeClr val="tx2"/>
                </a:solidFill>
                <a:latin typeface="+mj-lt"/>
                <a:ea typeface="+mj-ea"/>
                <a:cs typeface="+mj-cs"/>
              </a:rPr>
              <a:t>p</a:t>
            </a:r>
            <a:r>
              <a:rPr lang="x-none" sz="2200" smtClean="0">
                <a:solidFill>
                  <a:schemeClr val="tx2"/>
                </a:solidFill>
                <a:latin typeface="+mj-lt"/>
                <a:ea typeface="+mj-ea"/>
                <a:cs typeface="+mj-cs"/>
              </a:rPr>
              <a:t>ubliques (ISC) ?</a:t>
            </a:r>
          </a:p>
          <a:p>
            <a:pPr>
              <a:spcBef>
                <a:spcPct val="0"/>
              </a:spcBef>
              <a:buFont typeface="Wingdings" panose="05000000000000000000" pitchFamily="2" charset="2"/>
              <a:buChar char="ü"/>
              <a:defRPr b="0" i="0"/>
            </a:pPr>
            <a:r>
              <a:rPr lang="x-none" sz="2200" smtClean="0">
                <a:solidFill>
                  <a:schemeClr val="tx2"/>
                </a:solidFill>
                <a:latin typeface="+mj-lt"/>
                <a:ea typeface="+mj-ea"/>
                <a:cs typeface="+mj-cs"/>
              </a:rPr>
              <a:t>Pourquoi sont-elles importantes pour les citoyens ?</a:t>
            </a:r>
          </a:p>
          <a:p>
            <a:pPr>
              <a:spcBef>
                <a:spcPct val="0"/>
              </a:spcBef>
              <a:buFont typeface="Wingdings" panose="05000000000000000000" pitchFamily="2" charset="2"/>
              <a:buChar char="ü"/>
              <a:defRPr b="0" i="0"/>
            </a:pPr>
            <a:r>
              <a:rPr lang="x-none" sz="2200" smtClean="0">
                <a:solidFill>
                  <a:schemeClr val="tx2"/>
                </a:solidFill>
                <a:latin typeface="+mj-lt"/>
                <a:ea typeface="+mj-ea"/>
                <a:cs typeface="+mj-cs"/>
              </a:rPr>
              <a:t>Pourquoi sont-elles importantes pour les partenaires d</a:t>
            </a:r>
            <a:r>
              <a:rPr lang="fr-FR" sz="2200" dirty="0" smtClean="0">
                <a:solidFill>
                  <a:schemeClr val="tx2"/>
                </a:solidFill>
                <a:latin typeface="+mj-lt"/>
                <a:ea typeface="+mj-ea"/>
                <a:cs typeface="+mj-cs"/>
              </a:rPr>
              <a:t>e</a:t>
            </a:r>
            <a:r>
              <a:rPr lang="x-none" sz="2200" smtClean="0">
                <a:solidFill>
                  <a:schemeClr val="tx2"/>
                </a:solidFill>
                <a:latin typeface="+mj-lt"/>
                <a:ea typeface="+mj-ea"/>
                <a:cs typeface="+mj-cs"/>
              </a:rPr>
              <a:t> développement ?</a:t>
            </a:r>
          </a:p>
          <a:p>
            <a:pPr>
              <a:spcBef>
                <a:spcPct val="0"/>
              </a:spcBef>
              <a:buFont typeface="Wingdings" panose="05000000000000000000" pitchFamily="2" charset="2"/>
              <a:buChar char="ü"/>
              <a:defRPr b="0" i="0"/>
            </a:pPr>
            <a:r>
              <a:rPr lang="x-none" sz="2200" smtClean="0">
                <a:solidFill>
                  <a:schemeClr val="tx2"/>
                </a:solidFill>
                <a:latin typeface="+mj-lt"/>
                <a:ea typeface="+mj-ea"/>
                <a:cs typeface="+mj-cs"/>
              </a:rPr>
              <a:t>Pourquoi ont-elles besoin d’un </a:t>
            </a:r>
            <a:r>
              <a:rPr lang="fr-FR" sz="2200" dirty="0" smtClean="0">
                <a:solidFill>
                  <a:schemeClr val="tx2"/>
                </a:solidFill>
                <a:latin typeface="+mj-lt"/>
                <a:ea typeface="+mj-ea"/>
                <a:cs typeface="+mj-cs"/>
              </a:rPr>
              <a:t>appui</a:t>
            </a:r>
            <a:r>
              <a:rPr lang="x-none" sz="2200" smtClean="0">
                <a:solidFill>
                  <a:schemeClr val="tx2"/>
                </a:solidFill>
                <a:latin typeface="+mj-lt"/>
                <a:ea typeface="+mj-ea"/>
                <a:cs typeface="+mj-cs"/>
              </a:rPr>
              <a:t> ?</a:t>
            </a:r>
          </a:p>
          <a:p>
            <a:pPr>
              <a:spcBef>
                <a:spcPct val="0"/>
              </a:spcBef>
              <a:buFont typeface="Wingdings" panose="05000000000000000000" pitchFamily="2" charset="2"/>
              <a:buChar char="ü"/>
              <a:defRPr b="0" i="0"/>
            </a:pPr>
            <a:r>
              <a:rPr lang="x-none" sz="2200" smtClean="0">
                <a:solidFill>
                  <a:schemeClr val="tx2"/>
                </a:solidFill>
                <a:latin typeface="+mj-lt"/>
                <a:ea typeface="+mj-ea"/>
                <a:cs typeface="+mj-cs"/>
              </a:rPr>
              <a:t>Quel appui peut-on leur apporter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p:blipFill>
        <p:spPr>
          <a:xfrm>
            <a:off x="2399596" y="3645024"/>
            <a:ext cx="3915817" cy="26118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40948407"/>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Content Placeholder 2"/>
          <p:cNvSpPr txBox="1"/>
          <p:nvPr/>
        </p:nvSpPr>
        <p:spPr>
          <a:xfrm>
            <a:off x="6548714" y="6464251"/>
            <a:ext cx="7632700" cy="2089150"/>
          </a:xfrm>
          <a:prstGeom prst="rect">
            <a:avLst/>
          </a:prstGeom>
          <a:noFill/>
          <a:ln w="9525">
            <a:noFill/>
            <a:miter lim="800000"/>
          </a:ln>
        </p:spPr>
        <p:txBody>
          <a:bodyPr/>
          <a:lstStyle/>
          <a:p>
            <a:pPr marL="342900" indent="-342900">
              <a:spcBef>
                <a:spcPct val="20000"/>
              </a:spcBef>
              <a:buFont typeface="Arial" charset="0"/>
              <a:buChar char="•"/>
              <a:defRPr b="0" i="0"/>
            </a:pPr>
            <a:endParaRPr lang="en-US" sz="2400" dirty="0">
              <a:latin typeface="Calibri" pitchFamily="34" charset="0"/>
            </a:endParaRPr>
          </a:p>
        </p:txBody>
      </p:sp>
      <p:sp>
        <p:nvSpPr>
          <p:cNvPr id="11" name="Title 8"/>
          <p:cNvSpPr>
            <a:spLocks noGrp="1"/>
          </p:cNvSpPr>
          <p:nvPr>
            <p:ph type="title"/>
          </p:nvPr>
        </p:nvSpPr>
        <p:spPr>
          <a:xfrm>
            <a:off x="4892530" y="1309013"/>
            <a:ext cx="3783926" cy="733382"/>
          </a:xfrm>
        </p:spPr>
        <p:txBody>
          <a:bodyPr/>
          <a:lstStyle/>
          <a:p>
            <a:pPr>
              <a:defRPr b="0" i="0"/>
            </a:pPr>
            <a:r>
              <a:rPr lang="x-none" sz="3000" b="1" smtClean="0">
                <a:solidFill>
                  <a:schemeClr val="tx2"/>
                </a:solidFill>
                <a:hlinkClick r:id="rId3"/>
              </a:rPr>
              <a:t>Qu’est-ce qu’une </a:t>
            </a:r>
            <a:r>
              <a:rPr lang="fr-FR" sz="3000" b="1" dirty="0">
                <a:solidFill>
                  <a:schemeClr val="tx2"/>
                </a:solidFill>
                <a:hlinkClick r:id="rId3"/>
              </a:rPr>
              <a:t>i</a:t>
            </a:r>
            <a:r>
              <a:rPr lang="x-none" sz="3000" b="1" smtClean="0">
                <a:solidFill>
                  <a:schemeClr val="tx2"/>
                </a:solidFill>
                <a:hlinkClick r:id="rId3"/>
              </a:rPr>
              <a:t>nstitution supérieure de contrôle des finances publiques ?</a:t>
            </a:r>
          </a:p>
        </p:txBody>
      </p:sp>
      <p:pic>
        <p:nvPicPr>
          <p:cNvPr id="6" name="Picture 2" descr="Image result for us government accountability office"/>
          <p:cNvPicPr>
            <a:picLocks noChangeAspect="1" noChangeArrowheads="1"/>
          </p:cNvPicPr>
          <p:nvPr/>
        </p:nvPicPr>
        <p:blipFill>
          <a:blip r:embed="rId4">
            <a:extLst>
              <a:ext uri="{28A0092B-C50C-407E-A947-70E740481C1C}">
                <a14:useLocalDpi xmlns:a14="http://schemas.microsoft.com/office/drawing/2010/main" val="0"/>
              </a:ext>
            </a:extLst>
          </a:blip>
          <a:stretch/>
        </p:blipFill>
        <p:spPr>
          <a:xfrm>
            <a:off x="1055592" y="1961589"/>
            <a:ext cx="912957" cy="9129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 result for audit service sierra leone"/>
          <p:cNvPicPr>
            <a:picLocks noChangeAspect="1" noChangeArrowheads="1"/>
          </p:cNvPicPr>
          <p:nvPr/>
        </p:nvPicPr>
        <p:blipFill>
          <a:blip r:embed="rId5">
            <a:extLst>
              <a:ext uri="{28A0092B-C50C-407E-A947-70E740481C1C}">
                <a14:useLocalDpi xmlns:a14="http://schemas.microsoft.com/office/drawing/2010/main" val="0"/>
              </a:ext>
            </a:extLst>
          </a:blip>
          <a:stretch/>
        </p:blipFill>
        <p:spPr>
          <a:xfrm>
            <a:off x="1117994" y="1117161"/>
            <a:ext cx="1265533" cy="69857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Image result for contraloría general de la república costa rica"/>
          <p:cNvPicPr>
            <a:picLocks noChangeAspect="1" noChangeArrowheads="1"/>
          </p:cNvPicPr>
          <p:nvPr/>
        </p:nvPicPr>
        <p:blipFill>
          <a:blip r:embed="rId6">
            <a:extLst>
              <a:ext uri="{28A0092B-C50C-407E-A947-70E740481C1C}">
                <a14:useLocalDpi xmlns:a14="http://schemas.microsoft.com/office/drawing/2010/main" val="0"/>
              </a:ext>
            </a:extLst>
          </a:blip>
          <a:stretch/>
        </p:blipFill>
        <p:spPr>
          <a:xfrm>
            <a:off x="2719570" y="1076625"/>
            <a:ext cx="1444419" cy="96577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he Board of Audit and Inspection of Korea"/>
          <p:cNvPicPr>
            <a:picLocks noChangeAspect="1" noChangeArrowheads="1"/>
          </p:cNvPicPr>
          <p:nvPr/>
        </p:nvPicPr>
        <p:blipFill>
          <a:blip r:embed="rId7">
            <a:extLst>
              <a:ext uri="{28A0092B-C50C-407E-A947-70E740481C1C}">
                <a14:useLocalDpi xmlns:a14="http://schemas.microsoft.com/office/drawing/2010/main" val="0"/>
              </a:ext>
            </a:extLst>
          </a:blip>
          <a:stretch/>
        </p:blipFill>
        <p:spPr>
          <a:xfrm>
            <a:off x="2158533" y="2078341"/>
            <a:ext cx="2352675" cy="39052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Diagram 1"/>
          <p:cNvGraphicFramePr/>
          <p:nvPr>
            <p:extLst>
              <p:ext uri="{D42A27DB-BD31-4B8C-83A1-F6EECF244321}">
                <p14:modId xmlns:p14="http://schemas.microsoft.com/office/powerpoint/2010/main" val="3227494292"/>
              </p:ext>
            </p:extLst>
          </p:nvPr>
        </p:nvGraphicFramePr>
        <p:xfrm>
          <a:off x="3534476" y="3285864"/>
          <a:ext cx="4925956" cy="296810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3" name="Title 8"/>
          <p:cNvSpPr txBox="1"/>
          <p:nvPr/>
        </p:nvSpPr>
        <p:spPr>
          <a:xfrm>
            <a:off x="88850" y="4193182"/>
            <a:ext cx="3352930" cy="576734"/>
          </a:xfrm>
          <a:prstGeom prst="rect">
            <a:avLst/>
          </a:prstGeom>
          <a:noFill/>
          <a:ln w="9525">
            <a:noFill/>
            <a:miter lim="800000"/>
          </a:ln>
        </p:spPr>
        <p:txBody>
          <a:bodyPr vert="horz" wrap="square" lIns="91440" tIns="45720" rIns="91440" bIns="45720"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defRPr b="0" i="0"/>
            </a:pPr>
            <a:r>
              <a:rPr lang="x-none" sz="3000" b="1" smtClean="0">
                <a:solidFill>
                  <a:schemeClr val="tx2"/>
                </a:solidFill>
              </a:rPr>
              <a:t>L’importance des ISC selon l’ONU</a:t>
            </a:r>
          </a:p>
        </p:txBody>
      </p:sp>
    </p:spTree>
    <p:extLst>
      <p:ext uri="{BB962C8B-B14F-4D97-AF65-F5344CB8AC3E}">
        <p14:creationId xmlns:p14="http://schemas.microsoft.com/office/powerpoint/2010/main" val="1948512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885861" y="692696"/>
            <a:ext cx="5511939" cy="3340571"/>
          </a:xfrm>
          <a:prstGeom prst="rect">
            <a:avLst/>
          </a:prstGeom>
        </p:spPr>
      </p:pic>
      <p:graphicFrame>
        <p:nvGraphicFramePr>
          <p:cNvPr id="6" name="Diagram 5"/>
          <p:cNvGraphicFramePr/>
          <p:nvPr>
            <p:extLst>
              <p:ext uri="{D42A27DB-BD31-4B8C-83A1-F6EECF244321}">
                <p14:modId xmlns:p14="http://schemas.microsoft.com/office/powerpoint/2010/main" val="399814898"/>
              </p:ext>
            </p:extLst>
          </p:nvPr>
        </p:nvGraphicFramePr>
        <p:xfrm>
          <a:off x="485009" y="4365104"/>
          <a:ext cx="4464495" cy="199352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itle 8"/>
          <p:cNvSpPr txBox="1"/>
          <p:nvPr/>
        </p:nvSpPr>
        <p:spPr>
          <a:xfrm>
            <a:off x="5041582" y="5056981"/>
            <a:ext cx="3600400" cy="715424"/>
          </a:xfrm>
          <a:prstGeom prst="rect">
            <a:avLst/>
          </a:prstGeom>
          <a:noFill/>
          <a:ln w="9525">
            <a:noFill/>
            <a:miter lim="800000"/>
          </a:ln>
        </p:spPr>
        <p:txBody>
          <a:bodyPr vert="horz" wrap="square" lIns="91440" tIns="45720" rIns="91440" bIns="45720"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defRPr b="0" i="0"/>
            </a:pPr>
            <a:r>
              <a:rPr lang="x-none" sz="3000" b="1" smtClean="0">
                <a:solidFill>
                  <a:schemeClr val="tx2"/>
                </a:solidFill>
              </a:rPr>
              <a:t>Les ISC contribuent aux ODD</a:t>
            </a:r>
          </a:p>
        </p:txBody>
      </p:sp>
      <p:sp>
        <p:nvSpPr>
          <p:cNvPr id="9" name="Left Brace 8"/>
          <p:cNvSpPr/>
          <p:nvPr/>
        </p:nvSpPr>
        <p:spPr>
          <a:xfrm flipH="1">
            <a:off x="4860032" y="4365104"/>
            <a:ext cx="295689" cy="1728193"/>
          </a:xfrm>
          <a:prstGeom prst="leftBrace">
            <a:avLst/>
          </a:prstGeom>
          <a:ln w="38100" cap="flat" algn="ctr">
            <a:prstDash val="solid"/>
          </a:ln>
        </p:spPr>
        <p:style>
          <a:lnRef idx="3">
            <a:schemeClr val="accent1"/>
          </a:lnRef>
          <a:fillRef idx="0">
            <a:schemeClr val="accent1"/>
          </a:fillRef>
          <a:effectRef idx="2">
            <a:schemeClr val="accent1"/>
          </a:effectRef>
          <a:fontRef idx="minor">
            <a:schemeClr val="tx1"/>
          </a:fontRef>
        </p:style>
        <p:txBody>
          <a:bodyPr rtlCol="0" anchor="ctr"/>
          <a:lstStyle/>
          <a:p>
            <a:pPr algn="ctr">
              <a:defRPr b="0" i="0"/>
            </a:pPr>
            <a:endParaRPr lang="en-US" dirty="0"/>
          </a:p>
        </p:txBody>
      </p:sp>
      <p:sp>
        <p:nvSpPr>
          <p:cNvPr id="7" name="Title 1"/>
          <p:cNvSpPr>
            <a:spLocks noGrp="1"/>
          </p:cNvSpPr>
          <p:nvPr>
            <p:ph type="title"/>
          </p:nvPr>
        </p:nvSpPr>
        <p:spPr>
          <a:xfrm>
            <a:off x="179511" y="1772816"/>
            <a:ext cx="2706349" cy="1944216"/>
          </a:xfrm>
          <a:noFill/>
          <a:ln w="9525">
            <a:noFill/>
            <a:miter lim="800000"/>
          </a:ln>
        </p:spPr>
        <p:txBody>
          <a:bodyPr vert="horz" wrap="square" lIns="91440" tIns="45720" rIns="91440" bIns="45720" anchor="ctr" anchorCtr="0" compatLnSpc="1">
            <a:prstTxWarp prst="textNoShape">
              <a:avLst/>
            </a:prstTxWarp>
          </a:bodyPr>
          <a:lstStyle/>
          <a:p>
            <a:pPr>
              <a:defRPr b="0" i="0"/>
            </a:pPr>
            <a:r>
              <a:rPr lang="x-none" sz="3000" b="1" smtClean="0">
                <a:solidFill>
                  <a:schemeClr val="tx2"/>
                </a:solidFill>
              </a:rPr>
              <a:t>Dans </a:t>
            </a:r>
            <a:r>
              <a:rPr lang="fr-FR" sz="3000" b="1" dirty="0" smtClean="0">
                <a:solidFill>
                  <a:schemeClr val="tx2"/>
                </a:solidFill>
              </a:rPr>
              <a:t>le cadre </a:t>
            </a:r>
            <a:r>
              <a:rPr lang="x-none" sz="3000" b="1" smtClean="0">
                <a:solidFill>
                  <a:schemeClr val="tx2"/>
                </a:solidFill>
              </a:rPr>
              <a:t>de</a:t>
            </a:r>
            <a:r>
              <a:rPr lang="fr-FR" sz="3000" b="1" dirty="0" smtClean="0">
                <a:solidFill>
                  <a:schemeClr val="tx2"/>
                </a:solidFill>
              </a:rPr>
              <a:t>s Objectifs de développement durable</a:t>
            </a:r>
            <a:endParaRPr lang="x-none" sz="3000" b="1" smtClean="0">
              <a:solidFill>
                <a:schemeClr val="tx2"/>
              </a:solidFill>
            </a:endParaRPr>
          </a:p>
        </p:txBody>
      </p:sp>
      <p:sp>
        <p:nvSpPr>
          <p:cNvPr id="2" name="Down Arrow 1"/>
          <p:cNvSpPr/>
          <p:nvPr/>
        </p:nvSpPr>
        <p:spPr>
          <a:xfrm>
            <a:off x="6588224" y="4033267"/>
            <a:ext cx="144016" cy="691877"/>
          </a:xfrm>
          <a:prstGeom prst="downArrow">
            <a:avLst/>
          </a:prstGeom>
          <a:ln w="25400" cap="flat" algn="ctr">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b="0" i="0"/>
            </a:pPr>
            <a:endParaRPr lang="en-US" dirty="0"/>
          </a:p>
        </p:txBody>
      </p:sp>
    </p:spTree>
    <p:extLst>
      <p:ext uri="{BB962C8B-B14F-4D97-AF65-F5344CB8AC3E}">
        <p14:creationId xmlns:p14="http://schemas.microsoft.com/office/powerpoint/2010/main" val="9631973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Content Placeholder 2"/>
          <p:cNvSpPr txBox="1"/>
          <p:nvPr/>
        </p:nvSpPr>
        <p:spPr>
          <a:xfrm>
            <a:off x="684213" y="3860800"/>
            <a:ext cx="7632700" cy="2089150"/>
          </a:xfrm>
          <a:prstGeom prst="rect">
            <a:avLst/>
          </a:prstGeom>
          <a:noFill/>
          <a:ln w="9525">
            <a:noFill/>
            <a:miter lim="800000"/>
          </a:ln>
        </p:spPr>
        <p:txBody>
          <a:bodyPr/>
          <a:lstStyle/>
          <a:p>
            <a:pPr marL="342900" indent="-342900">
              <a:spcBef>
                <a:spcPct val="20000"/>
              </a:spcBef>
              <a:buFont typeface="Arial" charset="0"/>
              <a:buChar char="•"/>
              <a:defRPr b="0" i="0"/>
            </a:pPr>
            <a:endParaRPr lang="en-US" sz="2400" dirty="0">
              <a:latin typeface="Calibri" pitchFamily="34" charset="0"/>
            </a:endParaRPr>
          </a:p>
        </p:txBody>
      </p:sp>
      <p:sp>
        <p:nvSpPr>
          <p:cNvPr id="11" name="Title 8"/>
          <p:cNvSpPr>
            <a:spLocks noGrp="1"/>
          </p:cNvSpPr>
          <p:nvPr>
            <p:ph type="title"/>
          </p:nvPr>
        </p:nvSpPr>
        <p:spPr>
          <a:xfrm>
            <a:off x="1115616" y="836712"/>
            <a:ext cx="7390670" cy="576734"/>
          </a:xfrm>
        </p:spPr>
        <p:txBody>
          <a:bodyPr/>
          <a:lstStyle/>
          <a:p>
            <a:pPr>
              <a:defRPr b="0" i="0"/>
            </a:pPr>
            <a:r>
              <a:rPr lang="fr-FR" sz="3000" b="1" dirty="0" smtClean="0">
                <a:solidFill>
                  <a:schemeClr val="tx2"/>
                </a:solidFill>
              </a:rPr>
              <a:t>Pourquoi apporter un appui aux </a:t>
            </a:r>
            <a:r>
              <a:rPr lang="x-none" sz="3000" b="1" smtClean="0">
                <a:solidFill>
                  <a:schemeClr val="tx2"/>
                </a:solidFill>
              </a:rPr>
              <a:t>ISC ?</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1604757601"/>
              </p:ext>
            </p:extLst>
          </p:nvPr>
        </p:nvGraphicFramePr>
        <p:xfrm>
          <a:off x="-252536" y="1700808"/>
          <a:ext cx="5976664" cy="47027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8"/>
          <p:cNvSpPr txBox="1"/>
          <p:nvPr/>
        </p:nvSpPr>
        <p:spPr>
          <a:xfrm rot="527033">
            <a:off x="5208581" y="2476919"/>
            <a:ext cx="3525079" cy="2337696"/>
          </a:xfrm>
          <a:prstGeom prst="rect">
            <a:avLst/>
          </a:prstGeom>
          <a:ln w="25400" cap="flat" algn="ctr">
            <a:prstDash val="solid"/>
          </a:ln>
          <a:effectLst>
            <a:glow rad="228600">
              <a:schemeClr val="accent2">
                <a:satMod val="175000"/>
                <a:alpha val="40000"/>
              </a:schemeClr>
            </a:glo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defRPr b="0" i="0"/>
            </a:pPr>
            <a:r>
              <a:rPr lang="x-none" sz="2500" b="1" smtClean="0">
                <a:solidFill>
                  <a:schemeClr val="bg1"/>
                </a:solidFill>
                <a:effectLst>
                  <a:outerShdw blurRad="38100" dist="38100" dir="2700000" algn="tl">
                    <a:srgbClr val="000000">
                      <a:alpha val="43137"/>
                    </a:srgbClr>
                  </a:outerShdw>
                </a:effectLst>
              </a:rPr>
              <a:t>Les ISC sont les « alliés» naturels des partenaires d</a:t>
            </a:r>
            <a:r>
              <a:rPr lang="fr-FR" sz="2500" b="1" dirty="0" smtClean="0">
                <a:solidFill>
                  <a:schemeClr val="bg1"/>
                </a:solidFill>
                <a:effectLst>
                  <a:outerShdw blurRad="38100" dist="38100" dir="2700000" algn="tl">
                    <a:srgbClr val="000000">
                      <a:alpha val="43137"/>
                    </a:srgbClr>
                  </a:outerShdw>
                </a:effectLst>
              </a:rPr>
              <a:t>e</a:t>
            </a:r>
            <a:r>
              <a:rPr lang="x-none" sz="2500" b="1" smtClean="0">
                <a:solidFill>
                  <a:schemeClr val="bg1"/>
                </a:solidFill>
                <a:effectLst>
                  <a:outerShdw blurRad="38100" dist="38100" dir="2700000" algn="tl">
                    <a:srgbClr val="000000">
                      <a:alpha val="43137"/>
                    </a:srgbClr>
                  </a:outerShdw>
                </a:effectLst>
              </a:rPr>
              <a:t> développement pour garantir la viabilité, l’efficacité et l’impact de l’aide apportée</a:t>
            </a:r>
          </a:p>
        </p:txBody>
      </p:sp>
    </p:spTree>
    <p:extLst>
      <p:ext uri="{BB962C8B-B14F-4D97-AF65-F5344CB8AC3E}">
        <p14:creationId xmlns:p14="http://schemas.microsoft.com/office/powerpoint/2010/main" val="10179666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3671392" y="1658307"/>
            <a:ext cx="5472608" cy="1470025"/>
          </a:xfrm>
        </p:spPr>
        <p:txBody>
          <a:bodyPr/>
          <a:lstStyle/>
          <a:p>
            <a:pPr eaLnBrk="1" hangingPunct="1">
              <a:defRPr b="0" i="0"/>
            </a:pPr>
            <a:r>
              <a:rPr lang="x-none" b="1" smtClean="0">
                <a:solidFill>
                  <a:schemeClr val="tx2"/>
                </a:solidFill>
              </a:rPr>
              <a:t>La preuve que les ISC </a:t>
            </a:r>
            <a:r>
              <a:rPr lang="fr-FR" b="1" dirty="0" smtClean="0">
                <a:solidFill>
                  <a:schemeClr val="tx2"/>
                </a:solidFill>
              </a:rPr>
              <a:t>jouent </a:t>
            </a:r>
            <a:r>
              <a:rPr lang="x-none" b="1" smtClean="0">
                <a:solidFill>
                  <a:schemeClr val="tx2"/>
                </a:solidFill>
              </a:rPr>
              <a:t>un rôle d’allié</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p:blipFill>
        <p:spPr>
          <a:xfrm>
            <a:off x="107504" y="2393320"/>
            <a:ext cx="3876107" cy="1922549"/>
          </a:xfrm>
          <a:prstGeom prst="rect">
            <a:avLst/>
          </a:prstGeom>
        </p:spPr>
      </p:pic>
    </p:spTree>
    <p:extLst>
      <p:ext uri="{BB962C8B-B14F-4D97-AF65-F5344CB8AC3E}">
        <p14:creationId xmlns:p14="http://schemas.microsoft.com/office/powerpoint/2010/main" val="41505029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663726"/>
            <a:ext cx="7570602" cy="796950"/>
          </a:xfrm>
          <a:noFill/>
          <a:ln w="9525">
            <a:noFill/>
            <a:miter lim="800000"/>
          </a:ln>
        </p:spPr>
        <p:txBody>
          <a:bodyPr vert="horz" wrap="square" lIns="91440" tIns="45720" rIns="91440" bIns="45720" anchor="ctr" anchorCtr="0" compatLnSpc="1">
            <a:prstTxWarp prst="textNoShape">
              <a:avLst/>
            </a:prstTxWarp>
          </a:bodyPr>
          <a:lstStyle/>
          <a:p>
            <a:pPr algn="l" eaLnBrk="1" hangingPunct="1">
              <a:defRPr b="0" i="0"/>
            </a:pPr>
            <a:r>
              <a:rPr lang="x-none" sz="2800" b="1">
                <a:solidFill>
                  <a:schemeClr val="tx2"/>
                </a:solidFill>
              </a:rPr>
              <a:t>ISC </a:t>
            </a:r>
            <a:r>
              <a:rPr lang="fr-FR" sz="2800" b="1" dirty="0" smtClean="0">
                <a:solidFill>
                  <a:schemeClr val="tx2"/>
                </a:solidFill>
              </a:rPr>
              <a:t>d’</a:t>
            </a:r>
            <a:r>
              <a:rPr lang="x-none" sz="2800" b="1" smtClean="0">
                <a:solidFill>
                  <a:schemeClr val="tx2"/>
                </a:solidFill>
              </a:rPr>
              <a:t>Ouganda </a:t>
            </a:r>
            <a:r>
              <a:rPr lang="x-none" sz="2800" b="1">
                <a:solidFill>
                  <a:schemeClr val="tx2"/>
                </a:solidFill>
              </a:rPr>
              <a:t>: valeur ajoutée et avantages </a:t>
            </a:r>
            <a:br>
              <a:rPr lang="x-none" sz="2800" b="1">
                <a:solidFill>
                  <a:schemeClr val="tx2"/>
                </a:solidFill>
              </a:rPr>
            </a:br>
            <a:r>
              <a:rPr lang="x-none" sz="2800" b="1">
                <a:solidFill>
                  <a:schemeClr val="tx2"/>
                </a:solidFill>
              </a:rPr>
              <a:t>               </a:t>
            </a:r>
            <a:r>
              <a:rPr lang="fr-FR" sz="2800" b="1" dirty="0" smtClean="0">
                <a:solidFill>
                  <a:schemeClr val="tx2"/>
                </a:solidFill>
              </a:rPr>
              <a:t>pour</a:t>
            </a:r>
            <a:r>
              <a:rPr lang="x-none" sz="2800" b="1" smtClean="0">
                <a:solidFill>
                  <a:schemeClr val="tx2"/>
                </a:solidFill>
              </a:rPr>
              <a:t>  </a:t>
            </a:r>
            <a:r>
              <a:rPr lang="fr-FR" sz="2800" b="1" dirty="0" smtClean="0">
                <a:solidFill>
                  <a:schemeClr val="tx2"/>
                </a:solidFill>
              </a:rPr>
              <a:t>les </a:t>
            </a:r>
            <a:r>
              <a:rPr lang="x-none" sz="2800" b="1" smtClean="0">
                <a:solidFill>
                  <a:schemeClr val="tx2"/>
                </a:solidFill>
              </a:rPr>
              <a:t>citoyens</a:t>
            </a:r>
            <a:endParaRPr lang="x-none" sz="2800" b="1">
              <a:solidFill>
                <a:schemeClr val="tx2"/>
              </a:solidFill>
            </a:endParaRPr>
          </a:p>
        </p:txBody>
      </p:sp>
      <p:sp>
        <p:nvSpPr>
          <p:cNvPr id="4" name="Content Placeholder 3"/>
          <p:cNvSpPr>
            <a:spLocks noGrp="1"/>
          </p:cNvSpPr>
          <p:nvPr>
            <p:ph sz="half" idx="2"/>
          </p:nvPr>
        </p:nvSpPr>
        <p:spPr>
          <a:xfrm>
            <a:off x="107504" y="1484783"/>
            <a:ext cx="5349346" cy="1800201"/>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buFont typeface="Wingdings" panose="05000000000000000000" pitchFamily="2" charset="2"/>
              <a:buChar char="§"/>
              <a:defRPr b="0" i="0"/>
            </a:pPr>
            <a:r>
              <a:rPr lang="x-none" sz="1800" smtClean="0"/>
              <a:t>Suite à la découverte de pétrole, la production a débuté en 2017</a:t>
            </a:r>
          </a:p>
          <a:p>
            <a:pPr>
              <a:buFont typeface="Wingdings" panose="05000000000000000000" pitchFamily="2" charset="2"/>
              <a:buChar char="§"/>
              <a:defRPr b="0" i="0"/>
            </a:pPr>
            <a:r>
              <a:rPr lang="x-none" sz="1800" smtClean="0"/>
              <a:t>L’ISC </a:t>
            </a:r>
            <a:r>
              <a:rPr lang="fr-FR" sz="1800" dirty="0" smtClean="0"/>
              <a:t>d’</a:t>
            </a:r>
            <a:r>
              <a:rPr lang="x-none" sz="1800" smtClean="0"/>
              <a:t>Ouganda, avec l’appui de l’ISC </a:t>
            </a:r>
            <a:r>
              <a:rPr lang="fr-FR" sz="1800" dirty="0" smtClean="0"/>
              <a:t>de </a:t>
            </a:r>
            <a:r>
              <a:rPr lang="x-none" sz="1800" smtClean="0"/>
              <a:t>Norvège, préparait le terrain depuis 2014 pour garantir que les ressources issues du pétrole : </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589874" y="1196752"/>
            <a:ext cx="3528392" cy="1787456"/>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580112" y="2996185"/>
            <a:ext cx="3528392" cy="1923003"/>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5580112" y="4657919"/>
            <a:ext cx="3528392" cy="1867148"/>
          </a:xfrm>
          <a:prstGeom prst="rect">
            <a:avLst/>
          </a:prstGeom>
        </p:spPr>
      </p:pic>
      <p:grpSp>
        <p:nvGrpSpPr>
          <p:cNvPr id="5" name="Group 4"/>
          <p:cNvGrpSpPr/>
          <p:nvPr/>
        </p:nvGrpSpPr>
        <p:grpSpPr>
          <a:xfrm>
            <a:off x="5580112" y="6136742"/>
            <a:ext cx="3528392" cy="696892"/>
            <a:chOff x="5580112" y="6136742"/>
            <a:chExt cx="3528392" cy="696892"/>
          </a:xfrm>
        </p:grpSpPr>
        <p:sp>
          <p:nvSpPr>
            <p:cNvPr id="11" name="Title 8"/>
            <p:cNvSpPr txBox="1"/>
            <p:nvPr/>
          </p:nvSpPr>
          <p:spPr>
            <a:xfrm>
              <a:off x="5580112" y="6136742"/>
              <a:ext cx="3528392" cy="696892"/>
            </a:xfrm>
            <a:prstGeom prst="rect">
              <a:avLst/>
            </a:prstGeom>
            <a:solidFill>
              <a:schemeClr val="bg2"/>
            </a:solidFill>
            <a:ln w="9525">
              <a:noFill/>
              <a:miter lim="800000"/>
            </a:ln>
          </p:spPr>
          <p:txBody>
            <a:bodyPr vert="horz" wrap="square" lIns="91440" tIns="45720" rIns="91440" bIns="45720"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defRPr b="0" i="0"/>
              </a:pPr>
              <a:r>
                <a:rPr lang="x-none" sz="1400" b="1" smtClean="0"/>
                <a:t>Le rapport a </a:t>
              </a:r>
              <a:r>
                <a:rPr lang="fr-FR" sz="1400" b="1" dirty="0" smtClean="0"/>
                <a:t>mis en lumière un danger </a:t>
              </a:r>
              <a:r>
                <a:rPr lang="x-none" sz="1400" b="1" smtClean="0"/>
                <a:t>pour l’environnement dans le parc national, </a:t>
              </a:r>
              <a:r>
                <a:rPr lang="fr-FR" sz="1400" b="1" u="sng" dirty="0" smtClean="0"/>
                <a:t>ce qui a donné lieu à </a:t>
              </a:r>
              <a:r>
                <a:rPr lang="x-none" sz="1400" b="1" u="sng" smtClean="0"/>
                <a:t>un grand débat public</a:t>
              </a:r>
            </a:p>
          </p:txBody>
        </p:sp>
        <p:sp>
          <p:nvSpPr>
            <p:cNvPr id="12" name="Rounded Rectangle 11"/>
            <p:cNvSpPr/>
            <p:nvPr/>
          </p:nvSpPr>
          <p:spPr>
            <a:xfrm>
              <a:off x="7740352" y="6604371"/>
              <a:ext cx="1008112" cy="229263"/>
            </a:xfrm>
            <a:prstGeom prst="roundRect">
              <a:avLst/>
            </a:prstGeom>
            <a:noFill/>
            <a:ln w="28575" cap="flat" algn="ctr">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b="0" i="0"/>
              </a:pPr>
              <a:endParaRPr lang="en-US" dirty="0"/>
            </a:p>
          </p:txBody>
        </p:sp>
      </p:grpSp>
      <p:sp>
        <p:nvSpPr>
          <p:cNvPr id="6" name="Rounded Rectangle 5"/>
          <p:cNvSpPr/>
          <p:nvPr/>
        </p:nvSpPr>
        <p:spPr>
          <a:xfrm>
            <a:off x="1043608" y="5265517"/>
            <a:ext cx="4032448" cy="971795"/>
          </a:xfrm>
          <a:prstGeom prst="roundRect">
            <a:avLst/>
          </a:prstGeom>
          <a:solidFill>
            <a:schemeClr val="tx2">
              <a:lumMod val="75000"/>
            </a:schemeClr>
          </a:solidFill>
          <a:ln w="25400" cap="flat"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b="0" i="0"/>
            </a:pPr>
            <a:r>
              <a:rPr lang="x-none" sz="1700"/>
              <a:t>L’ISC </a:t>
            </a:r>
            <a:r>
              <a:rPr lang="fr-FR" sz="1700" dirty="0" smtClean="0"/>
              <a:t>d’</a:t>
            </a:r>
            <a:r>
              <a:rPr lang="x-none" sz="1700" smtClean="0"/>
              <a:t>Ouganda </a:t>
            </a:r>
            <a:r>
              <a:rPr lang="x-none" sz="1700"/>
              <a:t>a déjà présenté des rapports d’audit étudiant l’impact sur l’environnement et l’économie locale, </a:t>
            </a:r>
            <a:r>
              <a:rPr lang="fr-FR" sz="1700" dirty="0" smtClean="0"/>
              <a:t>ainsi que </a:t>
            </a:r>
            <a:r>
              <a:rPr lang="x-none" sz="1700" smtClean="0"/>
              <a:t>la </a:t>
            </a:r>
            <a:r>
              <a:rPr lang="x-none" sz="1700"/>
              <a:t>gestion des déchets</a:t>
            </a:r>
          </a:p>
        </p:txBody>
      </p:sp>
      <p:sp>
        <p:nvSpPr>
          <p:cNvPr id="13" name="Right Arrow 12"/>
          <p:cNvSpPr/>
          <p:nvPr/>
        </p:nvSpPr>
        <p:spPr>
          <a:xfrm rot="795505">
            <a:off x="4917355" y="5953634"/>
            <a:ext cx="714688" cy="284676"/>
          </a:xfrm>
          <a:prstGeom prst="rightArrow">
            <a:avLst/>
          </a:prstGeom>
          <a:solidFill>
            <a:srgbClr val="FF0000"/>
          </a:solidFill>
          <a:ln w="25400" cap="flat"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b="0" i="0"/>
            </a:pPr>
            <a:endParaRPr lang="en-US" dirty="0"/>
          </a:p>
        </p:txBody>
      </p:sp>
      <p:sp>
        <p:nvSpPr>
          <p:cNvPr id="14" name="Rounded Rectangle 13"/>
          <p:cNvSpPr/>
          <p:nvPr/>
        </p:nvSpPr>
        <p:spPr>
          <a:xfrm>
            <a:off x="467544" y="3101669"/>
            <a:ext cx="4989306" cy="445788"/>
          </a:xfrm>
          <a:prstGeom prst="roundRect">
            <a:avLst/>
          </a:prstGeom>
          <a:effectLst>
            <a:glow rad="101600">
              <a:schemeClr val="accent5">
                <a:satMod val="175000"/>
                <a:alpha val="40000"/>
              </a:schemeClr>
            </a:glow>
            <a:outerShdw blurRad="40000" dist="23000" dir="5400000" rotWithShape="0">
              <a:srgbClr val="000000">
                <a:alpha val="35000"/>
              </a:srgbClr>
            </a:outerShdw>
          </a:effectLst>
        </p:spPr>
        <p:style>
          <a:lnRef idx="0">
            <a:schemeClr val="accent5"/>
          </a:lnRef>
          <a:fillRef idx="3">
            <a:schemeClr val="accent5"/>
          </a:fillRef>
          <a:effectRef idx="3">
            <a:schemeClr val="accent5"/>
          </a:effectRef>
          <a:fontRef idx="minor">
            <a:schemeClr val="lt1"/>
          </a:fontRef>
        </p:style>
        <p:txBody>
          <a:bodyPr rtlCol="0" anchor="ctr"/>
          <a:lstStyle/>
          <a:p>
            <a:pPr lvl="1" indent="-374650" algn="ctr">
              <a:defRPr b="0" i="0"/>
            </a:pPr>
            <a:r>
              <a:rPr lang="fr-FR" sz="1600" b="1" dirty="0" smtClean="0">
                <a:solidFill>
                  <a:schemeClr val="bg1"/>
                </a:solidFill>
              </a:rPr>
              <a:t>Bénéficient au maximum aux </a:t>
            </a:r>
            <a:r>
              <a:rPr lang="x-none" sz="1600" b="1" smtClean="0">
                <a:solidFill>
                  <a:schemeClr val="bg1"/>
                </a:solidFill>
              </a:rPr>
              <a:t>ougandais</a:t>
            </a:r>
          </a:p>
        </p:txBody>
      </p:sp>
      <p:sp>
        <p:nvSpPr>
          <p:cNvPr id="15" name="Rounded Rectangle 14"/>
          <p:cNvSpPr/>
          <p:nvPr/>
        </p:nvSpPr>
        <p:spPr>
          <a:xfrm>
            <a:off x="483540" y="4218462"/>
            <a:ext cx="4989306" cy="938730"/>
          </a:xfrm>
          <a:prstGeom prst="roundRect">
            <a:avLst/>
          </a:prstGeom>
          <a:solidFill>
            <a:schemeClr val="accent3">
              <a:lumMod val="75000"/>
            </a:schemeClr>
          </a:solidFill>
          <a:effectLst>
            <a:glow rad="101600">
              <a:schemeClr val="accent4">
                <a:satMod val="175000"/>
                <a:alpha val="40000"/>
              </a:schemeClr>
            </a:glow>
            <a:outerShdw blurRad="40000" dist="23000" dir="5400000" rotWithShape="0">
              <a:srgbClr val="000000">
                <a:alpha val="35000"/>
              </a:srgbClr>
            </a:outerShdw>
          </a:effectLst>
        </p:spPr>
        <p:style>
          <a:lnRef idx="0">
            <a:schemeClr val="accent5"/>
          </a:lnRef>
          <a:fillRef idx="3">
            <a:schemeClr val="accent5"/>
          </a:fillRef>
          <a:effectRef idx="3">
            <a:schemeClr val="accent5"/>
          </a:effectRef>
          <a:fontRef idx="minor">
            <a:schemeClr val="lt1"/>
          </a:fontRef>
        </p:style>
        <p:txBody>
          <a:bodyPr rtlCol="0" anchor="ctr"/>
          <a:lstStyle/>
          <a:p>
            <a:pPr lvl="1" algn="ctr">
              <a:defRPr b="0" i="0"/>
            </a:pPr>
            <a:r>
              <a:rPr lang="x-none" sz="1600" b="1">
                <a:solidFill>
                  <a:schemeClr val="bg1"/>
                </a:solidFill>
              </a:rPr>
              <a:t>N’entraînent pas la destruction de l’environnement (les réserves de pétrole </a:t>
            </a:r>
            <a:r>
              <a:rPr lang="x-none" sz="1600" b="1" smtClean="0">
                <a:solidFill>
                  <a:schemeClr val="bg1"/>
                </a:solidFill>
              </a:rPr>
              <a:t>se situent sur un</a:t>
            </a:r>
            <a:r>
              <a:rPr lang="fr-FR" sz="1600" b="1" dirty="0" smtClean="0">
                <a:solidFill>
                  <a:schemeClr val="bg1"/>
                </a:solidFill>
              </a:rPr>
              <a:t> écosystème fragile </a:t>
            </a:r>
            <a:r>
              <a:rPr lang="x-none" sz="1600" b="1" smtClean="0">
                <a:solidFill>
                  <a:schemeClr val="bg1"/>
                </a:solidFill>
              </a:rPr>
              <a:t>et </a:t>
            </a:r>
            <a:r>
              <a:rPr lang="x-none" sz="1600" b="1">
                <a:solidFill>
                  <a:schemeClr val="bg1"/>
                </a:solidFill>
              </a:rPr>
              <a:t>riche, avec 2 parcs nationaux)</a:t>
            </a:r>
          </a:p>
        </p:txBody>
      </p:sp>
      <p:sp>
        <p:nvSpPr>
          <p:cNvPr id="16" name="Rounded Rectangle 15"/>
          <p:cNvSpPr/>
          <p:nvPr/>
        </p:nvSpPr>
        <p:spPr>
          <a:xfrm>
            <a:off x="483540" y="3677733"/>
            <a:ext cx="4989306" cy="445788"/>
          </a:xfrm>
          <a:prstGeom prst="roundRect">
            <a:avLst/>
          </a:prstGeom>
          <a:solidFill>
            <a:schemeClr val="accent1">
              <a:lumMod val="75000"/>
            </a:schemeClr>
          </a:solidFill>
          <a:effectLst>
            <a:glow rad="101600">
              <a:schemeClr val="accent1">
                <a:satMod val="175000"/>
                <a:alpha val="40000"/>
              </a:schemeClr>
            </a:glow>
            <a:outerShdw blurRad="40000" dist="23000" dir="5400000" rotWithShape="0">
              <a:srgbClr val="000000">
                <a:alpha val="35000"/>
              </a:srgbClr>
            </a:outerShdw>
          </a:effectLst>
        </p:spPr>
        <p:style>
          <a:lnRef idx="0">
            <a:schemeClr val="accent5"/>
          </a:lnRef>
          <a:fillRef idx="3">
            <a:schemeClr val="accent5"/>
          </a:fillRef>
          <a:effectRef idx="3">
            <a:schemeClr val="accent5"/>
          </a:effectRef>
          <a:fontRef idx="minor">
            <a:schemeClr val="lt1"/>
          </a:fontRef>
        </p:style>
        <p:txBody>
          <a:bodyPr rtlCol="0" anchor="ctr"/>
          <a:lstStyle/>
          <a:p>
            <a:pPr lvl="1" algn="ctr">
              <a:defRPr b="0" i="0"/>
            </a:pPr>
            <a:r>
              <a:rPr lang="fr-FR" sz="1600" b="1" dirty="0" smtClean="0">
                <a:solidFill>
                  <a:schemeClr val="bg1"/>
                </a:solidFill>
              </a:rPr>
              <a:t>Échappent à la</a:t>
            </a:r>
            <a:r>
              <a:rPr lang="x-none" sz="1600" b="1" smtClean="0">
                <a:solidFill>
                  <a:schemeClr val="bg1"/>
                </a:solidFill>
              </a:rPr>
              <a:t> </a:t>
            </a:r>
            <a:r>
              <a:rPr lang="x-none" sz="1600" b="1">
                <a:solidFill>
                  <a:schemeClr val="bg1"/>
                </a:solidFill>
              </a:rPr>
              <a:t>corruption</a:t>
            </a:r>
            <a:r>
              <a:rPr lang="x-none" sz="1600" b="0">
                <a:solidFill>
                  <a:schemeClr val="bg1"/>
                </a:solidFill>
              </a:rPr>
              <a:t> </a:t>
            </a:r>
          </a:p>
        </p:txBody>
      </p:sp>
    </p:spTree>
    <p:extLst>
      <p:ext uri="{BB962C8B-B14F-4D97-AF65-F5344CB8AC3E}">
        <p14:creationId xmlns:p14="http://schemas.microsoft.com/office/powerpoint/2010/main" val="3926853019"/>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3304" y="687834"/>
            <a:ext cx="7643192" cy="796950"/>
          </a:xfrm>
          <a:noFill/>
          <a:ln w="9525">
            <a:noFill/>
            <a:miter lim="800000"/>
          </a:ln>
        </p:spPr>
        <p:txBody>
          <a:bodyPr vert="horz" wrap="square" lIns="91440" tIns="45720" rIns="91440" bIns="45720" anchor="ctr" anchorCtr="0" compatLnSpc="1">
            <a:prstTxWarp prst="textNoShape">
              <a:avLst/>
            </a:prstTxWarp>
          </a:bodyPr>
          <a:lstStyle/>
          <a:p>
            <a:pPr eaLnBrk="1" hangingPunct="1">
              <a:defRPr b="0" i="0"/>
            </a:pPr>
            <a:r>
              <a:rPr lang="x-none" sz="2800" b="1" smtClean="0">
                <a:solidFill>
                  <a:schemeClr val="tx2"/>
                </a:solidFill>
              </a:rPr>
              <a:t>ISC </a:t>
            </a:r>
            <a:r>
              <a:rPr lang="fr-FR" sz="2800" b="1" dirty="0" smtClean="0">
                <a:solidFill>
                  <a:schemeClr val="tx2"/>
                </a:solidFill>
              </a:rPr>
              <a:t>de </a:t>
            </a:r>
            <a:r>
              <a:rPr lang="x-none" sz="2800" b="1" smtClean="0">
                <a:solidFill>
                  <a:schemeClr val="tx2"/>
                </a:solidFill>
              </a:rPr>
              <a:t>Zambie - </a:t>
            </a:r>
            <a:r>
              <a:rPr lang="fr-FR" sz="2800" b="1" dirty="0" smtClean="0">
                <a:solidFill>
                  <a:schemeClr val="tx2"/>
                </a:solidFill>
              </a:rPr>
              <a:t>des</a:t>
            </a:r>
            <a:r>
              <a:rPr lang="x-none" sz="2800" b="1" smtClean="0">
                <a:solidFill>
                  <a:schemeClr val="tx2"/>
                </a:solidFill>
              </a:rPr>
              <a:t> résultat</a:t>
            </a:r>
            <a:r>
              <a:rPr lang="fr-FR" sz="2800" b="1" dirty="0" smtClean="0">
                <a:solidFill>
                  <a:schemeClr val="tx2"/>
                </a:solidFill>
              </a:rPr>
              <a:t>s</a:t>
            </a:r>
            <a:r>
              <a:rPr lang="x-none" sz="2800" b="1" smtClean="0">
                <a:solidFill>
                  <a:schemeClr val="tx2"/>
                </a:solidFill>
              </a:rPr>
              <a:t> concret</a:t>
            </a:r>
            <a:r>
              <a:rPr lang="fr-FR" sz="2800" b="1" dirty="0" smtClean="0">
                <a:solidFill>
                  <a:schemeClr val="tx2"/>
                </a:solidFill>
              </a:rPr>
              <a:t>s</a:t>
            </a:r>
            <a:r>
              <a:rPr lang="x-none" sz="2800" b="0" smtClean="0">
                <a:solidFill>
                  <a:schemeClr val="tx2"/>
                </a:solidFill>
              </a:rPr>
              <a:t> </a:t>
            </a:r>
            <a:r>
              <a:rPr lang="x-none" sz="2800" b="1" smtClean="0">
                <a:solidFill>
                  <a:schemeClr val="tx2"/>
                </a:solidFill>
              </a:rPr>
              <a:t/>
            </a:r>
            <a:br>
              <a:rPr lang="x-none" sz="2800" b="1" smtClean="0">
                <a:solidFill>
                  <a:schemeClr val="tx2"/>
                </a:solidFill>
              </a:rPr>
            </a:br>
            <a:r>
              <a:rPr lang="fr-FR" sz="2800" b="1" dirty="0" smtClean="0">
                <a:solidFill>
                  <a:schemeClr val="tx2"/>
                </a:solidFill>
              </a:rPr>
              <a:t>grâce à une réduction des dépenses </a:t>
            </a:r>
            <a:r>
              <a:rPr lang="x-none" sz="2800" b="1" smtClean="0">
                <a:solidFill>
                  <a:schemeClr val="tx2"/>
                </a:solidFill>
              </a:rPr>
              <a:t>publi</a:t>
            </a:r>
            <a:r>
              <a:rPr lang="fr-FR" sz="2800" b="1" dirty="0" err="1" smtClean="0">
                <a:solidFill>
                  <a:schemeClr val="tx2"/>
                </a:solidFill>
              </a:rPr>
              <a:t>ques</a:t>
            </a:r>
            <a:endParaRPr lang="x-none" sz="2800" b="1" smtClean="0">
              <a:solidFill>
                <a:schemeClr val="tx2"/>
              </a:solidFill>
            </a:endParaRPr>
          </a:p>
        </p:txBody>
      </p:sp>
      <p:sp>
        <p:nvSpPr>
          <p:cNvPr id="4" name="Content Placeholder 3"/>
          <p:cNvSpPr>
            <a:spLocks noGrp="1"/>
          </p:cNvSpPr>
          <p:nvPr>
            <p:ph sz="half" idx="2"/>
          </p:nvPr>
        </p:nvSpPr>
        <p:spPr>
          <a:xfrm>
            <a:off x="467544" y="1683860"/>
            <a:ext cx="4776643" cy="2091773"/>
          </a:xfrm>
          <a:solidFill>
            <a:schemeClr val="bg2"/>
          </a:solidFill>
        </p:spPr>
        <p:txBody>
          <a:bodyPr/>
          <a:lstStyle/>
          <a:p>
            <a:pPr marL="0" indent="0">
              <a:buNone/>
              <a:defRPr b="0" i="0"/>
            </a:pPr>
            <a:r>
              <a:rPr lang="fr-FR" sz="1500" dirty="0" smtClean="0"/>
              <a:t>Grâce à la </a:t>
            </a:r>
            <a:r>
              <a:rPr lang="x-none" sz="1500" smtClean="0"/>
              <a:t>démarche de développement opérationnel </a:t>
            </a:r>
            <a:r>
              <a:rPr lang="fr-FR" sz="1500" dirty="0" smtClean="0"/>
              <a:t>suivie par l’ISC de Zambie </a:t>
            </a:r>
            <a:r>
              <a:rPr lang="x-none" sz="1500" smtClean="0"/>
              <a:t>avec </a:t>
            </a:r>
            <a:r>
              <a:rPr lang="fr-FR" sz="1500" dirty="0" smtClean="0"/>
              <a:t>l’appui </a:t>
            </a:r>
            <a:r>
              <a:rPr lang="x-none" sz="1500" smtClean="0"/>
              <a:t>des ISC </a:t>
            </a:r>
            <a:r>
              <a:rPr lang="fr-FR" sz="1500" dirty="0" smtClean="0"/>
              <a:t>de </a:t>
            </a:r>
            <a:r>
              <a:rPr lang="x-none" sz="1500" smtClean="0"/>
              <a:t>Norvège et </a:t>
            </a:r>
            <a:r>
              <a:rPr lang="fr-FR" sz="1500" dirty="0" smtClean="0"/>
              <a:t>des </a:t>
            </a:r>
            <a:r>
              <a:rPr lang="x-none" sz="1500" smtClean="0"/>
              <a:t>Pays-Bas depuis 1997</a:t>
            </a:r>
            <a:r>
              <a:rPr lang="fr-FR" sz="1500" dirty="0" smtClean="0"/>
              <a:t> </a:t>
            </a:r>
            <a:r>
              <a:rPr lang="x-none" sz="1500" smtClean="0"/>
              <a:t>:</a:t>
            </a:r>
          </a:p>
          <a:p>
            <a:pPr>
              <a:buFont typeface="Wingdings" panose="05000000000000000000" pitchFamily="2" charset="2"/>
              <a:buChar char="Ø"/>
              <a:defRPr b="0" i="0"/>
            </a:pPr>
            <a:r>
              <a:rPr lang="fr-FR" sz="1500" dirty="0"/>
              <a:t>L</a:t>
            </a:r>
            <a:r>
              <a:rPr lang="x-none" sz="1500" smtClean="0"/>
              <a:t>es </a:t>
            </a:r>
            <a:r>
              <a:rPr lang="x-none" sz="1500"/>
              <a:t>rapports d’audit </a:t>
            </a:r>
            <a:r>
              <a:rPr lang="fr-FR" sz="1500" dirty="0" smtClean="0"/>
              <a:t>sont </a:t>
            </a:r>
            <a:r>
              <a:rPr lang="x-none" sz="1500" smtClean="0"/>
              <a:t>présentés </a:t>
            </a:r>
            <a:r>
              <a:rPr lang="x-none" sz="1500"/>
              <a:t>au Parlement dans les 12 mois suivant la clôture des exercices </a:t>
            </a:r>
          </a:p>
          <a:p>
            <a:pPr marL="0" indent="0">
              <a:buNone/>
              <a:defRPr b="0" i="0"/>
            </a:pPr>
            <a:r>
              <a:rPr lang="x-none" sz="1500"/>
              <a:t>        (quand il fallait jusqu’à 2 à 3 ans avant 2003) </a:t>
            </a:r>
          </a:p>
          <a:p>
            <a:pPr>
              <a:buFont typeface="Wingdings" panose="05000000000000000000" pitchFamily="2" charset="2"/>
              <a:buChar char="Ø"/>
              <a:defRPr b="0" i="0"/>
            </a:pPr>
            <a:r>
              <a:rPr lang="x-none" sz="1500" smtClean="0"/>
              <a:t>70‐75</a:t>
            </a:r>
            <a:r>
              <a:rPr lang="fr-FR" sz="1500" dirty="0" smtClean="0"/>
              <a:t> </a:t>
            </a:r>
            <a:r>
              <a:rPr lang="x-none" sz="1500" smtClean="0"/>
              <a:t>% de</a:t>
            </a:r>
            <a:r>
              <a:rPr lang="fr-FR" sz="1500" dirty="0" smtClean="0"/>
              <a:t>s dépenses font l’objet d’un audit, contre 20-30 % auparavant</a:t>
            </a:r>
            <a:endParaRPr lang="x-none" sz="150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p:blipFill>
        <p:spPr>
          <a:xfrm>
            <a:off x="5214898" y="1918841"/>
            <a:ext cx="3245533" cy="1709928"/>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317029">
            <a:off x="1989411" y="3852036"/>
            <a:ext cx="2095259" cy="1904589"/>
          </a:xfrm>
          <a:prstGeom prst="rect">
            <a:avLst/>
          </a:prstGeom>
        </p:spPr>
      </p:pic>
      <p:sp>
        <p:nvSpPr>
          <p:cNvPr id="9" name="Content Placeholder 3"/>
          <p:cNvSpPr txBox="1">
            <a:spLocks/>
          </p:cNvSpPr>
          <p:nvPr/>
        </p:nvSpPr>
        <p:spPr>
          <a:xfrm>
            <a:off x="3342691" y="5064654"/>
            <a:ext cx="3893605" cy="1049810"/>
          </a:xfrm>
          <a:prstGeom prst="rect">
            <a:avLst/>
          </a:prstGeom>
          <a:solidFill>
            <a:schemeClr val="tx2">
              <a:lumMod val="50000"/>
            </a:schemeClr>
          </a:solidFill>
          <a:ln w="9525">
            <a:noFill/>
            <a:miter lim="800000"/>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0" indent="0">
              <a:buFont typeface="Arial" charset="0"/>
              <a:buNone/>
              <a:defRPr b="0" i="0"/>
            </a:pPr>
            <a:r>
              <a:rPr lang="fr-FR" sz="1500" smtClean="0">
                <a:solidFill>
                  <a:schemeClr val="bg1"/>
                </a:solidFill>
              </a:rPr>
              <a:t>Comme </a:t>
            </a:r>
            <a:r>
              <a:rPr lang="x-none" sz="1500" smtClean="0">
                <a:solidFill>
                  <a:schemeClr val="bg1"/>
                </a:solidFill>
              </a:rPr>
              <a:t>le démontrent les rapports d’audit annuels du BVG au Parlement, une diminution sensible des cas observés de mauvaise gestion des deniers publics</a:t>
            </a:r>
            <a:r>
              <a:rPr lang="fr-FR" sz="1500" smtClean="0">
                <a:solidFill>
                  <a:schemeClr val="bg1"/>
                </a:solidFill>
              </a:rPr>
              <a:t> a été observée</a:t>
            </a:r>
            <a:endParaRPr lang="x-none" sz="1500">
              <a:solidFill>
                <a:schemeClr val="bg1"/>
              </a:solidFill>
            </a:endParaRPr>
          </a:p>
        </p:txBody>
      </p:sp>
    </p:spTree>
    <p:extLst>
      <p:ext uri="{BB962C8B-B14F-4D97-AF65-F5344CB8AC3E}">
        <p14:creationId xmlns:p14="http://schemas.microsoft.com/office/powerpoint/2010/main" val="831770092"/>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7320" y="687834"/>
            <a:ext cx="7211144" cy="796950"/>
          </a:xfrm>
          <a:noFill/>
          <a:ln w="9525">
            <a:noFill/>
            <a:miter lim="800000"/>
          </a:ln>
        </p:spPr>
        <p:txBody>
          <a:bodyPr vert="horz" wrap="square" lIns="91440" tIns="45720" rIns="91440" bIns="45720" anchor="ctr" anchorCtr="0" compatLnSpc="1">
            <a:prstTxWarp prst="textNoShape">
              <a:avLst/>
            </a:prstTxWarp>
          </a:bodyPr>
          <a:lstStyle/>
          <a:p>
            <a:pPr eaLnBrk="1" hangingPunct="1">
              <a:defRPr b="0" i="0"/>
            </a:pPr>
            <a:r>
              <a:rPr lang="x-none" sz="3000" b="1" smtClean="0">
                <a:solidFill>
                  <a:schemeClr val="tx2"/>
                </a:solidFill>
              </a:rPr>
              <a:t>ISC </a:t>
            </a:r>
            <a:r>
              <a:rPr lang="fr-FR" sz="3000" b="1" dirty="0">
                <a:solidFill>
                  <a:schemeClr val="tx2"/>
                </a:solidFill>
              </a:rPr>
              <a:t>du </a:t>
            </a:r>
            <a:r>
              <a:rPr lang="x-none" sz="3000" b="1" smtClean="0">
                <a:solidFill>
                  <a:schemeClr val="tx2"/>
                </a:solidFill>
              </a:rPr>
              <a:t>Kenya - contribuer à l’efficacité de la gestion de la dette publique</a:t>
            </a:r>
          </a:p>
        </p:txBody>
      </p:sp>
      <p:graphicFrame>
        <p:nvGraphicFramePr>
          <p:cNvPr id="9" name="Diagram 8"/>
          <p:cNvGraphicFramePr/>
          <p:nvPr>
            <p:extLst>
              <p:ext uri="{D42A27DB-BD31-4B8C-83A1-F6EECF244321}">
                <p14:modId xmlns:p14="http://schemas.microsoft.com/office/powerpoint/2010/main" val="1667145057"/>
              </p:ext>
            </p:extLst>
          </p:nvPr>
        </p:nvGraphicFramePr>
        <p:xfrm>
          <a:off x="323528" y="2117080"/>
          <a:ext cx="6768752" cy="46242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Content Placeholder 3"/>
          <p:cNvSpPr>
            <a:spLocks noGrp="1"/>
          </p:cNvSpPr>
          <p:nvPr>
            <p:ph sz="half" idx="2"/>
          </p:nvPr>
        </p:nvSpPr>
        <p:spPr>
          <a:xfrm>
            <a:off x="6732240" y="3056977"/>
            <a:ext cx="1656184" cy="588047"/>
          </a:xfr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marL="0" indent="0" algn="ctr">
              <a:buNone/>
              <a:defRPr b="0" i="0"/>
            </a:pPr>
            <a:r>
              <a:rPr lang="x-none" sz="1700" smtClean="0">
                <a:solidFill>
                  <a:schemeClr val="bg1"/>
                </a:solidFill>
                <a:effectLst>
                  <a:glow rad="228600">
                    <a:schemeClr val="accent2">
                      <a:satMod val="175000"/>
                      <a:alpha val="40000"/>
                    </a:schemeClr>
                  </a:glow>
                </a:effectLst>
              </a:rPr>
              <a:t>MIS EN ŒUVRE EN 2016</a:t>
            </a:r>
          </a:p>
        </p:txBody>
      </p:sp>
      <p:sp>
        <p:nvSpPr>
          <p:cNvPr id="7" name="Content Placeholder 3"/>
          <p:cNvSpPr>
            <a:spLocks noGrp="1"/>
          </p:cNvSpPr>
          <p:nvPr>
            <p:ph sz="half" idx="4"/>
          </p:nvPr>
        </p:nvSpPr>
        <p:spPr>
          <a:xfrm>
            <a:off x="1187624" y="1895794"/>
            <a:ext cx="6768752" cy="343081"/>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marL="0" indent="0">
              <a:buNone/>
              <a:defRPr b="0" i="0"/>
            </a:pPr>
            <a:r>
              <a:rPr lang="x-none" sz="1600" b="1"/>
              <a:t>Audit des structures de prêt et d’emprunt en 2015- 2016 :</a:t>
            </a:r>
          </a:p>
        </p:txBody>
      </p:sp>
      <p:sp>
        <p:nvSpPr>
          <p:cNvPr id="10" name="Content Placeholder 3"/>
          <p:cNvSpPr>
            <a:spLocks noGrp="1"/>
          </p:cNvSpPr>
          <p:nvPr>
            <p:ph sz="half" idx="2"/>
          </p:nvPr>
        </p:nvSpPr>
        <p:spPr>
          <a:xfrm>
            <a:off x="6732240" y="4255099"/>
            <a:ext cx="1656184" cy="588047"/>
          </a:xfr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marL="0" indent="0" algn="ctr">
              <a:buNone/>
              <a:defRPr b="0" i="0"/>
            </a:pPr>
            <a:r>
              <a:rPr lang="x-none" sz="1700">
                <a:solidFill>
                  <a:schemeClr val="bg1"/>
                </a:solidFill>
                <a:effectLst>
                  <a:glow rad="228600">
                    <a:schemeClr val="accent2">
                      <a:satMod val="175000"/>
                      <a:alpha val="40000"/>
                    </a:schemeClr>
                  </a:glow>
                </a:effectLst>
              </a:rPr>
              <a:t>MIS EN ŒUVRE EN 2016</a:t>
            </a:r>
          </a:p>
        </p:txBody>
      </p:sp>
      <p:sp>
        <p:nvSpPr>
          <p:cNvPr id="11" name="Content Placeholder 3"/>
          <p:cNvSpPr>
            <a:spLocks noGrp="1"/>
          </p:cNvSpPr>
          <p:nvPr>
            <p:ph sz="half" idx="2"/>
          </p:nvPr>
        </p:nvSpPr>
        <p:spPr>
          <a:xfrm>
            <a:off x="6732240" y="5661248"/>
            <a:ext cx="1656184" cy="588047"/>
          </a:xfr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marL="0" indent="0" algn="ctr">
              <a:buNone/>
              <a:defRPr b="0" i="0"/>
            </a:pPr>
            <a:r>
              <a:rPr lang="x-none" sz="1700">
                <a:solidFill>
                  <a:schemeClr val="bg1"/>
                </a:solidFill>
                <a:effectLst>
                  <a:glow rad="228600">
                    <a:schemeClr val="accent2">
                      <a:satMod val="175000"/>
                      <a:alpha val="40000"/>
                    </a:schemeClr>
                  </a:glow>
                </a:effectLst>
              </a:rPr>
              <a:t>MIS EN ŒUVRE EN 2016</a:t>
            </a:r>
          </a:p>
        </p:txBody>
      </p:sp>
    </p:spTree>
    <p:extLst>
      <p:ext uri="{BB962C8B-B14F-4D97-AF65-F5344CB8AC3E}">
        <p14:creationId xmlns:p14="http://schemas.microsoft.com/office/powerpoint/2010/main" val="3978000203"/>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sz="half" idx="2"/>
          </p:nvPr>
        </p:nvSpPr>
        <p:spPr>
          <a:xfrm>
            <a:off x="611560" y="1115502"/>
            <a:ext cx="7791392" cy="432048"/>
          </a:xfrm>
          <a:noFill/>
          <a:ln w="9525">
            <a:noFill/>
            <a:miter lim="800000"/>
          </a:ln>
        </p:spPr>
        <p:txBody>
          <a:bodyPr vert="horz" wrap="square" lIns="91440" tIns="45720" rIns="91440" bIns="45720" anchor="ctr" anchorCtr="0" compatLnSpc="1">
            <a:prstTxWarp prst="textNoShape">
              <a:avLst/>
            </a:prstTxWarp>
          </a:bodyPr>
          <a:lstStyle/>
          <a:p>
            <a:pPr marL="0" indent="0" eaLnBrk="1" hangingPunct="1">
              <a:spcBef>
                <a:spcPct val="0"/>
              </a:spcBef>
              <a:buNone/>
              <a:defRPr b="0" i="0"/>
            </a:pPr>
            <a:r>
              <a:rPr lang="x-none" sz="2600">
                <a:solidFill>
                  <a:schemeClr val="tx2"/>
                </a:solidFill>
                <a:latin typeface="+mj-lt"/>
                <a:ea typeface="+mj-ea"/>
                <a:cs typeface="+mj-cs"/>
              </a:rPr>
              <a:t>Si les partenaires </a:t>
            </a:r>
            <a:r>
              <a:rPr lang="x-none" sz="2600" smtClean="0">
                <a:solidFill>
                  <a:schemeClr val="tx2"/>
                </a:solidFill>
                <a:latin typeface="+mj-lt"/>
                <a:ea typeface="+mj-ea"/>
                <a:cs typeface="+mj-cs"/>
              </a:rPr>
              <a:t>d</a:t>
            </a:r>
            <a:r>
              <a:rPr lang="fr-FR" sz="2600" dirty="0" smtClean="0">
                <a:solidFill>
                  <a:schemeClr val="tx2"/>
                </a:solidFill>
                <a:latin typeface="+mj-lt"/>
                <a:ea typeface="+mj-ea"/>
                <a:cs typeface="+mj-cs"/>
              </a:rPr>
              <a:t>e</a:t>
            </a:r>
            <a:r>
              <a:rPr lang="x-none" sz="2600" smtClean="0">
                <a:solidFill>
                  <a:schemeClr val="tx2"/>
                </a:solidFill>
                <a:latin typeface="+mj-lt"/>
                <a:ea typeface="+mj-ea"/>
                <a:cs typeface="+mj-cs"/>
              </a:rPr>
              <a:t> </a:t>
            </a:r>
            <a:r>
              <a:rPr lang="x-none" sz="2600">
                <a:solidFill>
                  <a:schemeClr val="tx2"/>
                </a:solidFill>
                <a:latin typeface="+mj-lt"/>
                <a:ea typeface="+mj-ea"/>
                <a:cs typeface="+mj-cs"/>
              </a:rPr>
              <a:t>développement soutiennent les programmes sectoriels </a:t>
            </a:r>
            <a:r>
              <a:rPr lang="x-none" sz="2600" smtClean="0">
                <a:solidFill>
                  <a:schemeClr val="tx2"/>
                </a:solidFill>
                <a:latin typeface="+mj-lt"/>
                <a:ea typeface="+mj-ea"/>
                <a:cs typeface="+mj-cs"/>
              </a:rPr>
              <a:t>dans</a:t>
            </a:r>
            <a:r>
              <a:rPr lang="fr-FR" sz="2600" dirty="0" smtClean="0">
                <a:solidFill>
                  <a:schemeClr val="tx2"/>
                </a:solidFill>
                <a:latin typeface="+mj-lt"/>
                <a:ea typeface="+mj-ea"/>
                <a:cs typeface="+mj-cs"/>
              </a:rPr>
              <a:t>…</a:t>
            </a:r>
            <a:endParaRPr lang="x-none" sz="2600">
              <a:solidFill>
                <a:schemeClr val="tx2"/>
              </a:solidFill>
              <a:latin typeface="+mj-lt"/>
              <a:ea typeface="+mj-ea"/>
              <a:cs typeface="+mj-cs"/>
            </a:endParaRPr>
          </a:p>
        </p:txBody>
      </p:sp>
      <p:sp>
        <p:nvSpPr>
          <p:cNvPr id="15" name="Content Placeholder 7"/>
          <p:cNvSpPr>
            <a:spLocks noGrp="1"/>
          </p:cNvSpPr>
          <p:nvPr>
            <p:ph sz="half" idx="4"/>
          </p:nvPr>
        </p:nvSpPr>
        <p:spPr>
          <a:xfrm>
            <a:off x="5940152" y="2915720"/>
            <a:ext cx="2304256" cy="432048"/>
          </a:xfrm>
        </p:spPr>
        <p:txBody>
          <a:bodyPr/>
          <a:lstStyle/>
          <a:p>
            <a:pPr marL="0" indent="0" algn="ctr">
              <a:buNone/>
              <a:defRPr b="0" i="0"/>
            </a:pPr>
            <a:r>
              <a:rPr lang="x-none" smtClean="0"/>
              <a:t>L’effort d’AIDE est gâché </a:t>
            </a:r>
          </a:p>
        </p:txBody>
      </p:sp>
      <p:sp>
        <p:nvSpPr>
          <p:cNvPr id="17" name="Right Arrow 16"/>
          <p:cNvSpPr/>
          <p:nvPr/>
        </p:nvSpPr>
        <p:spPr>
          <a:xfrm>
            <a:off x="4058557" y="4581128"/>
            <a:ext cx="1296144" cy="166327"/>
          </a:xfrm>
          <a:prstGeom prst="rightArrow">
            <a:avLst/>
          </a:prstGeom>
          <a:ln w="25400" cap="flat" algn="ctr">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b="0" i="0"/>
            </a:pPr>
            <a:endParaRPr lang="en-US" dirty="0"/>
          </a:p>
        </p:txBody>
      </p:sp>
      <p:sp>
        <p:nvSpPr>
          <p:cNvPr id="20" name="Content Placeholder 7"/>
          <p:cNvSpPr>
            <a:spLocks noGrp="1"/>
          </p:cNvSpPr>
          <p:nvPr>
            <p:ph sz="half" idx="2"/>
          </p:nvPr>
        </p:nvSpPr>
        <p:spPr>
          <a:xfrm>
            <a:off x="719571" y="3077639"/>
            <a:ext cx="2196245" cy="432048"/>
          </a:xfrm>
          <a:solidFill>
            <a:srgbClr val="1E4783"/>
          </a:solidFill>
          <a:ln w="9525">
            <a:noFill/>
            <a:miter lim="800000"/>
          </a:ln>
        </p:spPr>
        <p:txBody>
          <a:bodyPr vert="horz" wrap="square" lIns="91440" tIns="45720" rIns="91440" bIns="45720" anchor="t" anchorCtr="0" compatLnSpc="1">
            <a:prstTxWarp prst="textNoShape">
              <a:avLst/>
            </a:prstTxWarp>
          </a:bodyPr>
          <a:lstStyle/>
          <a:p>
            <a:pPr marL="0" indent="0" algn="ctr">
              <a:buNone/>
              <a:defRPr b="0" i="0"/>
            </a:pPr>
            <a:r>
              <a:rPr lang="fr-FR" dirty="0">
                <a:solidFill>
                  <a:schemeClr val="bg1"/>
                </a:solidFill>
              </a:rPr>
              <a:t>L</a:t>
            </a:r>
            <a:r>
              <a:rPr lang="fr-FR" dirty="0" smtClean="0">
                <a:solidFill>
                  <a:schemeClr val="bg1"/>
                </a:solidFill>
              </a:rPr>
              <a:t>’é</a:t>
            </a:r>
            <a:r>
              <a:rPr lang="x-none" smtClean="0">
                <a:solidFill>
                  <a:schemeClr val="bg1"/>
                </a:solidFill>
              </a:rPr>
              <a:t>ducation</a:t>
            </a:r>
            <a:endParaRPr lang="x-none">
              <a:solidFill>
                <a:schemeClr val="bg1"/>
              </a:solidFill>
            </a:endParaRPr>
          </a:p>
        </p:txBody>
      </p:sp>
      <p:sp>
        <p:nvSpPr>
          <p:cNvPr id="22" name="Content Placeholder 7"/>
          <p:cNvSpPr>
            <a:spLocks noGrp="1"/>
          </p:cNvSpPr>
          <p:nvPr>
            <p:ph sz="half" idx="2"/>
          </p:nvPr>
        </p:nvSpPr>
        <p:spPr>
          <a:xfrm>
            <a:off x="1217431" y="6074894"/>
            <a:ext cx="2562481" cy="432048"/>
          </a:xfrm>
          <a:solidFill>
            <a:srgbClr val="1E4783"/>
          </a:solidFill>
        </p:spPr>
        <p:txBody>
          <a:bodyPr/>
          <a:lstStyle/>
          <a:p>
            <a:pPr marL="0" indent="0" algn="ctr">
              <a:buNone/>
              <a:defRPr b="0" i="0"/>
            </a:pPr>
            <a:r>
              <a:rPr lang="x-none" smtClean="0">
                <a:solidFill>
                  <a:schemeClr val="bg1"/>
                </a:solidFill>
              </a:rPr>
              <a:t>Corruption</a:t>
            </a:r>
          </a:p>
        </p:txBody>
      </p:sp>
      <p:sp>
        <p:nvSpPr>
          <p:cNvPr id="21" name="Content Placeholder 7"/>
          <p:cNvSpPr>
            <a:spLocks noGrp="1"/>
          </p:cNvSpPr>
          <p:nvPr>
            <p:ph sz="half" idx="2"/>
          </p:nvPr>
        </p:nvSpPr>
        <p:spPr>
          <a:xfrm>
            <a:off x="2100711" y="3723337"/>
            <a:ext cx="1175145" cy="351619"/>
          </a:xfrm>
          <a:noFill/>
          <a:ln w="9525">
            <a:noFill/>
            <a:miter lim="800000"/>
          </a:ln>
        </p:spPr>
        <p:txBody>
          <a:bodyPr vert="horz" wrap="square" lIns="91440" tIns="45720" rIns="91440" bIns="45720" anchor="ctr" anchorCtr="0" compatLnSpc="1">
            <a:prstTxWarp prst="textNoShape">
              <a:avLst/>
            </a:prstTxWarp>
          </a:bodyPr>
          <a:lstStyle/>
          <a:p>
            <a:pPr marL="0" indent="0" eaLnBrk="1" hangingPunct="1">
              <a:spcBef>
                <a:spcPct val="0"/>
              </a:spcBef>
              <a:buNone/>
              <a:defRPr b="0" i="0"/>
            </a:pPr>
            <a:r>
              <a:rPr lang="x-none" sz="3000" b="1" smtClean="0">
                <a:solidFill>
                  <a:schemeClr val="tx2"/>
                </a:solidFill>
                <a:latin typeface="+mj-lt"/>
                <a:ea typeface="+mj-ea"/>
                <a:cs typeface="+mj-cs"/>
              </a:rPr>
              <a:t>Mais</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55576" y="1801815"/>
            <a:ext cx="2088232" cy="1267145"/>
          </a:xfrm>
          <a:prstGeom prst="rect">
            <a:avLst/>
          </a:prstGeom>
          <a:ln w="47625" cmpd="sng">
            <a:solidFill>
              <a:srgbClr val="1E4783"/>
            </a:solidFill>
          </a:ln>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131840" y="1792569"/>
            <a:ext cx="2088232" cy="1307302"/>
          </a:xfrm>
          <a:prstGeom prst="rect">
            <a:avLst/>
          </a:prstGeom>
          <a:ln w="47625" cmpd="sng">
            <a:solidFill>
              <a:srgbClr val="1E4783"/>
            </a:solidFill>
          </a:ln>
        </p:spPr>
      </p:pic>
      <p:sp>
        <p:nvSpPr>
          <p:cNvPr id="19" name="Content Placeholder 7"/>
          <p:cNvSpPr>
            <a:spLocks noGrp="1"/>
          </p:cNvSpPr>
          <p:nvPr>
            <p:ph sz="half" idx="2"/>
          </p:nvPr>
        </p:nvSpPr>
        <p:spPr>
          <a:xfrm>
            <a:off x="3109829" y="3068960"/>
            <a:ext cx="2182251" cy="432048"/>
          </a:xfrm>
          <a:solidFill>
            <a:srgbClr val="1E4783"/>
          </a:solidFill>
        </p:spPr>
        <p:txBody>
          <a:bodyPr/>
          <a:lstStyle/>
          <a:p>
            <a:pPr marL="0" indent="0" algn="ctr">
              <a:buNone/>
              <a:defRPr b="0" i="0"/>
            </a:pPr>
            <a:r>
              <a:rPr lang="fr-FR" dirty="0" smtClean="0">
                <a:solidFill>
                  <a:schemeClr val="bg1"/>
                </a:solidFill>
              </a:rPr>
              <a:t>La s</a:t>
            </a:r>
            <a:r>
              <a:rPr lang="x-none" smtClean="0">
                <a:solidFill>
                  <a:schemeClr val="bg1"/>
                </a:solidFill>
              </a:rPr>
              <a:t>anté</a:t>
            </a:r>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p:blipFill>
        <p:spPr>
          <a:xfrm>
            <a:off x="1259739" y="4419681"/>
            <a:ext cx="2477864" cy="1655213"/>
          </a:xfrm>
          <a:prstGeom prst="rect">
            <a:avLst/>
          </a:prstGeom>
          <a:ln w="47625" cmpd="sng">
            <a:solidFill>
              <a:srgbClr val="1E4783"/>
            </a:solidFill>
          </a:ln>
        </p:spPr>
      </p:pic>
      <p:sp>
        <p:nvSpPr>
          <p:cNvPr id="23" name="Right Arrow 22"/>
          <p:cNvSpPr/>
          <p:nvPr/>
        </p:nvSpPr>
        <p:spPr>
          <a:xfrm rot="5400000">
            <a:off x="2282176" y="4210574"/>
            <a:ext cx="469848" cy="198613"/>
          </a:xfrm>
          <a:prstGeom prst="rightArrow">
            <a:avLst/>
          </a:prstGeom>
          <a:ln w="25400" cap="flat" algn="ctr">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b="0" i="0"/>
            </a:pPr>
            <a:endParaRPr lang="en-US" dirty="0"/>
          </a:p>
        </p:txBody>
      </p:sp>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71210" y="3879745"/>
            <a:ext cx="2731742" cy="1800218"/>
          </a:xfrm>
          <a:prstGeom prst="rect">
            <a:avLst/>
          </a:prstGeom>
          <a:ln>
            <a:solidFill>
              <a:schemeClr val="accent1">
                <a:shade val="50000"/>
              </a:schemeClr>
            </a:solidFill>
          </a:ln>
          <a:effectLst>
            <a:glow rad="228600">
              <a:schemeClr val="accent2">
                <a:satMod val="175000"/>
                <a:alpha val="40000"/>
              </a:schemeClr>
            </a:glow>
            <a:outerShdw blurRad="292100" dist="139700" dir="2700000" algn="tl" rotWithShape="0">
              <a:srgbClr val="333333">
                <a:alpha val="65000"/>
              </a:srgbClr>
            </a:outerShdw>
          </a:effectLst>
        </p:spPr>
      </p:pic>
    </p:spTree>
    <p:extLst>
      <p:ext uri="{BB962C8B-B14F-4D97-AF65-F5344CB8AC3E}">
        <p14:creationId xmlns:p14="http://schemas.microsoft.com/office/powerpoint/2010/main" val="1690295246"/>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543818"/>
            <a:ext cx="7643192" cy="796950"/>
          </a:xfrm>
          <a:noFill/>
          <a:ln w="9525">
            <a:noFill/>
            <a:miter lim="800000"/>
          </a:ln>
        </p:spPr>
        <p:txBody>
          <a:bodyPr vert="horz" wrap="square" lIns="91440" tIns="45720" rIns="91440" bIns="45720" anchor="ctr" anchorCtr="0" compatLnSpc="1">
            <a:prstTxWarp prst="textNoShape">
              <a:avLst/>
            </a:prstTxWarp>
          </a:bodyPr>
          <a:lstStyle/>
          <a:p>
            <a:pPr eaLnBrk="1" hangingPunct="1">
              <a:defRPr b="0" i="0"/>
            </a:pPr>
            <a:r>
              <a:rPr lang="x-none" sz="3000" b="1" smtClean="0">
                <a:solidFill>
                  <a:schemeClr val="tx2"/>
                </a:solidFill>
              </a:rPr>
              <a:t>Sauf si...</a:t>
            </a:r>
          </a:p>
        </p:txBody>
      </p:sp>
      <p:sp>
        <p:nvSpPr>
          <p:cNvPr id="4" name="Content Placeholder 3"/>
          <p:cNvSpPr>
            <a:spLocks noGrp="1"/>
          </p:cNvSpPr>
          <p:nvPr>
            <p:ph sz="half" idx="2"/>
          </p:nvPr>
        </p:nvSpPr>
        <p:spPr>
          <a:xfrm>
            <a:off x="2075207" y="1926781"/>
            <a:ext cx="4581577" cy="592530"/>
          </a:xfr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indent="0">
              <a:buNone/>
              <a:defRPr b="0" i="0"/>
            </a:pPr>
            <a:r>
              <a:rPr lang="x-none" sz="1700" dirty="0" smtClean="0">
                <a:solidFill>
                  <a:schemeClr val="bg1"/>
                </a:solidFill>
              </a:rPr>
              <a:t>Réaliser un audit externe et exercer un contrôle sur les financements nationaux et internationaux</a:t>
            </a:r>
          </a:p>
        </p:txBody>
      </p:sp>
      <p:sp>
        <p:nvSpPr>
          <p:cNvPr id="5" name="Content Placeholder 7"/>
          <p:cNvSpPr>
            <a:spLocks noGrp="1"/>
          </p:cNvSpPr>
          <p:nvPr>
            <p:ph sz="half" idx="4"/>
          </p:nvPr>
        </p:nvSpPr>
        <p:spPr>
          <a:xfrm>
            <a:off x="607832" y="1266782"/>
            <a:ext cx="5332319" cy="478978"/>
          </a:xfrm>
        </p:spPr>
        <p:txBody>
          <a:bodyPr anchor="ctr"/>
          <a:lstStyle/>
          <a:p>
            <a:pPr marL="0" indent="0">
              <a:buNone/>
              <a:defRPr b="0" i="0"/>
            </a:pPr>
            <a:r>
              <a:rPr lang="x-none" smtClean="0"/>
              <a:t>L’ISC se montre forte et capable de </a:t>
            </a:r>
          </a:p>
        </p:txBody>
      </p:sp>
      <p:sp>
        <p:nvSpPr>
          <p:cNvPr id="6" name="Content Placeholder 3"/>
          <p:cNvSpPr>
            <a:spLocks noGrp="1"/>
          </p:cNvSpPr>
          <p:nvPr>
            <p:ph sz="half" idx="2"/>
          </p:nvPr>
        </p:nvSpPr>
        <p:spPr>
          <a:xfrm>
            <a:off x="2053207" y="5517232"/>
            <a:ext cx="4607025" cy="576064"/>
          </a:xfrm>
          <a:solidFill>
            <a:schemeClr val="accent4">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indent="0">
              <a:buNone/>
              <a:defRPr b="0" i="0"/>
            </a:pPr>
            <a:r>
              <a:rPr lang="x-none" sz="1700" smtClean="0">
                <a:solidFill>
                  <a:schemeClr val="bg1"/>
                </a:solidFill>
              </a:rPr>
              <a:t>Renforcer la participation citoyenne en publiant ses constatations</a:t>
            </a:r>
          </a:p>
        </p:txBody>
      </p:sp>
      <p:sp>
        <p:nvSpPr>
          <p:cNvPr id="7" name="Content Placeholder 3"/>
          <p:cNvSpPr>
            <a:spLocks noGrp="1"/>
          </p:cNvSpPr>
          <p:nvPr>
            <p:ph sz="half" idx="2"/>
          </p:nvPr>
        </p:nvSpPr>
        <p:spPr>
          <a:xfrm>
            <a:off x="2051720" y="4279819"/>
            <a:ext cx="4581577" cy="563045"/>
          </a:xfrm>
          <a:solidFill>
            <a:schemeClr val="bg1">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indent="0">
              <a:buNone/>
              <a:defRPr b="0" i="0"/>
            </a:pPr>
            <a:r>
              <a:rPr lang="x-none" sz="1700" smtClean="0">
                <a:solidFill>
                  <a:schemeClr val="bg1"/>
                </a:solidFill>
              </a:rPr>
              <a:t>Contribuer à réduire les coûts du secteur public, à le rendre plus efficace</a:t>
            </a:r>
          </a:p>
        </p:txBody>
      </p:sp>
      <p:sp>
        <p:nvSpPr>
          <p:cNvPr id="9" name="Content Placeholder 3"/>
          <p:cNvSpPr>
            <a:spLocks noGrp="1"/>
          </p:cNvSpPr>
          <p:nvPr>
            <p:ph sz="half" idx="2"/>
          </p:nvPr>
        </p:nvSpPr>
        <p:spPr>
          <a:xfrm>
            <a:off x="2050721" y="3151067"/>
            <a:ext cx="4590036" cy="595868"/>
          </a:xfrm>
          <a:solidFill>
            <a:schemeClr val="accent5">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indent="0">
              <a:buNone/>
              <a:defRPr b="0" i="0"/>
            </a:pPr>
            <a:r>
              <a:rPr lang="x-none" sz="1700" dirty="0" smtClean="0">
                <a:solidFill>
                  <a:schemeClr val="bg1"/>
                </a:solidFill>
              </a:rPr>
              <a:t>Identifier et freiner la corruption</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p:blipFill>
        <p:spPr>
          <a:xfrm>
            <a:off x="6664243" y="1605716"/>
            <a:ext cx="1508157" cy="959188"/>
          </a:xfrm>
          <a:prstGeom prst="rect">
            <a:avLst/>
          </a:prstGeom>
          <a:effectLst>
            <a:outerShdw blurRad="50800" dist="38100" dir="8100000" algn="tr" rotWithShape="0">
              <a:prstClr val="black">
                <a:alpha val="40000"/>
              </a:prstClr>
            </a:outerShdw>
          </a:effec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p:blipFill>
        <p:spPr>
          <a:xfrm>
            <a:off x="6645818" y="2850909"/>
            <a:ext cx="1526582" cy="957100"/>
          </a:xfrm>
          <a:prstGeom prst="rect">
            <a:avLst/>
          </a:prstGeom>
          <a:effectLst>
            <a:outerShdw blurRad="50800" dist="38100" dir="8100000" algn="tr" rotWithShape="0">
              <a:prstClr val="black">
                <a:alpha val="40000"/>
              </a:prstClr>
            </a:outerShdw>
          </a:effectLst>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p:blipFill>
        <p:spPr>
          <a:xfrm>
            <a:off x="6655030" y="3974348"/>
            <a:ext cx="1517370" cy="952116"/>
          </a:xfrm>
          <a:prstGeom prst="rect">
            <a:avLst/>
          </a:prstGeom>
          <a:effectLst>
            <a:outerShdw blurRad="50800" dist="38100" dir="8100000" algn="tr" rotWithShape="0">
              <a:prstClr val="black">
                <a:alpha val="40000"/>
              </a:prstClr>
            </a:outerShdw>
          </a:effectLst>
        </p:spPr>
      </p:pic>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p:blipFill>
        <p:spPr>
          <a:xfrm>
            <a:off x="6663646" y="5181214"/>
            <a:ext cx="1508754" cy="975741"/>
          </a:xfrm>
          <a:prstGeom prst="rect">
            <a:avLst/>
          </a:prstGeom>
          <a:effectLst>
            <a:outerShdw blurRad="50800" dist="38100" dir="8100000" algn="tr" rotWithShape="0">
              <a:prstClr val="black">
                <a:alpha val="40000"/>
              </a:prstClr>
            </a:outerShdw>
          </a:effectLst>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p:blipFill>
        <p:spPr>
          <a:xfrm rot="21091716">
            <a:off x="120741" y="2551900"/>
            <a:ext cx="1920938" cy="1920938"/>
          </a:xfrm>
          <a:prstGeom prst="rect">
            <a:avLst/>
          </a:prstGeom>
        </p:spPr>
      </p:pic>
    </p:spTree>
    <p:extLst>
      <p:ext uri="{BB962C8B-B14F-4D97-AF65-F5344CB8AC3E}">
        <p14:creationId xmlns:p14="http://schemas.microsoft.com/office/powerpoint/2010/main" val="26950973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indefinite"/>
                            </p:stCondLst>
                          </p:cTn>
                        </p:par>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1" nodeType="clickEffect">
                                  <p:stCondLst>
                                    <p:cond delay="0"/>
                                  </p:stCondLst>
                                  <p:childTnLst>
                                    <p:set>
                                      <p:cBhvr>
                                        <p:cTn id="17" dur="1" fill="hold">
                                          <p:stCondLst>
                                            <p:cond delay="0"/>
                                          </p:stCondLst>
                                        </p:cTn>
                                        <p:tgtEl>
                                          <p:spTgt spid="9">
                                            <p:bg/>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1"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1" nodeType="clickEffect">
                                  <p:stCondLst>
                                    <p:cond delay="0"/>
                                  </p:stCondLst>
                                  <p:childTnLst>
                                    <p:set>
                                      <p:cBhvr>
                                        <p:cTn id="27" dur="1" fill="hold">
                                          <p:stCondLst>
                                            <p:cond delay="0"/>
                                          </p:stCondLst>
                                        </p:cTn>
                                        <p:tgtEl>
                                          <p:spTgt spid="7">
                                            <p:bg/>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1" nodeType="clickEffect">
                                  <p:stCondLst>
                                    <p:cond delay="0"/>
                                  </p:stCondLst>
                                  <p:childTnLst>
                                    <p:set>
                                      <p:cBhvr>
                                        <p:cTn id="31" dur="1" fill="hold">
                                          <p:stCondLst>
                                            <p:cond delay="0"/>
                                          </p:stCondLst>
                                        </p:cTn>
                                        <p:tgtEl>
                                          <p:spTgt spid="7">
                                            <p:txEl>
                                              <p:pRg st="0" end="0"/>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1" nodeType="clickEffect">
                                  <p:stCondLst>
                                    <p:cond delay="0"/>
                                  </p:stCondLst>
                                  <p:childTnLst>
                                    <p:set>
                                      <p:cBhvr>
                                        <p:cTn id="37" dur="1" fill="hold">
                                          <p:stCondLst>
                                            <p:cond delay="0"/>
                                          </p:stCondLst>
                                        </p:cTn>
                                        <p:tgtEl>
                                          <p:spTgt spid="6">
                                            <p:bg/>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1" nodeType="clickEffect">
                                  <p:stCondLst>
                                    <p:cond delay="0"/>
                                  </p:stCondLst>
                                  <p:childTnLst>
                                    <p:set>
                                      <p:cBhvr>
                                        <p:cTn id="41" dur="1" fill="hold">
                                          <p:stCondLst>
                                            <p:cond delay="0"/>
                                          </p:stCondLst>
                                        </p:cTn>
                                        <p:tgtEl>
                                          <p:spTgt spid="6">
                                            <p:txEl>
                                              <p:pRg st="0" end="0"/>
                                            </p:txEl>
                                          </p:spTgt>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6" grpId="0" build="p" animBg="1"/>
      <p:bldP spid="6" grpId="1" build="p" animBg="1"/>
      <p:bldP spid="7" grpId="0" build="p" animBg="1"/>
      <p:bldP spid="7" grpId="1" build="p" animBg="1"/>
      <p:bldP spid="9" grpId="0" build="p" animBg="1"/>
      <p:bldP spid="9" grpId="1"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p:nvPr/>
        </p:nvSpPr>
        <p:spPr>
          <a:xfrm>
            <a:off x="323528" y="1628800"/>
            <a:ext cx="5391160" cy="3888432"/>
          </a:xfrm>
          <a:prstGeom prst="rect">
            <a:avLst/>
          </a:prstGeom>
          <a:noFill/>
          <a:ln w="9525">
            <a:noFill/>
            <a:miter lim="800000"/>
          </a:ln>
        </p:spPr>
        <p:txBody>
          <a:bodyPr vert="horz" wrap="square" lIns="91440" tIns="45720" rIns="91440" bIns="45720"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defRPr b="0" i="0"/>
            </a:pPr>
            <a:r>
              <a:rPr lang="x-none" sz="3000" dirty="0" smtClean="0">
                <a:solidFill>
                  <a:schemeClr val="tx2">
                    <a:lumMod val="75000"/>
                  </a:schemeClr>
                </a:solidFill>
              </a:rPr>
              <a:t>...</a:t>
            </a:r>
            <a:r>
              <a:rPr lang="x-none" sz="2800" dirty="0" smtClean="0">
                <a:solidFill>
                  <a:schemeClr val="tx2">
                    <a:lumMod val="75000"/>
                  </a:schemeClr>
                </a:solidFill>
              </a:rPr>
              <a:t>Ce qui </a:t>
            </a:r>
            <a:r>
              <a:rPr lang="fr-FR" sz="2800" dirty="0" smtClean="0">
                <a:solidFill>
                  <a:schemeClr val="tx2">
                    <a:lumMod val="75000"/>
                  </a:schemeClr>
                </a:solidFill>
              </a:rPr>
              <a:t>signifie que les partenaires de développement </a:t>
            </a:r>
            <a:r>
              <a:rPr lang="fr-FR" sz="2800" b="1" dirty="0" smtClean="0">
                <a:solidFill>
                  <a:schemeClr val="tx2">
                    <a:lumMod val="75000"/>
                  </a:schemeClr>
                </a:solidFill>
              </a:rPr>
              <a:t>doivent apporter leur appui </a:t>
            </a:r>
            <a:r>
              <a:rPr lang="x-none" sz="2800" b="1" dirty="0" smtClean="0">
                <a:solidFill>
                  <a:schemeClr val="tx2">
                    <a:lumMod val="75000"/>
                  </a:schemeClr>
                </a:solidFill>
              </a:rPr>
              <a:t>aux ISC</a:t>
            </a:r>
            <a:r>
              <a:rPr lang="x-none" sz="2800" dirty="0" smtClean="0">
                <a:solidFill>
                  <a:schemeClr val="tx2">
                    <a:lumMod val="75000"/>
                  </a:schemeClr>
                </a:solidFill>
              </a:rPr>
              <a:t>, </a:t>
            </a:r>
            <a:r>
              <a:rPr lang="fr-FR" sz="2800" dirty="0" smtClean="0">
                <a:solidFill>
                  <a:schemeClr val="tx2">
                    <a:lumMod val="75000"/>
                  </a:schemeClr>
                </a:solidFill>
              </a:rPr>
              <a:t>afin de </a:t>
            </a:r>
            <a:r>
              <a:rPr lang="x-none" sz="2800" dirty="0" smtClean="0">
                <a:solidFill>
                  <a:schemeClr val="tx2">
                    <a:lumMod val="75000"/>
                  </a:schemeClr>
                </a:solidFill>
              </a:rPr>
              <a:t>les aider à </a:t>
            </a:r>
            <a:r>
              <a:rPr lang="fr-FR" sz="2800" dirty="0" smtClean="0">
                <a:solidFill>
                  <a:schemeClr val="tx2">
                    <a:lumMod val="75000"/>
                  </a:schemeClr>
                </a:solidFill>
              </a:rPr>
              <a:t>développer leur </a:t>
            </a:r>
            <a:r>
              <a:rPr lang="x-none" sz="2800" dirty="0" smtClean="0">
                <a:solidFill>
                  <a:schemeClr val="tx2">
                    <a:lumMod val="75000"/>
                  </a:schemeClr>
                </a:solidFill>
              </a:rPr>
              <a:t>capacités </a:t>
            </a:r>
            <a:r>
              <a:rPr lang="fr-FR" sz="2800" dirty="0" smtClean="0">
                <a:solidFill>
                  <a:schemeClr val="tx2">
                    <a:lumMod val="75000"/>
                  </a:schemeClr>
                </a:solidFill>
              </a:rPr>
              <a:t>de manière </a:t>
            </a:r>
            <a:r>
              <a:rPr lang="x-none" sz="2800" dirty="0" smtClean="0">
                <a:solidFill>
                  <a:schemeClr val="tx2">
                    <a:lumMod val="75000"/>
                  </a:schemeClr>
                </a:solidFill>
              </a:rPr>
              <a:t>durable </a:t>
            </a:r>
            <a:r>
              <a:rPr lang="fr-FR" sz="2800" dirty="0" smtClean="0">
                <a:solidFill>
                  <a:schemeClr val="tx2">
                    <a:lumMod val="75000"/>
                  </a:schemeClr>
                </a:solidFill>
              </a:rPr>
              <a:t>et contribuer ainsi à améliorer la </a:t>
            </a:r>
            <a:r>
              <a:rPr lang="x-none" sz="2800" dirty="0" smtClean="0">
                <a:solidFill>
                  <a:schemeClr val="tx2">
                    <a:lumMod val="75000"/>
                  </a:schemeClr>
                </a:solidFill>
              </a:rPr>
              <a:t>gouvernance et </a:t>
            </a:r>
            <a:r>
              <a:rPr lang="fr-FR" sz="2800" dirty="0" smtClean="0">
                <a:solidFill>
                  <a:schemeClr val="tx2">
                    <a:lumMod val="75000"/>
                  </a:schemeClr>
                </a:solidFill>
              </a:rPr>
              <a:t>l’</a:t>
            </a:r>
            <a:r>
              <a:rPr lang="x-none" sz="2800" dirty="0" smtClean="0">
                <a:solidFill>
                  <a:schemeClr val="tx2">
                    <a:lumMod val="75000"/>
                  </a:schemeClr>
                </a:solidFill>
              </a:rPr>
              <a:t>efficacité </a:t>
            </a:r>
            <a:r>
              <a:rPr lang="fr-FR" sz="2800" dirty="0" smtClean="0">
                <a:solidFill>
                  <a:schemeClr val="tx2">
                    <a:lumMod val="75000"/>
                  </a:schemeClr>
                </a:solidFill>
              </a:rPr>
              <a:t>dans l</a:t>
            </a:r>
            <a:r>
              <a:rPr lang="x-none" sz="2800" dirty="0" smtClean="0">
                <a:solidFill>
                  <a:schemeClr val="tx2">
                    <a:lumMod val="75000"/>
                  </a:schemeClr>
                </a:solidFill>
              </a:rPr>
              <a:t>e</a:t>
            </a:r>
            <a:r>
              <a:rPr lang="fr-FR" sz="2800" dirty="0" smtClean="0">
                <a:solidFill>
                  <a:schemeClr val="tx2">
                    <a:lumMod val="75000"/>
                  </a:schemeClr>
                </a:solidFill>
              </a:rPr>
              <a:t> secteur public</a:t>
            </a:r>
            <a:r>
              <a:rPr lang="x-none" sz="2800" dirty="0" smtClean="0">
                <a:solidFill>
                  <a:schemeClr val="tx2">
                    <a:lumMod val="75000"/>
                  </a:schemeClr>
                </a:solidFill>
              </a:rPr>
              <a:t>...</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p:blipFill>
        <p:spPr>
          <a:xfrm>
            <a:off x="5658289" y="2132856"/>
            <a:ext cx="3378207" cy="2520280"/>
          </a:xfrm>
          <a:prstGeom prst="rect">
            <a:avLst/>
          </a:prstGeom>
        </p:spPr>
      </p:pic>
    </p:spTree>
    <p:extLst>
      <p:ext uri="{BB962C8B-B14F-4D97-AF65-F5344CB8AC3E}">
        <p14:creationId xmlns:p14="http://schemas.microsoft.com/office/powerpoint/2010/main" val="3484646305"/>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p:nvPr/>
        </p:nvSpPr>
        <p:spPr>
          <a:xfrm>
            <a:off x="683568" y="1224139"/>
            <a:ext cx="8747713" cy="253730"/>
          </a:xfrm>
          <a:prstGeom prst="rect">
            <a:avLst/>
          </a:prstGeom>
          <a:noFill/>
          <a:ln w="9525">
            <a:noFill/>
            <a:miter lim="800000"/>
          </a:ln>
        </p:spPr>
        <p:txBody>
          <a:bodyPr vert="horz" wrap="square" lIns="91440" tIns="45720" rIns="91440" bIns="45720"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eaLnBrk="1" hangingPunct="1">
              <a:defRPr b="0" i="0"/>
            </a:pPr>
            <a:r>
              <a:rPr lang="x-none" sz="2800" smtClean="0">
                <a:solidFill>
                  <a:schemeClr val="tx2">
                    <a:lumMod val="75000"/>
                  </a:schemeClr>
                </a:solidFill>
              </a:rPr>
              <a:t>... car les ISC luttent toujours pour leur indépendance et leur capacité d’audit </a:t>
            </a:r>
          </a:p>
        </p:txBody>
      </p:sp>
      <p:sp>
        <p:nvSpPr>
          <p:cNvPr id="9" name="Content Placeholder 3"/>
          <p:cNvSpPr>
            <a:spLocks noGrp="1"/>
          </p:cNvSpPr>
          <p:nvPr>
            <p:ph sz="half" idx="2"/>
          </p:nvPr>
        </p:nvSpPr>
        <p:spPr>
          <a:xfrm>
            <a:off x="425067" y="2060848"/>
            <a:ext cx="3312368" cy="1452346"/>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marL="0" indent="0">
              <a:buNone/>
              <a:defRPr b="0" i="0"/>
            </a:pPr>
            <a:r>
              <a:rPr lang="x-none" sz="1500">
                <a:solidFill>
                  <a:schemeClr val="tx2"/>
                </a:solidFill>
                <a:effectLst>
                  <a:outerShdw blurRad="38100" dist="38100" dir="2700000" algn="tl">
                    <a:srgbClr val="000000">
                      <a:alpha val="43137"/>
                    </a:srgbClr>
                  </a:outerShdw>
                </a:effectLst>
              </a:rPr>
              <a:t>Comme l’a indiqué l’Initiative de développement de l’INTOSAI dans son Rapport de synthèse mondial ISC 2014 - Performance, capacités et besoins des ISC....</a:t>
            </a:r>
          </a:p>
        </p:txBody>
      </p:sp>
      <p:sp>
        <p:nvSpPr>
          <p:cNvPr id="17" name="Content Placeholder 3"/>
          <p:cNvSpPr>
            <a:spLocks noGrp="1"/>
          </p:cNvSpPr>
          <p:nvPr>
            <p:ph sz="half" idx="4"/>
          </p:nvPr>
        </p:nvSpPr>
        <p:spPr>
          <a:xfrm>
            <a:off x="4642183" y="1556792"/>
            <a:ext cx="4499992" cy="347648"/>
          </a:xfrm>
          <a:noFill/>
          <a:ln>
            <a:noFill/>
          </a:ln>
          <a:scene3d>
            <a:camera prst="orthographicFront">
              <a:rot lat="0" lon="0" rev="0"/>
            </a:camera>
            <a:lightRig rig="glow" dir="t">
              <a:rot lat="0" lon="0" rev="4800000"/>
            </a:lightRig>
          </a:scene3d>
          <a:sp3d prstMaterial="matte">
            <a:bevelT w="127000" h="63500"/>
          </a:sp3d>
        </p:spPr>
        <p:txBody>
          <a:bodyPr/>
          <a:lstStyle/>
          <a:p>
            <a:pPr marL="0" indent="0">
              <a:buNone/>
              <a:defRPr b="0" i="0"/>
            </a:pPr>
            <a:r>
              <a:rPr lang="x-none" sz="1300" i="1" smtClean="0">
                <a:solidFill>
                  <a:schemeClr val="tx2"/>
                </a:solidFill>
              </a:rPr>
              <a:t>Figure 1. Étendue de l’audit, par type d’audit selon la liste OCDE-CAD et par région</a:t>
            </a:r>
          </a:p>
        </p:txBody>
      </p:sp>
      <p:sp>
        <p:nvSpPr>
          <p:cNvPr id="18" name="Content Placeholder 3"/>
          <p:cNvSpPr>
            <a:spLocks noGrp="1"/>
          </p:cNvSpPr>
          <p:nvPr>
            <p:ph sz="half" idx="2"/>
          </p:nvPr>
        </p:nvSpPr>
        <p:spPr>
          <a:xfrm>
            <a:off x="4932040" y="3933056"/>
            <a:ext cx="4104456" cy="347648"/>
          </a:xfrm>
          <a:noFill/>
          <a:ln w="9525">
            <a:noFill/>
            <a:miter lim="800000"/>
          </a:ln>
          <a:scene3d>
            <a:camera prst="orthographicFront">
              <a:rot lat="0" lon="0" rev="0"/>
            </a:camera>
            <a:lightRig rig="glow" dir="t">
              <a:rot lat="0" lon="0" rev="4800000"/>
            </a:lightRig>
          </a:scene3d>
          <a:sp3d prstMaterial="matte">
            <a:bevelT w="127000" h="63500"/>
          </a:sp3d>
        </p:spPr>
        <p:txBody>
          <a:bodyPr vert="horz" wrap="square" lIns="91440" tIns="45720" rIns="91440" bIns="45720" anchor="t" anchorCtr="0" compatLnSpc="1">
            <a:prstTxWarp prst="textNoShape">
              <a:avLst/>
            </a:prstTxWarp>
          </a:bodyPr>
          <a:lstStyle/>
          <a:p>
            <a:pPr marL="0" indent="0">
              <a:buNone/>
              <a:defRPr b="0" i="0"/>
            </a:pPr>
            <a:r>
              <a:rPr lang="x-none" sz="1300" i="1" smtClean="0">
                <a:solidFill>
                  <a:schemeClr val="tx2"/>
                </a:solidFill>
              </a:rPr>
              <a:t>Figure 3. </a:t>
            </a:r>
            <a:r>
              <a:rPr lang="fr-FR" sz="1300" i="1" dirty="0" smtClean="0">
                <a:solidFill>
                  <a:schemeClr val="tx2"/>
                </a:solidFill>
              </a:rPr>
              <a:t>Part </a:t>
            </a:r>
            <a:r>
              <a:rPr lang="x-none" sz="1300" i="1" smtClean="0">
                <a:solidFill>
                  <a:schemeClr val="tx2"/>
                </a:solidFill>
              </a:rPr>
              <a:t>des ISC disposant d’un droit de recours contre une allocation budgétaire inadaptée</a:t>
            </a:r>
          </a:p>
        </p:txBody>
      </p:sp>
      <p:sp>
        <p:nvSpPr>
          <p:cNvPr id="19" name="Content Placeholder 3"/>
          <p:cNvSpPr>
            <a:spLocks noGrp="1"/>
          </p:cNvSpPr>
          <p:nvPr>
            <p:ph sz="half" idx="2"/>
          </p:nvPr>
        </p:nvSpPr>
        <p:spPr>
          <a:xfrm>
            <a:off x="179512" y="3717032"/>
            <a:ext cx="4582428" cy="347648"/>
          </a:xfrm>
          <a:noFill/>
          <a:ln w="9525">
            <a:noFill/>
            <a:miter lim="800000"/>
          </a:ln>
          <a:scene3d>
            <a:camera prst="orthographicFront">
              <a:rot lat="0" lon="0" rev="0"/>
            </a:camera>
            <a:lightRig rig="glow" dir="t">
              <a:rot lat="0" lon="0" rev="4800000"/>
            </a:lightRig>
          </a:scene3d>
          <a:sp3d prstMaterial="matte">
            <a:bevelT w="127000" h="63500"/>
          </a:sp3d>
        </p:spPr>
        <p:txBody>
          <a:bodyPr vert="horz" wrap="square" lIns="91440" tIns="45720" rIns="91440" bIns="45720" anchor="t" anchorCtr="0" compatLnSpc="1">
            <a:prstTxWarp prst="textNoShape">
              <a:avLst/>
            </a:prstTxWarp>
          </a:bodyPr>
          <a:lstStyle/>
          <a:p>
            <a:pPr marL="0" indent="0">
              <a:buNone/>
              <a:defRPr b="0" i="0"/>
            </a:pPr>
            <a:r>
              <a:rPr lang="x-none" sz="1300" i="1" smtClean="0">
                <a:solidFill>
                  <a:schemeClr val="tx2"/>
                </a:solidFill>
              </a:rPr>
              <a:t>Figure 2. </a:t>
            </a:r>
            <a:r>
              <a:rPr lang="fr-FR" sz="1300" i="1" dirty="0" smtClean="0">
                <a:solidFill>
                  <a:schemeClr val="tx2"/>
                </a:solidFill>
              </a:rPr>
              <a:t>Part </a:t>
            </a:r>
            <a:r>
              <a:rPr lang="x-none" sz="1300" i="1" smtClean="0">
                <a:solidFill>
                  <a:schemeClr val="tx2"/>
                </a:solidFill>
              </a:rPr>
              <a:t>des ISC dans lesquelles le budget est présenté directement au pouvoir législatif (total, OCDE-CAD et régions)</a:t>
            </a:r>
            <a:r>
              <a:rPr lang="x-none" sz="1300" i="0" smtClean="0">
                <a:solidFill>
                  <a:schemeClr val="tx2"/>
                </a:solidFill>
              </a:rPr>
              <a:t> </a:t>
            </a:r>
          </a:p>
        </p:txBody>
      </p:sp>
      <p:graphicFrame>
        <p:nvGraphicFramePr>
          <p:cNvPr id="12" name="Chart 11"/>
          <p:cNvGraphicFramePr/>
          <p:nvPr>
            <p:extLst>
              <p:ext uri="{D42A27DB-BD31-4B8C-83A1-F6EECF244321}">
                <p14:modId xmlns:p14="http://schemas.microsoft.com/office/powerpoint/2010/main" val="3580624028"/>
              </p:ext>
            </p:extLst>
          </p:nvPr>
        </p:nvGraphicFramePr>
        <p:xfrm>
          <a:off x="5367180" y="2006560"/>
          <a:ext cx="2808312" cy="192272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p:cNvGraphicFramePr/>
          <p:nvPr>
            <p:extLst>
              <p:ext uri="{D42A27DB-BD31-4B8C-83A1-F6EECF244321}">
                <p14:modId xmlns:p14="http://schemas.microsoft.com/office/powerpoint/2010/main" val="40583225"/>
              </p:ext>
            </p:extLst>
          </p:nvPr>
        </p:nvGraphicFramePr>
        <p:xfrm>
          <a:off x="788665" y="4292110"/>
          <a:ext cx="2762250" cy="2286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hart 13"/>
          <p:cNvGraphicFramePr/>
          <p:nvPr>
            <p:extLst>
              <p:ext uri="{D42A27DB-BD31-4B8C-83A1-F6EECF244321}">
                <p14:modId xmlns:p14="http://schemas.microsoft.com/office/powerpoint/2010/main" val="2893145584"/>
              </p:ext>
            </p:extLst>
          </p:nvPr>
        </p:nvGraphicFramePr>
        <p:xfrm>
          <a:off x="5448286" y="4440045"/>
          <a:ext cx="2781300" cy="216217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256898143"/>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p:blipFill>
        <p:spPr>
          <a:xfrm>
            <a:off x="971600" y="1628800"/>
            <a:ext cx="7106026" cy="4135707"/>
          </a:xfrm>
          <a:prstGeom prst="rect">
            <a:avLst/>
          </a:prstGeom>
          <a:effectLst>
            <a:outerShdw blurRad="50800" dist="38100" dir="2700000" algn="tl" rotWithShape="0">
              <a:prstClr val="black">
                <a:alpha val="40000"/>
              </a:prstClr>
            </a:outerShdw>
            <a:softEdge rad="31750"/>
          </a:effectLst>
        </p:spPr>
      </p:pic>
    </p:spTree>
    <p:extLst>
      <p:ext uri="{BB962C8B-B14F-4D97-AF65-F5344CB8AC3E}">
        <p14:creationId xmlns:p14="http://schemas.microsoft.com/office/powerpoint/2010/main" val="3319514647"/>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p:nvPr/>
        </p:nvSpPr>
        <p:spPr>
          <a:xfrm>
            <a:off x="1347030" y="691633"/>
            <a:ext cx="7643192" cy="796950"/>
          </a:xfrm>
          <a:prstGeom prst="rect">
            <a:avLst/>
          </a:prstGeom>
          <a:noFill/>
          <a:ln w="9525">
            <a:noFill/>
            <a:miter lim="800000"/>
          </a:ln>
        </p:spPr>
        <p:txBody>
          <a:bodyPr vert="horz" wrap="square" lIns="91440" tIns="45720" rIns="91440" bIns="45720"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defRPr b="0" i="0"/>
            </a:pPr>
            <a:r>
              <a:rPr lang="x-none" sz="2800" smtClean="0">
                <a:solidFill>
                  <a:schemeClr val="tx2">
                    <a:lumMod val="75000"/>
                  </a:schemeClr>
                </a:solidFill>
              </a:rPr>
              <a:t>Les partenaires d</a:t>
            </a:r>
            <a:r>
              <a:rPr lang="fr-FR" sz="2800" dirty="0" smtClean="0">
                <a:solidFill>
                  <a:schemeClr val="tx2">
                    <a:lumMod val="75000"/>
                  </a:schemeClr>
                </a:solidFill>
              </a:rPr>
              <a:t>e</a:t>
            </a:r>
            <a:r>
              <a:rPr lang="x-none" sz="2800" smtClean="0">
                <a:solidFill>
                  <a:schemeClr val="tx2">
                    <a:lumMod val="75000"/>
                  </a:schemeClr>
                </a:solidFill>
              </a:rPr>
              <a:t> développement peuvent optimiser leur</a:t>
            </a:r>
            <a:r>
              <a:rPr lang="fr-FR" sz="2800" dirty="0" smtClean="0">
                <a:solidFill>
                  <a:schemeClr val="tx2">
                    <a:lumMod val="75000"/>
                  </a:schemeClr>
                </a:solidFill>
              </a:rPr>
              <a:t>s</a:t>
            </a:r>
            <a:r>
              <a:rPr lang="x-none" sz="2800" smtClean="0">
                <a:solidFill>
                  <a:schemeClr val="tx2">
                    <a:lumMod val="75000"/>
                  </a:schemeClr>
                </a:solidFill>
              </a:rPr>
              <a:t> effort</a:t>
            </a:r>
            <a:r>
              <a:rPr lang="fr-FR" sz="2800" dirty="0" smtClean="0">
                <a:solidFill>
                  <a:schemeClr val="tx2">
                    <a:lumMod val="75000"/>
                  </a:schemeClr>
                </a:solidFill>
              </a:rPr>
              <a:t>s</a:t>
            </a:r>
            <a:r>
              <a:rPr lang="x-none" sz="2800" smtClean="0">
                <a:solidFill>
                  <a:schemeClr val="tx2">
                    <a:lumMod val="75000"/>
                  </a:schemeClr>
                </a:solidFill>
              </a:rPr>
              <a:t> quand... </a:t>
            </a:r>
          </a:p>
        </p:txBody>
      </p:sp>
      <p:graphicFrame>
        <p:nvGraphicFramePr>
          <p:cNvPr id="2" name="Diagram 1"/>
          <p:cNvGraphicFramePr/>
          <p:nvPr>
            <p:extLst>
              <p:ext uri="{D42A27DB-BD31-4B8C-83A1-F6EECF244321}">
                <p14:modId xmlns:p14="http://schemas.microsoft.com/office/powerpoint/2010/main" val="2425130498"/>
              </p:ext>
            </p:extLst>
          </p:nvPr>
        </p:nvGraphicFramePr>
        <p:xfrm>
          <a:off x="-612576" y="1894580"/>
          <a:ext cx="6996506" cy="46307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p:cNvPicPr>
            <a:picLocks noChangeAspect="1"/>
          </p:cNvPicPr>
          <p:nvPr/>
        </p:nvPicPr>
        <p:blipFill>
          <a:blip r:embed="rId8" cstate="print">
            <a:extLst>
              <a:ext uri="{28A0092B-C50C-407E-A947-70E740481C1C}">
                <a14:useLocalDpi xmlns:a14="http://schemas.microsoft.com/office/drawing/2010/main" val="0"/>
              </a:ext>
            </a:extLst>
          </a:blip>
          <a:srcRect r="-1"/>
          <a:stretch/>
        </p:blipFill>
        <p:spPr>
          <a:xfrm>
            <a:off x="2525711" y="1932372"/>
            <a:ext cx="1019801" cy="986611"/>
          </a:xfrm>
          <a:prstGeom prst="rect">
            <a:avLst/>
          </a:prstGeom>
        </p:spPr>
      </p:pic>
      <p:pic>
        <p:nvPicPr>
          <p:cNvPr id="13" name="Picture 12"/>
          <p:cNvPicPr>
            <a:picLocks noChangeAspect="1"/>
          </p:cNvPicPr>
          <p:nvPr/>
        </p:nvPicPr>
        <p:blipFill>
          <a:blip r:embed="rId9">
            <a:extLst>
              <a:ext uri="{28A0092B-C50C-407E-A947-70E740481C1C}">
                <a14:useLocalDpi xmlns:a14="http://schemas.microsoft.com/office/drawing/2010/main" val="0"/>
              </a:ext>
            </a:extLst>
          </a:blip>
          <a:stretch/>
        </p:blipFill>
        <p:spPr>
          <a:xfrm>
            <a:off x="3563888" y="1988840"/>
            <a:ext cx="1174553" cy="835238"/>
          </a:xfrm>
          <a:prstGeom prst="rect">
            <a:avLst/>
          </a:prstGeom>
          <a:effectLst>
            <a:outerShdw blurRad="50800" dist="38100" dir="13500000" algn="br" rotWithShape="0">
              <a:prstClr val="black">
                <a:alpha val="40000"/>
              </a:prstClr>
            </a:outerShdw>
          </a:effectLst>
        </p:spPr>
      </p:pic>
      <p:grpSp>
        <p:nvGrpSpPr>
          <p:cNvPr id="21" name="Group 20"/>
          <p:cNvGrpSpPr/>
          <p:nvPr/>
        </p:nvGrpSpPr>
        <p:grpSpPr>
          <a:xfrm>
            <a:off x="5437987" y="5420524"/>
            <a:ext cx="1420739" cy="907758"/>
            <a:chOff x="4737893" y="2537254"/>
            <a:chExt cx="1420739" cy="907758"/>
          </a:xfrm>
        </p:grpSpPr>
        <p:sp>
          <p:nvSpPr>
            <p:cNvPr id="22" name="Rectangle 21"/>
            <p:cNvSpPr/>
            <p:nvPr/>
          </p:nvSpPr>
          <p:spPr>
            <a:xfrm>
              <a:off x="5045132" y="2537254"/>
              <a:ext cx="1113500" cy="86615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dirty="0"/>
            </a:p>
          </p:txBody>
        </p:sp>
        <p:sp>
          <p:nvSpPr>
            <p:cNvPr id="23" name="TextBox 22"/>
            <p:cNvSpPr txBox="1"/>
            <p:nvPr/>
          </p:nvSpPr>
          <p:spPr>
            <a:xfrm>
              <a:off x="4737893" y="2578860"/>
              <a:ext cx="1113500" cy="866152"/>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68580" tIns="68580" rIns="68580" bIns="68580" anchor="ctr" anchorCtr="0">
              <a:noAutofit/>
            </a:bodyPr>
            <a:lstStyle/>
            <a:p>
              <a:pPr marL="114300" lvl="1" indent="-114300" algn="l" defTabSz="622300">
                <a:lnSpc>
                  <a:spcPct val="90000"/>
                </a:lnSpc>
                <a:spcBef>
                  <a:spcPct val="0"/>
                </a:spcBef>
                <a:spcAft>
                  <a:spcPct val="15000"/>
                </a:spcAft>
                <a:buChar char="•"/>
                <a:defRPr b="0" i="0"/>
              </a:pPr>
              <a:r>
                <a:rPr lang="x-none" sz="1100" smtClean="0">
                  <a:effectLst>
                    <a:outerShdw blurRad="38100" dist="38100" dir="2700000" algn="tl">
                      <a:srgbClr val="000000">
                        <a:alpha val="43137"/>
                      </a:srgbClr>
                    </a:outerShdw>
                  </a:effectLst>
                </a:rPr>
                <a:t>Bhoutan</a:t>
              </a:r>
            </a:p>
          </p:txBody>
        </p:sp>
      </p:grpSp>
      <p:pic>
        <p:nvPicPr>
          <p:cNvPr id="25" name="Picture 24"/>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3579000" y="3162156"/>
            <a:ext cx="1065008" cy="991062"/>
          </a:xfrm>
          <a:prstGeom prst="rect">
            <a:avLst/>
          </a:prstGeom>
        </p:spPr>
      </p:pic>
      <p:sp>
        <p:nvSpPr>
          <p:cNvPr id="29" name="Content Placeholder 3"/>
          <p:cNvSpPr>
            <a:spLocks noGrp="1"/>
          </p:cNvSpPr>
          <p:nvPr>
            <p:ph sz="half" idx="2"/>
          </p:nvPr>
        </p:nvSpPr>
        <p:spPr>
          <a:xfrm>
            <a:off x="4806366" y="1965688"/>
            <a:ext cx="3582058" cy="774051"/>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marL="0" indent="0">
              <a:buNone/>
              <a:defRPr b="0" i="0"/>
            </a:pPr>
            <a:r>
              <a:rPr lang="x-none" sz="1200" smtClean="0">
                <a:solidFill>
                  <a:schemeClr val="tx2"/>
                </a:solidFill>
              </a:rPr>
              <a:t>L’ISC de Sierra Leone a pris l’initiative de réaliser un audit en temps réel de la gestion des fonds dédiés à la lutte contre Ebola, exerçant un impact fort sur la gestion future des ressources. </a:t>
            </a:r>
          </a:p>
          <a:p>
            <a:pPr marL="0" indent="0">
              <a:buNone/>
              <a:defRPr b="0" i="0"/>
            </a:pPr>
            <a:r>
              <a:rPr lang="x-none" sz="1200" smtClean="0">
                <a:solidFill>
                  <a:schemeClr val="tx2"/>
                </a:solidFill>
              </a:rPr>
              <a:t> </a:t>
            </a:r>
          </a:p>
        </p:txBody>
      </p:sp>
      <p:sp>
        <p:nvSpPr>
          <p:cNvPr id="30" name="Content Placeholder 3"/>
          <p:cNvSpPr>
            <a:spLocks noGrp="1"/>
          </p:cNvSpPr>
          <p:nvPr>
            <p:ph sz="half" idx="4"/>
          </p:nvPr>
        </p:nvSpPr>
        <p:spPr>
          <a:xfrm>
            <a:off x="5652120" y="3140968"/>
            <a:ext cx="3338102" cy="774051"/>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marL="0" indent="0">
              <a:buNone/>
              <a:defRPr b="0" i="0"/>
            </a:pPr>
            <a:r>
              <a:rPr lang="x-none" sz="1200" smtClean="0">
                <a:solidFill>
                  <a:schemeClr val="tx2"/>
                </a:solidFill>
              </a:rPr>
              <a:t>L’ISC de Zambie a reçu le soutien de la Norvège et des Pays-Bas. Des accords de coopération institutionnelle et l’appui de plusieurs bailleurs ont permis de coordonner les efforts. </a:t>
            </a:r>
          </a:p>
          <a:p>
            <a:pPr marL="0" indent="0">
              <a:buNone/>
              <a:defRPr b="0" i="0"/>
            </a:pPr>
            <a:r>
              <a:rPr lang="x-none" sz="1200" smtClean="0">
                <a:solidFill>
                  <a:schemeClr val="tx2"/>
                </a:solidFill>
              </a:rPr>
              <a:t> </a:t>
            </a:r>
          </a:p>
        </p:txBody>
      </p:sp>
      <p:sp>
        <p:nvSpPr>
          <p:cNvPr id="31" name="Content Placeholder 3"/>
          <p:cNvSpPr>
            <a:spLocks noGrp="1"/>
          </p:cNvSpPr>
          <p:nvPr>
            <p:ph sz="half" idx="2"/>
          </p:nvPr>
        </p:nvSpPr>
        <p:spPr>
          <a:xfrm>
            <a:off x="6733022" y="4092430"/>
            <a:ext cx="2301962" cy="774051"/>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marL="0" indent="0">
              <a:buNone/>
              <a:defRPr b="0" i="0"/>
            </a:pPr>
            <a:r>
              <a:rPr lang="x-none" sz="1200" dirty="0" smtClean="0">
                <a:solidFill>
                  <a:schemeClr val="tx2"/>
                </a:solidFill>
              </a:rPr>
              <a:t>L’aide apportée aux ISC a été harmonisée pour correspondre aux orientations stratégiques de l’Organisation Pacifique des Institutions Supérieures de Contrôle des Finances Publiques (PASAI)</a:t>
            </a:r>
          </a:p>
        </p:txBody>
      </p:sp>
      <p:sp>
        <p:nvSpPr>
          <p:cNvPr id="32" name="Content Placeholder 3"/>
          <p:cNvSpPr>
            <a:spLocks noGrp="1"/>
          </p:cNvSpPr>
          <p:nvPr>
            <p:ph sz="half" idx="2"/>
          </p:nvPr>
        </p:nvSpPr>
        <p:spPr>
          <a:xfrm>
            <a:off x="7884003" y="5367105"/>
            <a:ext cx="1222207" cy="964529"/>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marL="0" indent="0">
              <a:buNone/>
              <a:defRPr b="0" i="0"/>
            </a:pPr>
            <a:r>
              <a:rPr lang="x-none" sz="1200" smtClean="0">
                <a:solidFill>
                  <a:schemeClr val="tx2"/>
                </a:solidFill>
              </a:rPr>
              <a:t>L’ISC du Bhoutan a bénéficié d’un soutien par l’intermédiaire d’initiatives de coopération </a:t>
            </a:r>
          </a:p>
        </p:txBody>
      </p:sp>
      <p:pic>
        <p:nvPicPr>
          <p:cNvPr id="28" name="Picture 27" descr="Logo.gif"/>
          <p:cNvPicPr/>
          <p:nvPr/>
        </p:nvPicPr>
        <p:blipFill>
          <a:blip r:embed="rId11">
            <a:extLst>
              <a:ext uri="{28A0092B-C50C-407E-A947-70E740481C1C}">
                <a14:useLocalDpi xmlns:a14="http://schemas.microsoft.com/office/drawing/2010/main" val="0"/>
              </a:ext>
            </a:extLst>
          </a:blip>
          <a:stretch/>
        </p:blipFill>
        <p:spPr>
          <a:xfrm>
            <a:off x="4860018" y="4271737"/>
            <a:ext cx="867410" cy="876300"/>
          </a:xfrm>
          <a:prstGeom prst="rect">
            <a:avLst/>
          </a:prstGeom>
          <a:noFill/>
          <a:ln>
            <a:noFill/>
          </a:ln>
        </p:spPr>
      </p:pic>
      <p:pic>
        <p:nvPicPr>
          <p:cNvPr id="10" name="Picture 9"/>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a:off x="6146691" y="5492239"/>
            <a:ext cx="930683" cy="954220"/>
          </a:xfrm>
          <a:prstGeom prst="rect">
            <a:avLst/>
          </a:prstGeom>
        </p:spPr>
      </p:pic>
      <p:pic>
        <p:nvPicPr>
          <p:cNvPr id="24" name="Picture 2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661276" y="3202331"/>
            <a:ext cx="1015085" cy="944736"/>
          </a:xfrm>
          <a:prstGeom prst="rect">
            <a:avLst/>
          </a:prstGeom>
          <a:effectLst>
            <a:outerShdw blurRad="50800" dist="38100" dir="13500000" algn="br" rotWithShape="0">
              <a:prstClr val="black">
                <a:alpha val="40000"/>
              </a:prstClr>
            </a:outerShdw>
          </a:effectLst>
        </p:spPr>
      </p:pic>
      <p:pic>
        <p:nvPicPr>
          <p:cNvPr id="26" name="Picture 2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066505" y="5492239"/>
            <a:ext cx="889871" cy="889871"/>
          </a:xfrm>
          <a:prstGeom prst="rect">
            <a:avLst/>
          </a:prstGeom>
          <a:effectLst>
            <a:outerShdw blurRad="50800" dist="38100" dir="13500000" algn="br" rotWithShape="0">
              <a:prstClr val="black">
                <a:alpha val="40000"/>
              </a:prstClr>
            </a:outerShdw>
          </a:effectLst>
        </p:spPr>
      </p:pic>
      <p:pic>
        <p:nvPicPr>
          <p:cNvPr id="27" name="Picture 2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696045" y="4342475"/>
            <a:ext cx="1036195" cy="691142"/>
          </a:xfrm>
          <a:prstGeom prst="rect">
            <a:avLst/>
          </a:prstGeom>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231821559"/>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p:nvPr/>
        </p:nvSpPr>
        <p:spPr>
          <a:xfrm>
            <a:off x="1763688" y="620688"/>
            <a:ext cx="6768752" cy="1296144"/>
          </a:xfrm>
          <a:prstGeom prst="rect">
            <a:avLst/>
          </a:prstGeom>
          <a:noFill/>
          <a:ln w="9525">
            <a:noFill/>
            <a:miter lim="800000"/>
          </a:ln>
        </p:spPr>
        <p:txBody>
          <a:bodyPr vert="horz" wrap="square" lIns="91440" tIns="45720" rIns="91440" bIns="45720" anchor="ctr" anchorCtr="0" compatLnSpc="1">
            <a:prstTxWarp prst="textNoShape">
              <a:avLst/>
            </a:prstTxWarp>
          </a:bodyPr>
          <a:lstStyle>
            <a:lvl1pPr algn="ctr" eaLnBrk="1" hangingPunct="1">
              <a:defRPr sz="4400" b="1">
                <a:solidFill>
                  <a:schemeClr val="tx2"/>
                </a:solidFill>
                <a:latin typeface="+mj-lt"/>
                <a:ea typeface="+mj-ea"/>
                <a:cs typeface="+mj-cs"/>
              </a:defRPr>
            </a:lvl1pPr>
            <a:lvl2pPr algn="ctr" eaLnBrk="0" hangingPunct="0">
              <a:defRPr sz="4400">
                <a:latin typeface="Calibri" pitchFamily="34" charset="0"/>
              </a:defRPr>
            </a:lvl2pPr>
            <a:lvl3pPr algn="ctr" eaLnBrk="0" hangingPunct="0">
              <a:defRPr sz="4400">
                <a:latin typeface="Calibri" pitchFamily="34" charset="0"/>
              </a:defRPr>
            </a:lvl3pPr>
            <a:lvl4pPr algn="ctr" eaLnBrk="0" hangingPunct="0">
              <a:defRPr sz="4400">
                <a:latin typeface="Calibri" pitchFamily="34" charset="0"/>
              </a:defRPr>
            </a:lvl4pPr>
            <a:lvl5pPr algn="ctr" eaLnBrk="0" hangingPunct="0">
              <a:defRPr sz="4400">
                <a:latin typeface="Calibri" pitchFamily="34" charset="0"/>
              </a:defRPr>
            </a:lvl5pPr>
            <a:lvl6pPr marL="457200" algn="ctr" fontAlgn="base">
              <a:spcBef>
                <a:spcPct val="0"/>
              </a:spcBef>
              <a:spcAft>
                <a:spcPct val="0"/>
              </a:spcAft>
              <a:defRPr sz="4400">
                <a:latin typeface="Calibri" pitchFamily="34" charset="0"/>
              </a:defRPr>
            </a:lvl6pPr>
            <a:lvl7pPr marL="914400" algn="ctr" fontAlgn="base">
              <a:spcBef>
                <a:spcPct val="0"/>
              </a:spcBef>
              <a:spcAft>
                <a:spcPct val="0"/>
              </a:spcAft>
              <a:defRPr sz="4400">
                <a:latin typeface="Calibri" pitchFamily="34" charset="0"/>
              </a:defRPr>
            </a:lvl7pPr>
            <a:lvl8pPr marL="1371600" algn="ctr" fontAlgn="base">
              <a:spcBef>
                <a:spcPct val="0"/>
              </a:spcBef>
              <a:spcAft>
                <a:spcPct val="0"/>
              </a:spcAft>
              <a:defRPr sz="4400">
                <a:latin typeface="Calibri" pitchFamily="34" charset="0"/>
              </a:defRPr>
            </a:lvl8pPr>
            <a:lvl9pPr marL="1828800" algn="ctr" fontAlgn="base">
              <a:spcBef>
                <a:spcPct val="0"/>
              </a:spcBef>
              <a:spcAft>
                <a:spcPct val="0"/>
              </a:spcAft>
              <a:defRPr sz="4400">
                <a:latin typeface="Calibri" pitchFamily="34" charset="0"/>
              </a:defRPr>
            </a:lvl9pPr>
          </a:lstStyle>
          <a:p>
            <a:pPr algn="l">
              <a:defRPr b="0" i="0"/>
            </a:pPr>
            <a:r>
              <a:rPr lang="x-none" sz="2800" b="0" smtClean="0"/>
              <a:t>C’est là que la Coopération INTOSAI-Donateurs entre en jeu... </a:t>
            </a:r>
          </a:p>
        </p:txBody>
      </p:sp>
      <p:sp>
        <p:nvSpPr>
          <p:cNvPr id="19" name="TextBox 18"/>
          <p:cNvSpPr txBox="1"/>
          <p:nvPr/>
        </p:nvSpPr>
        <p:spPr>
          <a:xfrm>
            <a:off x="-21768" y="4221088"/>
            <a:ext cx="9161545" cy="2677656"/>
          </a:xfrm>
          <a:prstGeom prst="rect">
            <a:avLst/>
          </a:prstGeom>
          <a:solidFill>
            <a:schemeClr val="bg1">
              <a:lumMod val="95000"/>
            </a:schemeClr>
          </a:solidFill>
        </p:spPr>
        <p:txBody>
          <a:bodyPr wrap="square" rtlCol="0">
            <a:spAutoFit/>
          </a:bodyPr>
          <a:lstStyle/>
          <a:p>
            <a:pPr algn="just">
              <a:defRPr b="0" i="0"/>
            </a:pPr>
            <a:r>
              <a:rPr lang="x-none" sz="1400" smtClean="0">
                <a:latin typeface="Tw Cen MT" panose="020B0602020104020603" pitchFamily="34" charset="0"/>
              </a:rPr>
              <a:t>La Coopération INTOSAI-Donateurs est un partenariat stratégique conclu entre la communauté des bailleurs et les Institutions supérieures de contrôle des finances publiques (ISC).</a:t>
            </a:r>
          </a:p>
          <a:p>
            <a:pPr algn="just">
              <a:defRPr b="0" i="0"/>
            </a:pPr>
            <a:endParaRPr lang="en-US" sz="1400" dirty="0">
              <a:latin typeface="Tw Cen MT" panose="020B0602020104020603" pitchFamily="34" charset="0"/>
            </a:endParaRPr>
          </a:p>
          <a:p>
            <a:pPr algn="just">
              <a:defRPr b="0" i="0"/>
            </a:pPr>
            <a:r>
              <a:rPr lang="x-none" sz="1400" b="1" i="1">
                <a:latin typeface="Tw Cen MT" panose="020B0602020104020603" pitchFamily="34" charset="0"/>
              </a:rPr>
              <a:t>Objectif : </a:t>
            </a:r>
            <a:r>
              <a:rPr lang="x-none" sz="1400" b="0" i="0">
                <a:latin typeface="Tw Cen MT" panose="020B0602020104020603" pitchFamily="34" charset="0"/>
              </a:rPr>
              <a:t>améliorer la performance des ISC de pays en développement grâce à une aide accrue et plus efficace.</a:t>
            </a:r>
          </a:p>
          <a:p>
            <a:pPr algn="just">
              <a:defRPr b="0" i="0"/>
            </a:pPr>
            <a:endParaRPr lang="en-US" sz="1400" dirty="0">
              <a:latin typeface="Tw Cen MT" panose="020B0602020104020603" pitchFamily="34" charset="0"/>
            </a:endParaRPr>
          </a:p>
          <a:p>
            <a:pPr algn="just">
              <a:defRPr b="0" i="0"/>
            </a:pPr>
            <a:r>
              <a:rPr lang="x-none" sz="1400" b="1" i="1">
                <a:latin typeface="Tw Cen MT" panose="020B0602020104020603" pitchFamily="34" charset="0"/>
              </a:rPr>
              <a:t>Principes directeurs : </a:t>
            </a:r>
            <a:r>
              <a:rPr lang="x-none" sz="1400" b="0" i="0">
                <a:latin typeface="Tw Cen MT" panose="020B0602020104020603" pitchFamily="34" charset="0"/>
              </a:rPr>
              <a:t>élaboration de plans stratégiques </a:t>
            </a:r>
            <a:r>
              <a:rPr lang="fr-FR" sz="1400" b="0" i="0" dirty="0" smtClean="0">
                <a:latin typeface="Tw Cen MT" panose="020B0602020104020603" pitchFamily="34" charset="0"/>
              </a:rPr>
              <a:t>définis par les ISC ;</a:t>
            </a:r>
            <a:r>
              <a:rPr lang="x-none" sz="1400" b="0" i="0" smtClean="0">
                <a:latin typeface="Tw Cen MT" panose="020B0602020104020603" pitchFamily="34" charset="0"/>
              </a:rPr>
              <a:t> </a:t>
            </a:r>
            <a:r>
              <a:rPr lang="x-none" sz="1400" b="0" i="0">
                <a:latin typeface="Tw Cen MT" panose="020B0602020104020603" pitchFamily="34" charset="0"/>
              </a:rPr>
              <a:t>respect par les bailleurs du rôle prédominant de </a:t>
            </a:r>
            <a:r>
              <a:rPr lang="x-none" sz="1400" b="0" i="0" smtClean="0">
                <a:latin typeface="Tw Cen MT" panose="020B0602020104020603" pitchFamily="34" charset="0"/>
              </a:rPr>
              <a:t>l’ISC</a:t>
            </a:r>
            <a:r>
              <a:rPr lang="fr-FR" sz="1400" b="0" i="0" dirty="0" smtClean="0">
                <a:latin typeface="Tw Cen MT" panose="020B0602020104020603" pitchFamily="34" charset="0"/>
              </a:rPr>
              <a:t> ;</a:t>
            </a:r>
            <a:r>
              <a:rPr lang="x-none" sz="1400" b="0" i="0" smtClean="0">
                <a:latin typeface="Tw Cen MT" panose="020B0602020104020603" pitchFamily="34" charset="0"/>
              </a:rPr>
              <a:t> </a:t>
            </a:r>
            <a:r>
              <a:rPr lang="x-none" sz="1400" b="0" i="0">
                <a:latin typeface="Tw Cen MT" panose="020B0602020104020603" pitchFamily="34" charset="0"/>
              </a:rPr>
              <a:t>meilleure coordination de l’aide.</a:t>
            </a:r>
          </a:p>
          <a:p>
            <a:pPr algn="just">
              <a:defRPr b="0" i="0"/>
            </a:pPr>
            <a:endParaRPr lang="en-US" sz="1400" dirty="0">
              <a:latin typeface="Tw Cen MT" panose="020B0602020104020603" pitchFamily="34" charset="0"/>
            </a:endParaRPr>
          </a:p>
          <a:p>
            <a:pPr algn="just">
              <a:defRPr b="0" i="0"/>
            </a:pPr>
            <a:r>
              <a:rPr lang="x-none" sz="1400" b="1" i="1">
                <a:latin typeface="Tw Cen MT" panose="020B0602020104020603" pitchFamily="34" charset="0"/>
              </a:rPr>
              <a:t>Membres : </a:t>
            </a:r>
            <a:r>
              <a:rPr lang="x-none" sz="1400" b="0" i="0">
                <a:latin typeface="Tw Cen MT" panose="020B0602020104020603" pitchFamily="34" charset="0"/>
              </a:rPr>
              <a:t>À ce jour, 23 bailleurs et l’INTOSAI ont signé le protocole d’accord.</a:t>
            </a:r>
          </a:p>
          <a:p>
            <a:pPr algn="just">
              <a:defRPr b="0" i="0"/>
            </a:pPr>
            <a:endParaRPr lang="en-US" sz="1400" dirty="0" smtClean="0">
              <a:latin typeface="Tw Cen MT" panose="020B0602020104020603" pitchFamily="34" charset="0"/>
            </a:endParaRPr>
          </a:p>
          <a:p>
            <a:pPr algn="just">
              <a:defRPr b="0" i="0"/>
            </a:pPr>
            <a:r>
              <a:rPr lang="x-none" sz="1400" smtClean="0">
                <a:latin typeface="Tw Cen MT" panose="020B0602020104020603" pitchFamily="34" charset="0"/>
              </a:rPr>
              <a:t>Pour en savoir plus, rendez-vous sur </a:t>
            </a:r>
            <a:r>
              <a:rPr lang="x-none" sz="1400" u="sng" smtClean="0">
                <a:latin typeface="Tw Cen MT" panose="020B0602020104020603" pitchFamily="34" charset="0"/>
              </a:rPr>
              <a:t>www.idi.no/intosai-donor-cooperation</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5842" y="1718624"/>
            <a:ext cx="3486323" cy="2480794"/>
          </a:xfrm>
          <a:prstGeom prst="rect">
            <a:avLst/>
          </a:prstGeom>
        </p:spPr>
      </p:pic>
    </p:spTree>
    <p:extLst>
      <p:ext uri="{BB962C8B-B14F-4D97-AF65-F5344CB8AC3E}">
        <p14:creationId xmlns:p14="http://schemas.microsoft.com/office/powerpoint/2010/main" val="1646180503"/>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p:blipFill>
        <p:spPr>
          <a:xfrm>
            <a:off x="971600" y="1412776"/>
            <a:ext cx="2160240" cy="1967811"/>
          </a:xfrm>
          <a:prstGeom prst="rect">
            <a:avLst/>
          </a:prstGeom>
        </p:spPr>
      </p:pic>
      <p:sp>
        <p:nvSpPr>
          <p:cNvPr id="6" name="TextBox 5"/>
          <p:cNvSpPr txBox="1"/>
          <p:nvPr/>
        </p:nvSpPr>
        <p:spPr>
          <a:xfrm>
            <a:off x="247918" y="3497716"/>
            <a:ext cx="3607605" cy="2862322"/>
          </a:xfrm>
          <a:prstGeom prst="rect">
            <a:avLst/>
          </a:prstGeom>
          <a:solidFill>
            <a:schemeClr val="bg1">
              <a:lumMod val="95000"/>
            </a:schemeClr>
          </a:solidFill>
        </p:spPr>
        <p:txBody>
          <a:bodyPr wrap="square" rtlCol="0">
            <a:spAutoFit/>
          </a:bodyPr>
          <a:lstStyle/>
          <a:p>
            <a:pPr algn="just">
              <a:defRPr b="0" i="0"/>
            </a:pPr>
            <a:r>
              <a:rPr lang="x-none" sz="1000">
                <a:latin typeface="Tw Cen MT" panose="020B0602020104020603" pitchFamily="34" charset="0"/>
              </a:rPr>
              <a:t>L’Organisation Internationale des Institutions Supérieures de Contrôle des Finances Publiques (INTOSAI) est l’organisation parapluie du contrôle externe des finances publiques. </a:t>
            </a:r>
          </a:p>
          <a:p>
            <a:pPr algn="just">
              <a:defRPr b="0" i="0"/>
            </a:pPr>
            <a:r>
              <a:rPr lang="x-none" sz="1000" smtClean="0">
                <a:latin typeface="Tw Cen MT" panose="020B0602020104020603" pitchFamily="34" charset="0"/>
              </a:rPr>
              <a:t>Elle assure un cadre institutionnel aux </a:t>
            </a:r>
            <a:r>
              <a:rPr lang="fr-FR" sz="1000" dirty="0" smtClean="0">
                <a:latin typeface="Tw Cen MT" panose="020B0602020104020603" pitchFamily="34" charset="0"/>
              </a:rPr>
              <a:t>i</a:t>
            </a:r>
            <a:r>
              <a:rPr lang="x-none" sz="1000" smtClean="0">
                <a:latin typeface="Tw Cen MT" panose="020B0602020104020603" pitchFamily="34" charset="0"/>
              </a:rPr>
              <a:t>nstitutions supérieures de contrôle des finances publiques (ISC), afin de promouvoir le développement et le transfert des connaissances, d’améliorer à l’échelle internationale le contrôle externe des finances publiques et d’accroître les compétences professionnelles, l’image et l’influence des ISC membres dans leurs pays respectifs.  </a:t>
            </a:r>
          </a:p>
          <a:p>
            <a:pPr algn="just">
              <a:defRPr b="0" i="0"/>
            </a:pPr>
            <a:endParaRPr lang="en-US" sz="1000" dirty="0">
              <a:latin typeface="Tw Cen MT" panose="020B0602020104020603" pitchFamily="34" charset="0"/>
            </a:endParaRPr>
          </a:p>
          <a:p>
            <a:pPr algn="just">
              <a:defRPr b="0" i="0"/>
            </a:pPr>
            <a:r>
              <a:rPr lang="x-none" sz="1000">
                <a:latin typeface="Tw Cen MT" panose="020B0602020104020603" pitchFamily="34" charset="0"/>
              </a:rPr>
              <a:t>L’INTOSAI est une </a:t>
            </a:r>
            <a:r>
              <a:rPr lang="fr-FR" sz="1000" dirty="0" smtClean="0">
                <a:latin typeface="Tw Cen MT" panose="020B0602020104020603" pitchFamily="34" charset="0"/>
              </a:rPr>
              <a:t>o</a:t>
            </a:r>
            <a:r>
              <a:rPr lang="x-none" sz="1000" smtClean="0">
                <a:latin typeface="Tw Cen MT" panose="020B0602020104020603" pitchFamily="34" charset="0"/>
              </a:rPr>
              <a:t>rganisation </a:t>
            </a:r>
            <a:r>
              <a:rPr lang="x-none" sz="1000">
                <a:latin typeface="Tw Cen MT" panose="020B0602020104020603" pitchFamily="34" charset="0"/>
              </a:rPr>
              <a:t>autonome, indépendante et apolitique. L’INTOSAI est une organisation non-gouvernementale, qui jouit d’un statut consultatif spécial auprès de l’ECOSOC (Conseil économique et social) des Nations Unies. </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p:blipFill>
        <p:spPr>
          <a:xfrm>
            <a:off x="4139952" y="620688"/>
            <a:ext cx="4824536" cy="6017512"/>
          </a:xfrm>
          <a:prstGeom prst="rect">
            <a:avLst/>
          </a:prstGeom>
        </p:spPr>
      </p:pic>
    </p:spTree>
    <p:extLst>
      <p:ext uri="{BB962C8B-B14F-4D97-AF65-F5344CB8AC3E}">
        <p14:creationId xmlns:p14="http://schemas.microsoft.com/office/powerpoint/2010/main" val="2670956670"/>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p:blipFill>
        <p:spPr>
          <a:xfrm>
            <a:off x="751" y="-27384"/>
            <a:ext cx="1618921" cy="970406"/>
          </a:xfrm>
          <a:prstGeom prst="rect">
            <a:avLst/>
          </a:prstGeom>
        </p:spPr>
      </p:pic>
      <p:sp>
        <p:nvSpPr>
          <p:cNvPr id="11" name="Title 1"/>
          <p:cNvSpPr txBox="1"/>
          <p:nvPr/>
        </p:nvSpPr>
        <p:spPr>
          <a:xfrm>
            <a:off x="1115616" y="759806"/>
            <a:ext cx="7067966" cy="796950"/>
          </a:xfrm>
          <a:prstGeom prst="rect">
            <a:avLst/>
          </a:prstGeom>
          <a:noFill/>
          <a:ln w="9525">
            <a:noFill/>
            <a:miter lim="800000"/>
          </a:ln>
        </p:spPr>
        <p:txBody>
          <a:bodyPr vert="horz" wrap="square" lIns="91440" tIns="45720" rIns="91440" bIns="45720" anchor="ctr" anchorCtr="0" compatLnSpc="1">
            <a:prstTxWarp prst="textNoShape">
              <a:avLst/>
            </a:prstTxWarp>
          </a:bodyPr>
          <a:lstStyle>
            <a:lvl1pPr algn="ctr" eaLnBrk="1" hangingPunct="1">
              <a:defRPr sz="4400" b="1">
                <a:solidFill>
                  <a:schemeClr val="tx2"/>
                </a:solidFill>
                <a:latin typeface="+mj-lt"/>
                <a:ea typeface="+mj-ea"/>
                <a:cs typeface="+mj-cs"/>
              </a:defRPr>
            </a:lvl1pPr>
            <a:lvl2pPr algn="ctr" eaLnBrk="0" hangingPunct="0">
              <a:defRPr sz="4400">
                <a:latin typeface="Calibri" pitchFamily="34" charset="0"/>
              </a:defRPr>
            </a:lvl2pPr>
            <a:lvl3pPr algn="ctr" eaLnBrk="0" hangingPunct="0">
              <a:defRPr sz="4400">
                <a:latin typeface="Calibri" pitchFamily="34" charset="0"/>
              </a:defRPr>
            </a:lvl3pPr>
            <a:lvl4pPr algn="ctr" eaLnBrk="0" hangingPunct="0">
              <a:defRPr sz="4400">
                <a:latin typeface="Calibri" pitchFamily="34" charset="0"/>
              </a:defRPr>
            </a:lvl4pPr>
            <a:lvl5pPr algn="ctr" eaLnBrk="0" hangingPunct="0">
              <a:defRPr sz="4400">
                <a:latin typeface="Calibri" pitchFamily="34" charset="0"/>
              </a:defRPr>
            </a:lvl5pPr>
            <a:lvl6pPr marL="457200" algn="ctr" fontAlgn="base">
              <a:spcBef>
                <a:spcPct val="0"/>
              </a:spcBef>
              <a:spcAft>
                <a:spcPct val="0"/>
              </a:spcAft>
              <a:defRPr sz="4400">
                <a:latin typeface="Calibri" pitchFamily="34" charset="0"/>
              </a:defRPr>
            </a:lvl6pPr>
            <a:lvl7pPr marL="914400" algn="ctr" fontAlgn="base">
              <a:spcBef>
                <a:spcPct val="0"/>
              </a:spcBef>
              <a:spcAft>
                <a:spcPct val="0"/>
              </a:spcAft>
              <a:defRPr sz="4400">
                <a:latin typeface="Calibri" pitchFamily="34" charset="0"/>
              </a:defRPr>
            </a:lvl7pPr>
            <a:lvl8pPr marL="1371600" algn="ctr" fontAlgn="base">
              <a:spcBef>
                <a:spcPct val="0"/>
              </a:spcBef>
              <a:spcAft>
                <a:spcPct val="0"/>
              </a:spcAft>
              <a:defRPr sz="4400">
                <a:latin typeface="Calibri" pitchFamily="34" charset="0"/>
              </a:defRPr>
            </a:lvl8pPr>
            <a:lvl9pPr marL="1828800" algn="ctr" fontAlgn="base">
              <a:spcBef>
                <a:spcPct val="0"/>
              </a:spcBef>
              <a:spcAft>
                <a:spcPct val="0"/>
              </a:spcAft>
              <a:defRPr sz="4400">
                <a:latin typeface="Calibri" pitchFamily="34" charset="0"/>
              </a:defRPr>
            </a:lvl9pPr>
          </a:lstStyle>
          <a:p>
            <a:pPr>
              <a:defRPr b="0" i="0"/>
            </a:pPr>
            <a:r>
              <a:rPr lang="x-none" sz="3600" b="1" smtClean="0"/>
              <a:t>Alors n’oubliez pas...</a:t>
            </a:r>
          </a:p>
        </p:txBody>
      </p:sp>
      <p:sp>
        <p:nvSpPr>
          <p:cNvPr id="4" name="TextBox 3"/>
          <p:cNvSpPr txBox="1"/>
          <p:nvPr/>
        </p:nvSpPr>
        <p:spPr>
          <a:xfrm>
            <a:off x="5076056" y="2242558"/>
            <a:ext cx="3535453" cy="1617055"/>
          </a:xfrm>
          <a:prstGeom prst="rect">
            <a:avLst/>
          </a:prstGeom>
          <a:solidFill>
            <a:schemeClr val="accent6">
              <a:lumMod val="20000"/>
              <a:lumOff val="80000"/>
            </a:schemeClr>
          </a:solidFill>
        </p:spPr>
        <p:txBody>
          <a:bodyPr wrap="square" rtlCol="0">
            <a:spAutoFit/>
          </a:bodyPr>
          <a:lstStyle/>
          <a:p>
            <a:pPr>
              <a:defRPr b="0" i="0"/>
            </a:pPr>
            <a:r>
              <a:rPr lang="x-none" sz="2000" smtClean="0"/>
              <a:t>Les ISC sont les « alliés » naturels des partenaires d</a:t>
            </a:r>
            <a:r>
              <a:rPr lang="fr-FR" sz="2000" dirty="0" smtClean="0"/>
              <a:t>e</a:t>
            </a:r>
            <a:r>
              <a:rPr lang="x-none" sz="2000" smtClean="0"/>
              <a:t> développement pour garantir la viabilité, l’efficacité et l’impact de l’aide apportée</a:t>
            </a:r>
          </a:p>
        </p:txBody>
      </p:sp>
      <p:sp>
        <p:nvSpPr>
          <p:cNvPr id="12" name="TextBox 11"/>
          <p:cNvSpPr txBox="1"/>
          <p:nvPr/>
        </p:nvSpPr>
        <p:spPr>
          <a:xfrm>
            <a:off x="852753" y="1563593"/>
            <a:ext cx="4097249" cy="1006846"/>
          </a:xfrm>
          <a:prstGeom prst="rect">
            <a:avLst/>
          </a:prstGeom>
          <a:solidFill>
            <a:schemeClr val="accent5">
              <a:lumMod val="20000"/>
              <a:lumOff val="80000"/>
            </a:schemeClr>
          </a:solidFill>
        </p:spPr>
        <p:txBody>
          <a:bodyPr wrap="square" rtlCol="0">
            <a:spAutoFit/>
          </a:bodyPr>
          <a:lstStyle/>
          <a:p>
            <a:pPr>
              <a:defRPr b="0" i="0"/>
            </a:pPr>
            <a:r>
              <a:rPr lang="x-none" sz="2000" smtClean="0"/>
              <a:t>Les ISC favorisent la responsabilité et la transparence des institutions publiques</a:t>
            </a:r>
          </a:p>
        </p:txBody>
      </p:sp>
      <p:sp>
        <p:nvSpPr>
          <p:cNvPr id="13" name="TextBox 12"/>
          <p:cNvSpPr txBox="1"/>
          <p:nvPr/>
        </p:nvSpPr>
        <p:spPr>
          <a:xfrm>
            <a:off x="1187624" y="2641127"/>
            <a:ext cx="3535452" cy="1922160"/>
          </a:xfrm>
          <a:prstGeom prst="rect">
            <a:avLst/>
          </a:prstGeom>
          <a:solidFill>
            <a:schemeClr val="accent2">
              <a:lumMod val="20000"/>
              <a:lumOff val="80000"/>
            </a:schemeClr>
          </a:solidFill>
        </p:spPr>
        <p:txBody>
          <a:bodyPr wrap="square" rtlCol="0">
            <a:spAutoFit/>
          </a:bodyPr>
          <a:lstStyle/>
          <a:p>
            <a:pPr>
              <a:defRPr b="0" i="0"/>
            </a:pPr>
            <a:r>
              <a:rPr lang="x-none" sz="2000" smtClean="0"/>
              <a:t>Les ISC apportent des avantages directs aux citoyens en luttant contre la corruption et en empêchant une mauvaise gestion des ressources</a:t>
            </a:r>
          </a:p>
        </p:txBody>
      </p:sp>
      <p:sp>
        <p:nvSpPr>
          <p:cNvPr id="14" name="TextBox 13"/>
          <p:cNvSpPr txBox="1"/>
          <p:nvPr/>
        </p:nvSpPr>
        <p:spPr>
          <a:xfrm>
            <a:off x="5778276" y="4201739"/>
            <a:ext cx="3074202" cy="1311951"/>
          </a:xfrm>
          <a:prstGeom prst="rect">
            <a:avLst/>
          </a:prstGeom>
          <a:solidFill>
            <a:schemeClr val="bg2"/>
          </a:solidFill>
        </p:spPr>
        <p:txBody>
          <a:bodyPr wrap="square" rtlCol="0">
            <a:spAutoFit/>
          </a:bodyPr>
          <a:lstStyle/>
          <a:p>
            <a:pPr>
              <a:defRPr b="0" i="0"/>
            </a:pPr>
            <a:r>
              <a:rPr lang="x-none" sz="2000" smtClean="0"/>
              <a:t>Les ISC ont besoin d’appui, pour maintenir leur indépendance et leur capacité d’audit</a:t>
            </a:r>
          </a:p>
        </p:txBody>
      </p:sp>
      <p:sp>
        <p:nvSpPr>
          <p:cNvPr id="15" name="TextBox 14"/>
          <p:cNvSpPr txBox="1"/>
          <p:nvPr/>
        </p:nvSpPr>
        <p:spPr>
          <a:xfrm>
            <a:off x="311854" y="4555893"/>
            <a:ext cx="2645249" cy="1006846"/>
          </a:xfrm>
          <a:prstGeom prst="rect">
            <a:avLst/>
          </a:prstGeom>
          <a:solidFill>
            <a:schemeClr val="accent4">
              <a:lumMod val="20000"/>
              <a:lumOff val="80000"/>
            </a:schemeClr>
          </a:solidFill>
        </p:spPr>
        <p:txBody>
          <a:bodyPr wrap="square" rtlCol="0">
            <a:spAutoFit/>
          </a:bodyPr>
          <a:lstStyle/>
          <a:p>
            <a:pPr>
              <a:defRPr b="0" i="0"/>
            </a:pPr>
            <a:r>
              <a:rPr lang="x-none" sz="2000" smtClean="0"/>
              <a:t>Les partenaires d</a:t>
            </a:r>
            <a:r>
              <a:rPr lang="fr-FR" sz="2000" dirty="0" smtClean="0"/>
              <a:t>e</a:t>
            </a:r>
            <a:r>
              <a:rPr lang="x-none" sz="2000" smtClean="0"/>
              <a:t> développement peuvent aider</a:t>
            </a:r>
            <a:r>
              <a:rPr lang="fr-FR" sz="2000" dirty="0" smtClean="0"/>
              <a:t>…</a:t>
            </a:r>
            <a:r>
              <a:rPr lang="x-none" sz="2000" smtClean="0"/>
              <a:t> </a:t>
            </a:r>
          </a:p>
        </p:txBody>
      </p:sp>
      <p:sp>
        <p:nvSpPr>
          <p:cNvPr id="17" name="TextBox 16"/>
          <p:cNvSpPr txBox="1"/>
          <p:nvPr/>
        </p:nvSpPr>
        <p:spPr>
          <a:xfrm>
            <a:off x="2901377" y="4563287"/>
            <a:ext cx="2747878" cy="646986"/>
          </a:xfrm>
          <a:prstGeom prst="round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defRPr b="0" i="0"/>
            </a:pPr>
            <a:r>
              <a:rPr lang="x-none" sz="1600" smtClean="0"/>
              <a:t>En</a:t>
            </a:r>
            <a:r>
              <a:rPr lang="fr-FR" sz="1600" dirty="0" smtClean="0"/>
              <a:t> apportant une aide plus importante</a:t>
            </a:r>
            <a:endParaRPr lang="x-none" sz="1600" smtClean="0"/>
          </a:p>
        </p:txBody>
      </p:sp>
      <p:sp>
        <p:nvSpPr>
          <p:cNvPr id="18" name="TextBox 17"/>
          <p:cNvSpPr txBox="1"/>
          <p:nvPr/>
        </p:nvSpPr>
        <p:spPr>
          <a:xfrm>
            <a:off x="2904242" y="5180726"/>
            <a:ext cx="2747878" cy="371904"/>
          </a:xfrm>
          <a:prstGeom prst="round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defPPr>
              <a:defRPr lang="en-US"/>
            </a:defPPr>
            <a:lvl1pPr>
              <a:defRPr sz="1300">
                <a:solidFill>
                  <a:schemeClr val="lt1"/>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pPr>
              <a:defRPr b="0" i="0"/>
            </a:pPr>
            <a:r>
              <a:rPr lang="x-none" sz="1600" smtClean="0"/>
              <a:t>En harmonisant les efforts </a:t>
            </a:r>
          </a:p>
        </p:txBody>
      </p:sp>
      <p:sp>
        <p:nvSpPr>
          <p:cNvPr id="21" name="TextBox 20"/>
          <p:cNvSpPr txBox="1"/>
          <p:nvPr/>
        </p:nvSpPr>
        <p:spPr>
          <a:xfrm>
            <a:off x="2902152" y="5625787"/>
            <a:ext cx="3941630" cy="374571"/>
          </a:xfrm>
          <a:prstGeom prst="round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defPPr>
              <a:defRPr lang="en-US"/>
            </a:defPPr>
            <a:lvl1pPr>
              <a:defRPr sz="1300"/>
            </a:lvl1pPr>
          </a:lstStyle>
          <a:p>
            <a:pPr>
              <a:defRPr b="0" i="0"/>
            </a:pPr>
            <a:r>
              <a:rPr lang="x-none" sz="1600"/>
              <a:t>En coordonnant les initiatives des bailleurs</a:t>
            </a:r>
          </a:p>
        </p:txBody>
      </p:sp>
      <p:sp>
        <p:nvSpPr>
          <p:cNvPr id="22" name="TextBox 21"/>
          <p:cNvSpPr txBox="1"/>
          <p:nvPr/>
        </p:nvSpPr>
        <p:spPr>
          <a:xfrm>
            <a:off x="2902152" y="6057835"/>
            <a:ext cx="4982215" cy="374571"/>
          </a:xfrm>
          <a:prstGeom prst="round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defPPr>
              <a:defRPr lang="en-US"/>
            </a:defPPr>
            <a:lvl1pPr>
              <a:defRPr sz="1300">
                <a:solidFill>
                  <a:schemeClr val="lt1"/>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pPr>
              <a:defRPr b="0" i="0"/>
            </a:pPr>
            <a:r>
              <a:rPr lang="x-none" sz="1600"/>
              <a:t>En travaillant dans le cadre du plan stratégique de l’ISC</a:t>
            </a:r>
          </a:p>
        </p:txBody>
      </p:sp>
    </p:spTree>
    <p:extLst>
      <p:ext uri="{BB962C8B-B14F-4D97-AF65-F5344CB8AC3E}">
        <p14:creationId xmlns:p14="http://schemas.microsoft.com/office/powerpoint/2010/main" val="18992281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indefinite"/>
                            </p:stCondLst>
                          </p:cTn>
                        </p:par>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indefinite"/>
                            </p:stCondLst>
                          </p:cTn>
                        </p:par>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indefinite"/>
                            </p:stCondLst>
                          </p:cTn>
                        </p:par>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indefinite"/>
                            </p:stCondLst>
                          </p:cTn>
                        </p:par>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0"/>
                                        <p:tgtEl>
                                          <p:spTgt spid="15"/>
                                        </p:tgtEl>
                                      </p:cBhvr>
                                    </p:animEffect>
                                    <p:anim calcmode="lin" valueType="num">
                                      <p:cBhvr>
                                        <p:cTn id="40" dur="1000" fill="hold"/>
                                        <p:tgtEl>
                                          <p:spTgt spid="15"/>
                                        </p:tgtEl>
                                        <p:attrNameLst>
                                          <p:attrName>ppt_x</p:attrName>
                                        </p:attrNameLst>
                                      </p:cBhvr>
                                      <p:tavLst>
                                        <p:tav tm="0">
                                          <p:val>
                                            <p:strVal val="#ppt_x"/>
                                          </p:val>
                                        </p:tav>
                                        <p:tav tm="100000">
                                          <p:val>
                                            <p:strVal val="#ppt_x"/>
                                          </p:val>
                                        </p:tav>
                                      </p:tavLst>
                                    </p:anim>
                                    <p:anim calcmode="lin" valueType="num">
                                      <p:cBhvr>
                                        <p:cTn id="4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indefinite"/>
                            </p:stCondLst>
                          </p:cTn>
                        </p:par>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1000"/>
                                        <p:tgtEl>
                                          <p:spTgt spid="17"/>
                                        </p:tgtEl>
                                      </p:cBhvr>
                                    </p:animEffect>
                                    <p:anim calcmode="lin" valueType="num">
                                      <p:cBhvr>
                                        <p:cTn id="48" dur="1000" fill="hold"/>
                                        <p:tgtEl>
                                          <p:spTgt spid="17"/>
                                        </p:tgtEl>
                                        <p:attrNameLst>
                                          <p:attrName>ppt_x</p:attrName>
                                        </p:attrNameLst>
                                      </p:cBhvr>
                                      <p:tavLst>
                                        <p:tav tm="0">
                                          <p:val>
                                            <p:strVal val="#ppt_x"/>
                                          </p:val>
                                        </p:tav>
                                        <p:tav tm="100000">
                                          <p:val>
                                            <p:strVal val="#ppt_x"/>
                                          </p:val>
                                        </p:tav>
                                      </p:tavLst>
                                    </p:anim>
                                    <p:anim calcmode="lin" valueType="num">
                                      <p:cBhvr>
                                        <p:cTn id="4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indefinite"/>
                            </p:stCondLst>
                          </p:cTn>
                        </p:par>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1000"/>
                                        <p:tgtEl>
                                          <p:spTgt spid="18"/>
                                        </p:tgtEl>
                                      </p:cBhvr>
                                    </p:animEffect>
                                    <p:anim calcmode="lin" valueType="num">
                                      <p:cBhvr>
                                        <p:cTn id="56" dur="1000" fill="hold"/>
                                        <p:tgtEl>
                                          <p:spTgt spid="18"/>
                                        </p:tgtEl>
                                        <p:attrNameLst>
                                          <p:attrName>ppt_x</p:attrName>
                                        </p:attrNameLst>
                                      </p:cBhvr>
                                      <p:tavLst>
                                        <p:tav tm="0">
                                          <p:val>
                                            <p:strVal val="#ppt_x"/>
                                          </p:val>
                                        </p:tav>
                                        <p:tav tm="100000">
                                          <p:val>
                                            <p:strVal val="#ppt_x"/>
                                          </p:val>
                                        </p:tav>
                                      </p:tavLst>
                                    </p:anim>
                                    <p:anim calcmode="lin" valueType="num">
                                      <p:cBhvr>
                                        <p:cTn id="5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indefinite"/>
                            </p:stCondLst>
                          </p:cTn>
                        </p:par>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1000"/>
                                        <p:tgtEl>
                                          <p:spTgt spid="21"/>
                                        </p:tgtEl>
                                      </p:cBhvr>
                                    </p:animEffect>
                                    <p:anim calcmode="lin" valueType="num">
                                      <p:cBhvr>
                                        <p:cTn id="64" dur="1000" fill="hold"/>
                                        <p:tgtEl>
                                          <p:spTgt spid="21"/>
                                        </p:tgtEl>
                                        <p:attrNameLst>
                                          <p:attrName>ppt_x</p:attrName>
                                        </p:attrNameLst>
                                      </p:cBhvr>
                                      <p:tavLst>
                                        <p:tav tm="0">
                                          <p:val>
                                            <p:strVal val="#ppt_x"/>
                                          </p:val>
                                        </p:tav>
                                        <p:tav tm="100000">
                                          <p:val>
                                            <p:strVal val="#ppt_x"/>
                                          </p:val>
                                        </p:tav>
                                      </p:tavLst>
                                    </p:anim>
                                    <p:anim calcmode="lin" valueType="num">
                                      <p:cBhvr>
                                        <p:cTn id="6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indefinite"/>
                            </p:stCondLst>
                          </p:cTn>
                        </p:par>
                        <p:par>
                          <p:cTn id="68" fill="hold">
                            <p:stCondLst>
                              <p:cond delay="0"/>
                            </p:stCondLst>
                            <p:childTnLst>
                              <p:par>
                                <p:cTn id="69" presetID="42" presetClass="entr" presetSubtype="0" fill="hold" nodeType="click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fade">
                                      <p:cBhvr>
                                        <p:cTn id="71" dur="1000"/>
                                        <p:tgtEl>
                                          <p:spTgt spid="22"/>
                                        </p:tgtEl>
                                      </p:cBhvr>
                                    </p:animEffect>
                                    <p:anim calcmode="lin" valueType="num">
                                      <p:cBhvr>
                                        <p:cTn id="72" dur="1000" fill="hold"/>
                                        <p:tgtEl>
                                          <p:spTgt spid="22"/>
                                        </p:tgtEl>
                                        <p:attrNameLst>
                                          <p:attrName>ppt_x</p:attrName>
                                        </p:attrNameLst>
                                      </p:cBhvr>
                                      <p:tavLst>
                                        <p:tav tm="0">
                                          <p:val>
                                            <p:strVal val="#ppt_x"/>
                                          </p:val>
                                        </p:tav>
                                        <p:tav tm="100000">
                                          <p:val>
                                            <p:strVal val="#ppt_x"/>
                                          </p:val>
                                        </p:tav>
                                      </p:tavLst>
                                    </p:anim>
                                    <p:anim calcmode="lin" valueType="num">
                                      <p:cBhvr>
                                        <p:cTn id="7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P spid="13" grpId="0" animBg="1"/>
      <p:bldP spid="14" grpId="0" animBg="1"/>
      <p:bldP spid="15" grpId="0" animBg="1"/>
      <p:bldP spid="17" grpId="0" animBg="1"/>
      <p:bldP spid="18" grpId="0" animBg="1"/>
      <p:bldP spid="21" grpId="0" animBg="1"/>
      <p:bldP spid="2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a:lstStyle/>
          <a:p>
            <a:pPr marL="0" indent="0">
              <a:buNone/>
              <a:defRPr b="0" i="0"/>
            </a:pPr>
            <a:endParaRPr lang="nb-NO" dirty="0" smtClean="0"/>
          </a:p>
          <a:p>
            <a:pPr marL="0" indent="0" algn="ctr" eaLnBrk="1" hangingPunct="1">
              <a:spcBef>
                <a:spcPct val="0"/>
              </a:spcBef>
              <a:buNone/>
              <a:defRPr b="0" i="0"/>
            </a:pPr>
            <a:r>
              <a:rPr lang="fr-FR" sz="4400" b="1" smtClean="0">
                <a:solidFill>
                  <a:schemeClr val="tx2"/>
                </a:solidFill>
                <a:latin typeface="+mj-lt"/>
                <a:ea typeface="+mj-ea"/>
                <a:cs typeface="+mj-cs"/>
              </a:rPr>
              <a:t>Merci</a:t>
            </a:r>
            <a:r>
              <a:rPr lang="x-none" sz="4400" b="1" smtClean="0">
                <a:solidFill>
                  <a:schemeClr val="tx2"/>
                </a:solidFill>
                <a:latin typeface="+mj-lt"/>
                <a:ea typeface="+mj-ea"/>
                <a:cs typeface="+mj-cs"/>
              </a:rPr>
              <a:t>!</a:t>
            </a:r>
            <a:endParaRPr lang="x-none" sz="4400" b="1">
              <a:solidFill>
                <a:schemeClr val="tx2"/>
              </a:solidFill>
              <a:latin typeface="+mj-lt"/>
              <a:ea typeface="+mj-ea"/>
              <a:cs typeface="+mj-cs"/>
            </a:endParaRPr>
          </a:p>
          <a:p>
            <a:pPr marL="0" indent="0" algn="ctr">
              <a:buNone/>
              <a:defRPr b="0" i="0"/>
            </a:pPr>
            <a:endParaRPr lang="nb-NO" dirty="0"/>
          </a:p>
          <a:p>
            <a:pPr marL="0" indent="0" algn="ctr">
              <a:buNone/>
              <a:defRPr b="0" i="0"/>
            </a:pPr>
            <a:r>
              <a:rPr lang="x-none" smtClean="0">
                <a:hlinkClick r:id="rId2"/>
              </a:rPr>
              <a:t>www.idi.no/intosai-donor-cooperation </a:t>
            </a:r>
          </a:p>
          <a:p>
            <a:pPr marL="0" indent="0" algn="ctr">
              <a:buNone/>
              <a:defRPr b="0" i="0"/>
            </a:pPr>
            <a:r>
              <a:rPr lang="x-none">
                <a:hlinkClick r:id="rId3"/>
              </a:rPr>
              <a:t>intosai.donor.secretariat@idi.no </a:t>
            </a:r>
          </a:p>
        </p:txBody>
      </p:sp>
    </p:spTree>
    <p:extLst>
      <p:ext uri="{BB962C8B-B14F-4D97-AF65-F5344CB8AC3E}">
        <p14:creationId xmlns:p14="http://schemas.microsoft.com/office/powerpoint/2010/main" val="796564280"/>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14.10.24"/>
  <p:tag name="AS_TITLE" val="Aspose.Slides for .NET 4.0 Client Profile"/>
  <p:tag name="AS_VERSION" val="14.8.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0</TotalTime>
  <Words>2667</Words>
  <Application>Microsoft Office PowerPoint</Application>
  <PresentationFormat>On-screen Show (4:3)</PresentationFormat>
  <Paragraphs>214</Paragraphs>
  <Slides>20</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Berlin Sans FB</vt:lpstr>
      <vt:lpstr>Calibri</vt:lpstr>
      <vt:lpstr>Tw Cen MT</vt:lpstr>
      <vt:lpstr>Wingdings</vt:lpstr>
      <vt:lpstr>Office Theme</vt:lpstr>
      <vt:lpstr>PowerPoint Presentation</vt:lpstr>
      <vt:lpstr>PowerPoint Presentation</vt:lpstr>
      <vt:lpstr>Dans cette présentation, vous verrez...</vt:lpstr>
      <vt:lpstr>Qu’est-ce qu’une institution supérieure de contrôle des finances publiques ?</vt:lpstr>
      <vt:lpstr>Dans le cadre des Objectifs de développement durable</vt:lpstr>
      <vt:lpstr>Pourquoi apporter un appui aux ISC ?</vt:lpstr>
      <vt:lpstr>La preuve que les ISC jouent un rôle d’allié</vt:lpstr>
      <vt:lpstr>ISC d’Ouganda : valeur ajoutée et avantages                 pour  les citoyens</vt:lpstr>
      <vt:lpstr>ISC de Zambie - des résultats concrets  grâce à une réduction des dépenses publiques</vt:lpstr>
      <vt:lpstr>ISC du Kenya - contribuer à l’efficacité de la gestion de la dette publique</vt:lpstr>
      <vt:lpstr>PowerPoint Presentation</vt:lpstr>
      <vt:lpstr>Sauf si...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TeleComputing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INTOSAI-Donor Cooperation</dc:title>
  <dc:creator>500000tba-adm</dc:creator>
  <cp:lastModifiedBy>Marcela Hommefoss</cp:lastModifiedBy>
  <cp:revision>880</cp:revision>
  <dcterms:created xsi:type="dcterms:W3CDTF">2012-04-19T15:16:39Z</dcterms:created>
  <dcterms:modified xsi:type="dcterms:W3CDTF">2017-05-23T08:25:53Z</dcterms:modified>
</cp:coreProperties>
</file>