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22"/>
  </p:notesMasterIdLst>
  <p:handoutMasterIdLst>
    <p:handoutMasterId r:id="rId23"/>
  </p:handoutMasterIdLst>
  <p:sldIdLst>
    <p:sldId id="256" r:id="rId2"/>
    <p:sldId id="333" r:id="rId3"/>
    <p:sldId id="349" r:id="rId4"/>
    <p:sldId id="331" r:id="rId5"/>
    <p:sldId id="334" r:id="rId6"/>
    <p:sldId id="332" r:id="rId7"/>
    <p:sldId id="337" r:id="rId8"/>
    <p:sldId id="335" r:id="rId9"/>
    <p:sldId id="338" r:id="rId10"/>
    <p:sldId id="346" r:id="rId11"/>
    <p:sldId id="339" r:id="rId12"/>
    <p:sldId id="340" r:id="rId13"/>
    <p:sldId id="341" r:id="rId14"/>
    <p:sldId id="347" r:id="rId15"/>
    <p:sldId id="348" r:id="rId16"/>
    <p:sldId id="343" r:id="rId17"/>
    <p:sldId id="345" r:id="rId18"/>
    <p:sldId id="342" r:id="rId19"/>
    <p:sldId id="350" r:id="rId20"/>
    <p:sldId id="351" r:id="rId21"/>
  </p:sldIdLst>
  <p:sldSz cx="9144000" cy="6858000" type="screen4x3"/>
  <p:notesSz cx="6669088" cy="99282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ohiyuddinm" initials="GAO"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783"/>
    <a:srgbClr val="332DB5"/>
    <a:srgbClr val="000064"/>
    <a:srgbClr val="FFFFFF"/>
    <a:srgbClr val="1E4778"/>
    <a:srgbClr val="000069"/>
    <a:srgbClr val="000070"/>
    <a:srgbClr val="180084"/>
    <a:srgbClr val="19068C"/>
    <a:srgbClr val="211D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25" autoAdjust="0"/>
    <p:restoredTop sz="65377" autoAdjust="0"/>
  </p:normalViewPr>
  <p:slideViewPr>
    <p:cSldViewPr>
      <p:cViewPr varScale="1">
        <p:scale>
          <a:sx n="86" d="100"/>
          <a:sy n="86" d="100"/>
        </p:scale>
        <p:origin x="2730" y="72"/>
      </p:cViewPr>
      <p:guideLst>
        <p:guide orient="horz" pos="2160"/>
        <p:guide pos="2880"/>
      </p:guideLst>
    </p:cSldViewPr>
  </p:slideViewPr>
  <p:outlineViewPr>
    <p:cViewPr>
      <p:scale>
        <a:sx n="33" d="100"/>
        <a:sy n="33" d="100"/>
      </p:scale>
      <p:origin x="240" y="258384"/>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oleObject" Target="file:///\\n13os2cfi002\102330$\0%20organisation%20and%20administration\02%20internal%20planning%20and%20reporting\021%20strategic%20plan%20and%20report\021.2%20Global%20Survey\Global%20Survey%20Report\Graphs%20and%20tables%20with%20merged%20income.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oleObject" Target="file:///\\n13os2cfi002\102330$\0%20organisation%20and%20administration\02%20internal%20planning%20and%20reporting\021%20strategic%20plan%20and%20report\021.2%20Global%20Survey\Global%20Survey%20Report\Graphs%20and%20tables%20with%20merged%20inco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75% FA Audit</c:v>
                </c:pt>
              </c:strCache>
            </c:strRef>
          </c:tx>
          <c:invertIfNegative val="0"/>
          <c:dLbls>
            <c:spPr>
              <a:noFill/>
              <a:ln>
                <a:noFill/>
              </a:ln>
              <a:effectLst/>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Sheet1!$B$2:$B$5</c:f>
              <c:numCache>
                <c:formatCode>0%</c:formatCode>
                <c:ptCount val="4"/>
                <c:pt idx="0">
                  <c:v>0.69047619047619069</c:v>
                </c:pt>
                <c:pt idx="1">
                  <c:v>0.69399999999999995</c:v>
                </c:pt>
                <c:pt idx="2">
                  <c:v>0.65900000000000136</c:v>
                </c:pt>
                <c:pt idx="3">
                  <c:v>0.78181818181818186</c:v>
                </c:pt>
              </c:numCache>
            </c:numRef>
          </c:val>
          <c:extLst>
            <c:ext xmlns:c16="http://schemas.microsoft.com/office/drawing/2014/chart" uri="{C3380CC4-5D6E-409C-BE32-E72D297353CC}">
              <c16:uniqueId val="{00000000-4CC1-47FC-A398-11F7472A961E}"/>
            </c:ext>
          </c:extLst>
        </c:ser>
        <c:ser>
          <c:idx val="1"/>
          <c:order val="1"/>
          <c:tx>
            <c:strRef>
              <c:f>Sheet1!$C$1</c:f>
              <c:strCache>
                <c:ptCount val="1"/>
                <c:pt idx="0">
                  <c:v>60% CA Audit</c:v>
                </c:pt>
              </c:strCache>
            </c:strRef>
          </c:tx>
          <c:invertIfNegative val="0"/>
          <c:dLbls>
            <c:spPr>
              <a:noFill/>
              <a:ln>
                <a:noFill/>
              </a:ln>
              <a:effectLst/>
            </c:spPr>
            <c:txPr>
              <a:bodyPr rot="-5400000" vert="horz"/>
              <a:lstStyle/>
              <a:p>
                <a:pPr>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Sheet1!$C$2:$C$5</c:f>
              <c:numCache>
                <c:formatCode>0%</c:formatCode>
                <c:ptCount val="4"/>
                <c:pt idx="0">
                  <c:v>0.57142857142857295</c:v>
                </c:pt>
                <c:pt idx="1">
                  <c:v>0.63900000000000123</c:v>
                </c:pt>
                <c:pt idx="2">
                  <c:v>0.59099999999999997</c:v>
                </c:pt>
                <c:pt idx="3">
                  <c:v>0.54545454545454541</c:v>
                </c:pt>
              </c:numCache>
            </c:numRef>
          </c:val>
          <c:extLst>
            <c:ext xmlns:c16="http://schemas.microsoft.com/office/drawing/2014/chart" uri="{C3380CC4-5D6E-409C-BE32-E72D297353CC}">
              <c16:uniqueId val="{00000001-4CC1-47FC-A398-11F7472A961E}"/>
            </c:ext>
          </c:extLst>
        </c:ser>
        <c:ser>
          <c:idx val="2"/>
          <c:order val="2"/>
          <c:tx>
            <c:strRef>
              <c:f>Sheet1!$D$1</c:f>
              <c:strCache>
                <c:ptCount val="1"/>
                <c:pt idx="0">
                  <c:v>20% PA Audit</c:v>
                </c:pt>
              </c:strCache>
            </c:strRef>
          </c:tx>
          <c:invertIfNegative val="0"/>
          <c:dLbls>
            <c:spPr>
              <a:noFill/>
              <a:ln>
                <a:noFill/>
              </a:ln>
              <a:effectLst/>
            </c:spPr>
            <c:txPr>
              <a:bodyPr rot="-5400000" vert="horz"/>
              <a:lstStyle/>
              <a:p>
                <a:pPr>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Low Income Countries</c:v>
                </c:pt>
                <c:pt idx="1">
                  <c:v>Lower Middle Income Countries</c:v>
                </c:pt>
                <c:pt idx="2">
                  <c:v>Upper Middle Income Countries</c:v>
                </c:pt>
                <c:pt idx="3">
                  <c:v>Developed Countries</c:v>
                </c:pt>
              </c:strCache>
            </c:strRef>
          </c:cat>
          <c:val>
            <c:numRef>
              <c:f>Sheet1!$D$2:$D$5</c:f>
              <c:numCache>
                <c:formatCode>0%</c:formatCode>
                <c:ptCount val="4"/>
                <c:pt idx="0">
                  <c:v>0.38095238095238193</c:v>
                </c:pt>
                <c:pt idx="1">
                  <c:v>0.44400000000000001</c:v>
                </c:pt>
                <c:pt idx="2">
                  <c:v>0.54500000000000004</c:v>
                </c:pt>
                <c:pt idx="3">
                  <c:v>0.65454545454545665</c:v>
                </c:pt>
              </c:numCache>
            </c:numRef>
          </c:val>
          <c:extLst>
            <c:ext xmlns:c16="http://schemas.microsoft.com/office/drawing/2014/chart" uri="{C3380CC4-5D6E-409C-BE32-E72D297353CC}">
              <c16:uniqueId val="{00000002-4CC1-47FC-A398-11F7472A961E}"/>
            </c:ext>
          </c:extLst>
        </c:ser>
        <c:dLbls>
          <c:showLegendKey val="0"/>
          <c:showVal val="1"/>
          <c:showCatName val="0"/>
          <c:showSerName val="0"/>
          <c:showPercent val="0"/>
          <c:showBubbleSize val="0"/>
        </c:dLbls>
        <c:gapWidth val="75"/>
        <c:axId val="86333312"/>
        <c:axId val="86334848"/>
      </c:barChart>
      <c:catAx>
        <c:axId val="86333312"/>
        <c:scaling>
          <c:orientation val="minMax"/>
        </c:scaling>
        <c:delete val="0"/>
        <c:axPos val="b"/>
        <c:numFmt formatCode="General" sourceLinked="0"/>
        <c:majorTickMark val="none"/>
        <c:minorTickMark val="none"/>
        <c:tickLblPos val="nextTo"/>
        <c:txPr>
          <a:bodyPr rot="0" vert="horz"/>
          <a:lstStyle/>
          <a:p>
            <a:pPr>
              <a:defRPr/>
            </a:pPr>
            <a:endParaRPr lang="en-US"/>
          </a:p>
        </c:txPr>
        <c:crossAx val="86334848"/>
        <c:crosses val="autoZero"/>
        <c:auto val="1"/>
        <c:lblAlgn val="ctr"/>
        <c:lblOffset val="100"/>
        <c:noMultiLvlLbl val="0"/>
      </c:catAx>
      <c:valAx>
        <c:axId val="86334848"/>
        <c:scaling>
          <c:orientation val="minMax"/>
          <c:max val="1"/>
        </c:scaling>
        <c:delete val="0"/>
        <c:axPos val="l"/>
        <c:numFmt formatCode="0%" sourceLinked="1"/>
        <c:majorTickMark val="none"/>
        <c:minorTickMark val="none"/>
        <c:tickLblPos val="nextTo"/>
        <c:crossAx val="86333312"/>
        <c:crosses val="autoZero"/>
        <c:crossBetween val="between"/>
      </c:valAx>
      <c:spPr>
        <a:solidFill>
          <a:schemeClr val="bg1"/>
        </a:solidFill>
      </c:spPr>
    </c:plotArea>
    <c:legend>
      <c:legendPos val="b"/>
      <c:overlay val="0"/>
    </c:legend>
    <c:plotVisOnly val="1"/>
    <c:dispBlanksAs val="gap"/>
    <c:showDLblsOverMax val="0"/>
  </c:chart>
  <c: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lrMapOvr bg1="lt1" tx1="dk1" bg2="lt2" tx2="dk2" accent1="accent1" accent2="accent2" accent3="accent3" accent4="accent4" accent5="accent5" accent6="accent6" hlink="hlink" folHlink="folHlink"/>
  <c:chart>
    <c:title>
      <c:overlay val="0"/>
    </c:title>
    <c:autoTitleDeleted val="0"/>
    <c:plotArea>
      <c:layout/>
      <c:barChart>
        <c:barDir val="col"/>
        <c:grouping val="clustered"/>
        <c:varyColors val="0"/>
        <c:ser>
          <c:idx val="0"/>
          <c:order val="0"/>
          <c:tx>
            <c:strRef>
              <c:f>'Q 23'!$P$5</c:f>
              <c:strCache>
                <c:ptCount val="1"/>
                <c:pt idx="0">
                  <c:v>Present budget directly to legislature</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 23'!$Q$4:$U$4</c:f>
              <c:strCache>
                <c:ptCount val="5"/>
                <c:pt idx="0">
                  <c:v>Low Income Countries</c:v>
                </c:pt>
                <c:pt idx="1">
                  <c:v>Lower Middle Income Countries</c:v>
                </c:pt>
                <c:pt idx="2">
                  <c:v>Upper Middle Income Countries</c:v>
                </c:pt>
                <c:pt idx="3">
                  <c:v>Developed Countries</c:v>
                </c:pt>
                <c:pt idx="4">
                  <c:v>Total</c:v>
                </c:pt>
              </c:strCache>
            </c:strRef>
          </c:cat>
          <c:val>
            <c:numRef>
              <c:f>'Q 23'!$Q$5:$U$5</c:f>
              <c:numCache>
                <c:formatCode>0%</c:formatCode>
                <c:ptCount val="5"/>
                <c:pt idx="0">
                  <c:v>0.27</c:v>
                </c:pt>
                <c:pt idx="1">
                  <c:v>0.25700000000000001</c:v>
                </c:pt>
                <c:pt idx="2">
                  <c:v>0.37200000000000055</c:v>
                </c:pt>
                <c:pt idx="3">
                  <c:v>0.54</c:v>
                </c:pt>
                <c:pt idx="4">
                  <c:v>0.37000000000000038</c:v>
                </c:pt>
              </c:numCache>
            </c:numRef>
          </c:val>
          <c:extLst>
            <c:ext xmlns:c16="http://schemas.microsoft.com/office/drawing/2014/chart" uri="{C3380CC4-5D6E-409C-BE32-E72D297353CC}">
              <c16:uniqueId val="{00000000-C56F-4EFF-A618-D2746BDD7725}"/>
            </c:ext>
          </c:extLst>
        </c:ser>
        <c:dLbls>
          <c:showLegendKey val="0"/>
          <c:showVal val="0"/>
          <c:showCatName val="0"/>
          <c:showSerName val="0"/>
          <c:showPercent val="0"/>
          <c:showBubbleSize val="0"/>
        </c:dLbls>
        <c:gapWidth val="150"/>
        <c:axId val="87288064"/>
        <c:axId val="87425024"/>
      </c:barChart>
      <c:catAx>
        <c:axId val="87288064"/>
        <c:scaling>
          <c:orientation val="minMax"/>
        </c:scaling>
        <c:delete val="0"/>
        <c:axPos val="b"/>
        <c:numFmt formatCode="General" sourceLinked="0"/>
        <c:majorTickMark val="out"/>
        <c:minorTickMark val="none"/>
        <c:tickLblPos val="nextTo"/>
        <c:crossAx val="87425024"/>
        <c:crosses val="autoZero"/>
        <c:auto val="1"/>
        <c:lblAlgn val="ctr"/>
        <c:lblOffset val="100"/>
        <c:noMultiLvlLbl val="0"/>
      </c:catAx>
      <c:valAx>
        <c:axId val="87425024"/>
        <c:scaling>
          <c:orientation val="minMax"/>
        </c:scaling>
        <c:delete val="0"/>
        <c:axPos val="l"/>
        <c:majorGridlines/>
        <c:numFmt formatCode="0%" sourceLinked="1"/>
        <c:majorTickMark val="out"/>
        <c:minorTickMark val="none"/>
        <c:tickLblPos val="nextTo"/>
        <c:crossAx val="87288064"/>
        <c:crosses val="autoZero"/>
        <c:crossBetween val="between"/>
      </c:valAx>
      <c:spPr>
        <a:solidFill>
          <a:sysClr val="window" lastClr="FFFFFF"/>
        </a:solidFill>
      </c:spPr>
    </c:plotArea>
    <c:legend>
      <c:legendPos val="b"/>
      <c:layout>
        <c:manualLayout>
          <c:xMode val="edge"/>
          <c:yMode val="edge"/>
          <c:x val="0.16376421697287841"/>
          <c:y val="0.8996883202099738"/>
          <c:w val="0.66691601049868965"/>
          <c:h val="7.2533902012248602E-2"/>
        </c:manualLayout>
      </c:layout>
      <c:overlay val="0"/>
    </c:legend>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rgbClr val="4F81BD">
          <a:satMod val="175000"/>
          <a:alpha val="40000"/>
        </a:srgbClr>
      </a:glow>
    </a:effectLst>
  </c:spPr>
  <c:txPr>
    <a:bodyPr/>
    <a:lstStyle/>
    <a:p>
      <a:pPr>
        <a:defRPr sz="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a:t>Right to appeal </a:t>
            </a:r>
            <a:r>
              <a:rPr lang="en-US" baseline="0"/>
              <a:t>by </a:t>
            </a:r>
            <a:r>
              <a:rPr lang="en-US"/>
              <a:t>income level and in total </a:t>
            </a:r>
          </a:p>
        </c:rich>
      </c:tx>
      <c:overlay val="0"/>
    </c:title>
    <c:autoTitleDeleted val="0"/>
    <c:plotArea>
      <c:layout/>
      <c:barChart>
        <c:barDir val="col"/>
        <c:grouping val="clustered"/>
        <c:varyColors val="0"/>
        <c:ser>
          <c:idx val="0"/>
          <c:order val="0"/>
          <c:tx>
            <c:strRef>
              <c:f>'Q 26'!$Q$31</c:f>
              <c:strCache>
                <c:ptCount val="1"/>
                <c:pt idx="0">
                  <c:v>Right to appeal</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'Q 26'!$R$30:$V$30</c:f>
              <c:strCache>
                <c:ptCount val="5"/>
                <c:pt idx="0">
                  <c:v>Low Income Countries</c:v>
                </c:pt>
                <c:pt idx="1">
                  <c:v>Lower Middle Income Countries</c:v>
                </c:pt>
                <c:pt idx="2">
                  <c:v>Upper Middle Income Countries</c:v>
                </c:pt>
                <c:pt idx="3">
                  <c:v>Developed Countries</c:v>
                </c:pt>
                <c:pt idx="4">
                  <c:v>Total</c:v>
                </c:pt>
              </c:strCache>
            </c:strRef>
          </c:cat>
          <c:val>
            <c:numRef>
              <c:f>'Q 26'!$R$31:$V$31</c:f>
              <c:numCache>
                <c:formatCode>0%</c:formatCode>
                <c:ptCount val="5"/>
                <c:pt idx="0">
                  <c:v>0.39000000000000062</c:v>
                </c:pt>
                <c:pt idx="1">
                  <c:v>0.5</c:v>
                </c:pt>
                <c:pt idx="2">
                  <c:v>0.54</c:v>
                </c:pt>
                <c:pt idx="3">
                  <c:v>0.72000000000000064</c:v>
                </c:pt>
                <c:pt idx="4">
                  <c:v>0.55000000000000004</c:v>
                </c:pt>
              </c:numCache>
            </c:numRef>
          </c:val>
          <c:extLst>
            <c:ext xmlns:c16="http://schemas.microsoft.com/office/drawing/2014/chart" uri="{C3380CC4-5D6E-409C-BE32-E72D297353CC}">
              <c16:uniqueId val="{00000000-75C4-4834-945E-AB4C9E7CE873}"/>
            </c:ext>
          </c:extLst>
        </c:ser>
        <c:dLbls>
          <c:showLegendKey val="0"/>
          <c:showVal val="0"/>
          <c:showCatName val="0"/>
          <c:showSerName val="0"/>
          <c:showPercent val="0"/>
          <c:showBubbleSize val="0"/>
        </c:dLbls>
        <c:gapWidth val="150"/>
        <c:axId val="87481344"/>
        <c:axId val="87491328"/>
      </c:barChart>
      <c:catAx>
        <c:axId val="87481344"/>
        <c:scaling>
          <c:orientation val="minMax"/>
        </c:scaling>
        <c:delete val="0"/>
        <c:axPos val="b"/>
        <c:numFmt formatCode="General" sourceLinked="0"/>
        <c:majorTickMark val="out"/>
        <c:minorTickMark val="none"/>
        <c:tickLblPos val="nextTo"/>
        <c:crossAx val="87491328"/>
        <c:crosses val="autoZero"/>
        <c:auto val="1"/>
        <c:lblAlgn val="ctr"/>
        <c:lblOffset val="100"/>
        <c:noMultiLvlLbl val="0"/>
      </c:catAx>
      <c:valAx>
        <c:axId val="87491328"/>
        <c:scaling>
          <c:orientation val="minMax"/>
        </c:scaling>
        <c:delete val="0"/>
        <c:axPos val="l"/>
        <c:majorGridlines/>
        <c:numFmt formatCode="0%" sourceLinked="1"/>
        <c:majorTickMark val="out"/>
        <c:minorTickMark val="none"/>
        <c:tickLblPos val="nextTo"/>
        <c:crossAx val="87481344"/>
        <c:crosses val="autoZero"/>
        <c:crossBetween val="between"/>
      </c:valAx>
      <c:spPr>
        <a:solidFill>
          <a:schemeClr val="bg1"/>
        </a:solidFill>
      </c:spPr>
    </c:plotArea>
    <c:plotVisOnly val="1"/>
    <c:dispBlanksAs val="gap"/>
    <c:showDLblsOverMax val="0"/>
  </c:chart>
  <c:spPr>
    <a:gradFill>
      <a:gsLst>
        <a:gs pos="0">
          <a:srgbClr val="4F81BD">
            <a:tint val="66000"/>
            <a:satMod val="160000"/>
          </a:srgbClr>
        </a:gs>
        <a:gs pos="50000">
          <a:srgbClr val="4F81BD">
            <a:tint val="44500"/>
            <a:satMod val="160000"/>
          </a:srgbClr>
        </a:gs>
        <a:gs pos="100000">
          <a:srgbClr val="4F81BD">
            <a:tint val="23500"/>
            <a:satMod val="160000"/>
          </a:srgbClr>
        </a:gs>
      </a:gsLst>
      <a:lin ang="5400000" scaled="0"/>
    </a:gradFill>
    <a:effectLst>
      <a:glow rad="63500">
        <a:schemeClr val="accent1">
          <a:satMod val="175000"/>
          <a:alpha val="40000"/>
        </a:schemeClr>
      </a:glow>
    </a:effectLst>
  </c:spPr>
  <c:txPr>
    <a:bodyPr/>
    <a:lstStyle/>
    <a:p>
      <a:pPr>
        <a:defRPr sz="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84EF1D-4548-4D8B-AB64-CA457C2DA492}" type="doc">
      <dgm:prSet loTypeId="urn:microsoft.com/office/officeart/2005/8/layout/hProcess9" loCatId="process" qsTypeId="urn:microsoft.com/office/officeart/2005/8/quickstyle/3d1" qsCatId="3D" csTypeId="urn:microsoft.com/office/officeart/2005/8/colors/colorful4" csCatId="colorful" phldr="1"/>
      <dgm:spPr/>
    </dgm:pt>
    <dgm:pt modelId="{9A237E99-0BCE-41C3-9798-C11F718C2DD5}">
      <dgm:prSet phldrT="[Text]" custT="1"/>
      <dgm:spPr/>
      <dgm:t>
        <a:bodyPr/>
        <a:lstStyle/>
        <a:p>
          <a:r>
            <a:rPr lang="en-US" sz="1150" b="0" i="0" dirty="0" smtClean="0">
              <a:effectLst>
                <a:outerShdw blurRad="38100" dist="38100" dir="2700000" algn="tl">
                  <a:srgbClr val="000000">
                    <a:alpha val="43137"/>
                  </a:srgbClr>
                </a:outerShdw>
              </a:effectLst>
            </a:rPr>
            <a:t>By strengthening Supreme Audit Institutions</a:t>
          </a:r>
          <a:endParaRPr lang="en-US" sz="1150" b="0" i="0" dirty="0">
            <a:effectLst>
              <a:outerShdw blurRad="38100" dist="38100" dir="2700000" algn="tl">
                <a:srgbClr val="000000">
                  <a:alpha val="43137"/>
                </a:srgbClr>
              </a:outerShdw>
            </a:effectLst>
          </a:endParaRPr>
        </a:p>
      </dgm:t>
    </dgm:pt>
    <dgm:pt modelId="{5E85CBBA-DEBA-4EEF-8BF3-8179C505E21F}" type="parTrans" cxnId="{CC0EB64D-39E1-4AD7-8741-CD186DE2C5DE}">
      <dgm:prSet/>
      <dgm:spPr/>
      <dgm:t>
        <a:bodyPr/>
        <a:lstStyle/>
        <a:p>
          <a:endParaRPr lang="en-US"/>
        </a:p>
      </dgm:t>
    </dgm:pt>
    <dgm:pt modelId="{6576A1C9-E2C6-4755-BFE7-5D196A1105EE}" type="sibTrans" cxnId="{CC0EB64D-39E1-4AD7-8741-CD186DE2C5DE}">
      <dgm:prSet/>
      <dgm:spPr/>
      <dgm:t>
        <a:bodyPr/>
        <a:lstStyle/>
        <a:p>
          <a:endParaRPr lang="en-US"/>
        </a:p>
      </dgm:t>
    </dgm:pt>
    <dgm:pt modelId="{0AF2517F-8196-4170-91D6-98E1CB9B3309}">
      <dgm:prSet phldrT="[Text]" custT="1"/>
      <dgm:spPr/>
      <dgm:t>
        <a:bodyPr/>
        <a:lstStyle/>
        <a:p>
          <a:r>
            <a:rPr lang="en-US" sz="1150" b="0" i="0" dirty="0" smtClean="0">
              <a:effectLst>
                <a:outerShdw blurRad="38100" dist="38100" dir="2700000" algn="tl">
                  <a:srgbClr val="000000">
                    <a:alpha val="43137"/>
                  </a:srgbClr>
                </a:outerShdw>
              </a:effectLst>
            </a:rPr>
            <a:t>Promotes the efficiency, accountability, effectiveness and transparency of public administration</a:t>
          </a:r>
          <a:endParaRPr lang="en-US" sz="1150" b="0" i="0" dirty="0">
            <a:effectLst>
              <a:outerShdw blurRad="38100" dist="38100" dir="2700000" algn="tl">
                <a:srgbClr val="000000">
                  <a:alpha val="43137"/>
                </a:srgbClr>
              </a:outerShdw>
            </a:effectLst>
          </a:endParaRPr>
        </a:p>
      </dgm:t>
    </dgm:pt>
    <dgm:pt modelId="{FA99FA62-F0F2-46C4-AAC8-60783A7FC858}" type="parTrans" cxnId="{75D76D0B-5983-4FD6-81FC-1958466FE138}">
      <dgm:prSet/>
      <dgm:spPr/>
      <dgm:t>
        <a:bodyPr/>
        <a:lstStyle/>
        <a:p>
          <a:endParaRPr lang="en-US"/>
        </a:p>
      </dgm:t>
    </dgm:pt>
    <dgm:pt modelId="{A185B619-F550-4F3A-ACD3-7A7D45734D9F}" type="sibTrans" cxnId="{75D76D0B-5983-4FD6-81FC-1958466FE138}">
      <dgm:prSet/>
      <dgm:spPr/>
      <dgm:t>
        <a:bodyPr/>
        <a:lstStyle/>
        <a:p>
          <a:endParaRPr lang="en-US"/>
        </a:p>
      </dgm:t>
    </dgm:pt>
    <dgm:pt modelId="{5C0F30F5-B7A5-4ACA-9A5F-9109895A2115}">
      <dgm:prSet phldrT="[Text]" custT="1"/>
      <dgm:spPr/>
      <dgm:t>
        <a:bodyPr/>
        <a:lstStyle/>
        <a:p>
          <a:r>
            <a:rPr lang="en-US" sz="1300" b="1" i="1" dirty="0" smtClean="0">
              <a:effectLst>
                <a:outerShdw blurRad="38100" dist="38100" dir="2700000" algn="tl">
                  <a:srgbClr val="000000">
                    <a:alpha val="43137"/>
                  </a:srgbClr>
                </a:outerShdw>
              </a:effectLst>
            </a:rPr>
            <a:t>Achievement of </a:t>
          </a:r>
          <a:r>
            <a:rPr lang="en-US" sz="1300" b="1" i="1" u="sng" dirty="0" smtClean="0">
              <a:effectLst>
                <a:outerShdw blurRad="38100" dist="38100" dir="2700000" algn="tl">
                  <a:srgbClr val="000000">
                    <a:alpha val="43137"/>
                  </a:srgbClr>
                </a:outerShdw>
              </a:effectLst>
            </a:rPr>
            <a:t>national development objectives</a:t>
          </a:r>
          <a:endParaRPr lang="en-US" sz="1300" b="1" i="1" u="sng" dirty="0">
            <a:effectLst>
              <a:outerShdw blurRad="38100" dist="38100" dir="2700000" algn="tl">
                <a:srgbClr val="000000">
                  <a:alpha val="43137"/>
                </a:srgbClr>
              </a:outerShdw>
            </a:effectLst>
          </a:endParaRPr>
        </a:p>
      </dgm:t>
    </dgm:pt>
    <dgm:pt modelId="{2A6BE22E-2BD3-477A-AB87-8DE523725E9D}" type="parTrans" cxnId="{83760B7E-CE44-4783-84F7-597DF22D7199}">
      <dgm:prSet/>
      <dgm:spPr/>
      <dgm:t>
        <a:bodyPr/>
        <a:lstStyle/>
        <a:p>
          <a:endParaRPr lang="en-US"/>
        </a:p>
      </dgm:t>
    </dgm:pt>
    <dgm:pt modelId="{6A4AE855-4EB1-4E8D-8AE4-12661715D10A}" type="sibTrans" cxnId="{83760B7E-CE44-4783-84F7-597DF22D7199}">
      <dgm:prSet/>
      <dgm:spPr/>
      <dgm:t>
        <a:bodyPr/>
        <a:lstStyle/>
        <a:p>
          <a:endParaRPr lang="en-US"/>
        </a:p>
      </dgm:t>
    </dgm:pt>
    <dgm:pt modelId="{D0185DCD-DB32-438D-B1FD-B138CCBCA599}" type="pres">
      <dgm:prSet presAssocID="{6A84EF1D-4548-4D8B-AB64-CA457C2DA492}" presName="CompostProcess" presStyleCnt="0">
        <dgm:presLayoutVars>
          <dgm:dir/>
          <dgm:resizeHandles val="exact"/>
        </dgm:presLayoutVars>
      </dgm:prSet>
      <dgm:spPr/>
    </dgm:pt>
    <dgm:pt modelId="{E29B6C28-63CF-4F02-80AB-EDB3D248BAA6}" type="pres">
      <dgm:prSet presAssocID="{6A84EF1D-4548-4D8B-AB64-CA457C2DA492}" presName="arrow" presStyleLbl="bgShp" presStyleIdx="0" presStyleCnt="1" custScaleX="117647" custLinFactNeighborX="20188" custLinFactNeighborY="-8749"/>
      <dgm:spPr/>
    </dgm:pt>
    <dgm:pt modelId="{6A77A6D5-CB8F-4846-9BBD-140DAC291A70}" type="pres">
      <dgm:prSet presAssocID="{6A84EF1D-4548-4D8B-AB64-CA457C2DA492}" presName="linearProcess" presStyleCnt="0"/>
      <dgm:spPr/>
    </dgm:pt>
    <dgm:pt modelId="{D2769BA3-F917-4F37-93D4-76D2B00E53D9}" type="pres">
      <dgm:prSet presAssocID="{9A237E99-0BCE-41C3-9798-C11F718C2DD5}" presName="textNode" presStyleLbl="node1" presStyleIdx="0" presStyleCnt="3">
        <dgm:presLayoutVars>
          <dgm:bulletEnabled val="1"/>
        </dgm:presLayoutVars>
      </dgm:prSet>
      <dgm:spPr/>
      <dgm:t>
        <a:bodyPr/>
        <a:lstStyle/>
        <a:p>
          <a:endParaRPr lang="en-US"/>
        </a:p>
      </dgm:t>
    </dgm:pt>
    <dgm:pt modelId="{CCF450CB-D067-4F92-99C7-ED54A1D0E8D6}" type="pres">
      <dgm:prSet presAssocID="{6576A1C9-E2C6-4755-BFE7-5D196A1105EE}" presName="sibTrans" presStyleCnt="0"/>
      <dgm:spPr/>
    </dgm:pt>
    <dgm:pt modelId="{F527C5D2-A3F1-4669-B839-FAB95F188F91}" type="pres">
      <dgm:prSet presAssocID="{0AF2517F-8196-4170-91D6-98E1CB9B3309}" presName="textNode" presStyleLbl="node1" presStyleIdx="1" presStyleCnt="3">
        <dgm:presLayoutVars>
          <dgm:bulletEnabled val="1"/>
        </dgm:presLayoutVars>
      </dgm:prSet>
      <dgm:spPr/>
      <dgm:t>
        <a:bodyPr/>
        <a:lstStyle/>
        <a:p>
          <a:endParaRPr lang="en-US"/>
        </a:p>
      </dgm:t>
    </dgm:pt>
    <dgm:pt modelId="{CF68B077-BB93-4002-B6D4-3EA5F4C5A43E}" type="pres">
      <dgm:prSet presAssocID="{A185B619-F550-4F3A-ACD3-7A7D45734D9F}" presName="sibTrans" presStyleCnt="0"/>
      <dgm:spPr/>
    </dgm:pt>
    <dgm:pt modelId="{55C7DC53-8335-4D17-B9E3-67E890FA2B44}" type="pres">
      <dgm:prSet presAssocID="{5C0F30F5-B7A5-4ACA-9A5F-9109895A2115}" presName="textNode" presStyleLbl="node1" presStyleIdx="2" presStyleCnt="3">
        <dgm:presLayoutVars>
          <dgm:bulletEnabled val="1"/>
        </dgm:presLayoutVars>
      </dgm:prSet>
      <dgm:spPr/>
      <dgm:t>
        <a:bodyPr/>
        <a:lstStyle/>
        <a:p>
          <a:endParaRPr lang="en-US"/>
        </a:p>
      </dgm:t>
    </dgm:pt>
  </dgm:ptLst>
  <dgm:cxnLst>
    <dgm:cxn modelId="{CC0EB64D-39E1-4AD7-8741-CD186DE2C5DE}" srcId="{6A84EF1D-4548-4D8B-AB64-CA457C2DA492}" destId="{9A237E99-0BCE-41C3-9798-C11F718C2DD5}" srcOrd="0" destOrd="0" parTransId="{5E85CBBA-DEBA-4EEF-8BF3-8179C505E21F}" sibTransId="{6576A1C9-E2C6-4755-BFE7-5D196A1105EE}"/>
    <dgm:cxn modelId="{AF39A7AE-E08B-4909-A0BD-4CEECD3229CD}" type="presOf" srcId="{0AF2517F-8196-4170-91D6-98E1CB9B3309}" destId="{F527C5D2-A3F1-4669-B839-FAB95F188F91}" srcOrd="0" destOrd="0" presId="urn:microsoft.com/office/officeart/2005/8/layout/hProcess9"/>
    <dgm:cxn modelId="{4A198A63-71A7-4ABD-A8B8-51AF8B64AB73}" type="presOf" srcId="{9A237E99-0BCE-41C3-9798-C11F718C2DD5}" destId="{D2769BA3-F917-4F37-93D4-76D2B00E53D9}" srcOrd="0" destOrd="0" presId="urn:microsoft.com/office/officeart/2005/8/layout/hProcess9"/>
    <dgm:cxn modelId="{83760B7E-CE44-4783-84F7-597DF22D7199}" srcId="{6A84EF1D-4548-4D8B-AB64-CA457C2DA492}" destId="{5C0F30F5-B7A5-4ACA-9A5F-9109895A2115}" srcOrd="2" destOrd="0" parTransId="{2A6BE22E-2BD3-477A-AB87-8DE523725E9D}" sibTransId="{6A4AE855-4EB1-4E8D-8AE4-12661715D10A}"/>
    <dgm:cxn modelId="{75D76D0B-5983-4FD6-81FC-1958466FE138}" srcId="{6A84EF1D-4548-4D8B-AB64-CA457C2DA492}" destId="{0AF2517F-8196-4170-91D6-98E1CB9B3309}" srcOrd="1" destOrd="0" parTransId="{FA99FA62-F0F2-46C4-AAC8-60783A7FC858}" sibTransId="{A185B619-F550-4F3A-ACD3-7A7D45734D9F}"/>
    <dgm:cxn modelId="{6FB362C4-03A7-4B61-BD2C-6808C14CFE4C}" type="presOf" srcId="{6A84EF1D-4548-4D8B-AB64-CA457C2DA492}" destId="{D0185DCD-DB32-438D-B1FD-B138CCBCA599}" srcOrd="0" destOrd="0" presId="urn:microsoft.com/office/officeart/2005/8/layout/hProcess9"/>
    <dgm:cxn modelId="{C9FF6823-C760-469E-B750-BD89F3AC20B6}" type="presOf" srcId="{5C0F30F5-B7A5-4ACA-9A5F-9109895A2115}" destId="{55C7DC53-8335-4D17-B9E3-67E890FA2B44}" srcOrd="0" destOrd="0" presId="urn:microsoft.com/office/officeart/2005/8/layout/hProcess9"/>
    <dgm:cxn modelId="{A8E5B260-80D7-4BA5-ADE9-5B079351D246}" type="presParOf" srcId="{D0185DCD-DB32-438D-B1FD-B138CCBCA599}" destId="{E29B6C28-63CF-4F02-80AB-EDB3D248BAA6}" srcOrd="0" destOrd="0" presId="urn:microsoft.com/office/officeart/2005/8/layout/hProcess9"/>
    <dgm:cxn modelId="{2D68C8E9-AFB8-4C7E-ABF0-D9A192B910EB}" type="presParOf" srcId="{D0185DCD-DB32-438D-B1FD-B138CCBCA599}" destId="{6A77A6D5-CB8F-4846-9BBD-140DAC291A70}" srcOrd="1" destOrd="0" presId="urn:microsoft.com/office/officeart/2005/8/layout/hProcess9"/>
    <dgm:cxn modelId="{CF58F0BA-90C8-4BF2-BBFF-E8A959860070}" type="presParOf" srcId="{6A77A6D5-CB8F-4846-9BBD-140DAC291A70}" destId="{D2769BA3-F917-4F37-93D4-76D2B00E53D9}" srcOrd="0" destOrd="0" presId="urn:microsoft.com/office/officeart/2005/8/layout/hProcess9"/>
    <dgm:cxn modelId="{3641F415-143F-49C4-8B04-930986DF1A2F}" type="presParOf" srcId="{6A77A6D5-CB8F-4846-9BBD-140DAC291A70}" destId="{CCF450CB-D067-4F92-99C7-ED54A1D0E8D6}" srcOrd="1" destOrd="0" presId="urn:microsoft.com/office/officeart/2005/8/layout/hProcess9"/>
    <dgm:cxn modelId="{3AD16C77-71CF-4FDF-B447-87D95D74ABDE}" type="presParOf" srcId="{6A77A6D5-CB8F-4846-9BBD-140DAC291A70}" destId="{F527C5D2-A3F1-4669-B839-FAB95F188F91}" srcOrd="2" destOrd="0" presId="urn:microsoft.com/office/officeart/2005/8/layout/hProcess9"/>
    <dgm:cxn modelId="{58000F13-0CAB-41C3-A331-330C1BB6BC80}" type="presParOf" srcId="{6A77A6D5-CB8F-4846-9BBD-140DAC291A70}" destId="{CF68B077-BB93-4002-B6D4-3EA5F4C5A43E}" srcOrd="3" destOrd="0" presId="urn:microsoft.com/office/officeart/2005/8/layout/hProcess9"/>
    <dgm:cxn modelId="{C12C80AB-8AA6-4C11-B67E-7076D8302289}" type="presParOf" srcId="{6A77A6D5-CB8F-4846-9BBD-140DAC291A70}" destId="{55C7DC53-8335-4D17-B9E3-67E890FA2B44}" srcOrd="4"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7F7F38-ACC8-429B-BE50-26107EF2C9CE}" type="doc">
      <dgm:prSet loTypeId="urn:microsoft.com/office/officeart/2005/8/layout/list1" loCatId="list" qsTypeId="urn:microsoft.com/office/officeart/2005/8/quickstyle/simple4" qsCatId="simple" csTypeId="urn:microsoft.com/office/officeart/2005/8/colors/accent0_3" csCatId="mainScheme" phldr="1"/>
      <dgm:spPr/>
    </dgm:pt>
    <dgm:pt modelId="{976CD3C0-D84A-4562-BBF7-4EC05DF59C07}">
      <dgm:prSet phldrT="[Text]" custT="1"/>
      <dgm:spPr/>
      <dgm:t>
        <a:bodyPr/>
        <a:lstStyle/>
        <a:p>
          <a:r>
            <a:rPr lang="nb-NO" sz="1300" b="0" dirty="0" smtClean="0">
              <a:latin typeface="Berlin Sans FB" panose="020E0602020502020306" pitchFamily="34" charset="0"/>
            </a:rPr>
            <a:t>1. </a:t>
          </a:r>
          <a:r>
            <a:rPr lang="nb-NO" sz="1300" b="0" dirty="0" err="1" smtClean="0">
              <a:latin typeface="Berlin Sans FB" panose="020E0602020502020306" pitchFamily="34" charset="0"/>
            </a:rPr>
            <a:t>Being</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models</a:t>
          </a:r>
          <a:r>
            <a:rPr lang="nb-NO" sz="1300" b="0" dirty="0" smtClean="0">
              <a:latin typeface="Berlin Sans FB" panose="020E0602020502020306" pitchFamily="34" charset="0"/>
            </a:rPr>
            <a:t> of </a:t>
          </a:r>
          <a:r>
            <a:rPr lang="nb-NO" sz="1300" b="0" dirty="0" err="1" smtClean="0">
              <a:latin typeface="Berlin Sans FB" panose="020E0602020502020306" pitchFamily="34" charset="0"/>
            </a:rPr>
            <a:t>transparency</a:t>
          </a:r>
          <a:r>
            <a:rPr lang="nb-NO" sz="1300" b="0" dirty="0" smtClean="0">
              <a:latin typeface="Berlin Sans FB" panose="020E0602020502020306" pitchFamily="34" charset="0"/>
            </a:rPr>
            <a:t> and </a:t>
          </a:r>
          <a:r>
            <a:rPr lang="nb-NO" sz="1300" b="0" dirty="0" err="1" smtClean="0">
              <a:latin typeface="Berlin Sans FB" panose="020E0602020502020306" pitchFamily="34" charset="0"/>
            </a:rPr>
            <a:t>accountability</a:t>
          </a:r>
          <a:endParaRPr lang="en-US" sz="1300" b="0" dirty="0">
            <a:latin typeface="Berlin Sans FB" panose="020E0602020502020306" pitchFamily="34" charset="0"/>
          </a:endParaRPr>
        </a:p>
      </dgm:t>
    </dgm:pt>
    <dgm:pt modelId="{5E640B63-62F2-41A7-8ACE-AA03F538407F}" type="parTrans" cxnId="{24436644-3EA6-4A51-9DC7-E91E60E9C7DA}">
      <dgm:prSet/>
      <dgm:spPr/>
      <dgm:t>
        <a:bodyPr/>
        <a:lstStyle/>
        <a:p>
          <a:endParaRPr lang="en-US" sz="1300" b="0">
            <a:latin typeface="Berlin Sans FB" panose="020E0602020502020306" pitchFamily="34" charset="0"/>
          </a:endParaRPr>
        </a:p>
      </dgm:t>
    </dgm:pt>
    <dgm:pt modelId="{E3CFCD3A-3C5D-4FE8-AD28-2B5C772BF471}" type="sibTrans" cxnId="{24436644-3EA6-4A51-9DC7-E91E60E9C7DA}">
      <dgm:prSet/>
      <dgm:spPr/>
      <dgm:t>
        <a:bodyPr/>
        <a:lstStyle/>
        <a:p>
          <a:endParaRPr lang="en-US" sz="1300" b="0">
            <a:latin typeface="Berlin Sans FB" panose="020E0602020502020306" pitchFamily="34" charset="0"/>
          </a:endParaRPr>
        </a:p>
      </dgm:t>
    </dgm:pt>
    <dgm:pt modelId="{CE9F8924-7270-4170-9F7A-367837F273BC}">
      <dgm:prSet phldrT="[Text]" custT="1"/>
      <dgm:spPr/>
      <dgm:t>
        <a:bodyPr/>
        <a:lstStyle/>
        <a:p>
          <a:r>
            <a:rPr lang="nb-NO" sz="1300" b="0" dirty="0" smtClean="0">
              <a:latin typeface="Berlin Sans FB" panose="020E0602020502020306" pitchFamily="34" charset="0"/>
            </a:rPr>
            <a:t>3. </a:t>
          </a:r>
          <a:r>
            <a:rPr lang="nb-NO" sz="1300" b="0" dirty="0" err="1" smtClean="0">
              <a:latin typeface="Berlin Sans FB" panose="020E0602020502020306" pitchFamily="34" charset="0"/>
            </a:rPr>
            <a:t>Assessing</a:t>
          </a:r>
          <a:r>
            <a:rPr lang="nb-NO" sz="1300" b="0" dirty="0" smtClean="0">
              <a:latin typeface="Berlin Sans FB" panose="020E0602020502020306" pitchFamily="34" charset="0"/>
            </a:rPr>
            <a:t> and </a:t>
          </a:r>
          <a:r>
            <a:rPr lang="nb-NO" sz="1300" b="0" dirty="0" err="1" smtClean="0">
              <a:latin typeface="Berlin Sans FB" panose="020E0602020502020306" pitchFamily="34" charset="0"/>
            </a:rPr>
            <a:t>supporting</a:t>
          </a:r>
          <a:r>
            <a:rPr lang="nb-NO" sz="1300" b="0" dirty="0" smtClean="0">
              <a:latin typeface="Berlin Sans FB" panose="020E0602020502020306" pitchFamily="34" charset="0"/>
            </a:rPr>
            <a:t> SDG 16 – </a:t>
          </a:r>
          <a:r>
            <a:rPr lang="en-US" sz="1300" b="0" noProof="0" dirty="0" smtClean="0">
              <a:latin typeface="Berlin Sans FB" panose="020E0602020502020306" pitchFamily="34" charset="0"/>
            </a:rPr>
            <a:t>strengthening</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institutions</a:t>
          </a:r>
          <a:r>
            <a:rPr lang="nb-NO" sz="1300" b="0" dirty="0" smtClean="0">
              <a:latin typeface="Berlin Sans FB" panose="020E0602020502020306" pitchFamily="34" charset="0"/>
            </a:rPr>
            <a:t> </a:t>
          </a:r>
          <a:endParaRPr lang="en-US" sz="1300" b="0" dirty="0">
            <a:latin typeface="Berlin Sans FB" panose="020E0602020502020306" pitchFamily="34" charset="0"/>
          </a:endParaRPr>
        </a:p>
      </dgm:t>
    </dgm:pt>
    <dgm:pt modelId="{7C8769DF-82BE-41F8-A074-83E8D4206960}" type="parTrans" cxnId="{D04AF44E-025E-4A0B-A118-CFE1FBFA01C0}">
      <dgm:prSet/>
      <dgm:spPr/>
      <dgm:t>
        <a:bodyPr/>
        <a:lstStyle/>
        <a:p>
          <a:endParaRPr lang="en-US" sz="1300" b="0">
            <a:latin typeface="Berlin Sans FB" panose="020E0602020502020306" pitchFamily="34" charset="0"/>
          </a:endParaRPr>
        </a:p>
      </dgm:t>
    </dgm:pt>
    <dgm:pt modelId="{77D77078-5F61-4E00-B9B4-D5CCAAFE7891}" type="sibTrans" cxnId="{D04AF44E-025E-4A0B-A118-CFE1FBFA01C0}">
      <dgm:prSet/>
      <dgm:spPr/>
      <dgm:t>
        <a:bodyPr/>
        <a:lstStyle/>
        <a:p>
          <a:endParaRPr lang="en-US" sz="1300" b="0">
            <a:latin typeface="Berlin Sans FB" panose="020E0602020502020306" pitchFamily="34" charset="0"/>
          </a:endParaRPr>
        </a:p>
      </dgm:t>
    </dgm:pt>
    <dgm:pt modelId="{595159B7-02FB-40FB-8DF5-42E238B751E7}">
      <dgm:prSet custT="1"/>
      <dgm:spPr/>
      <dgm:t>
        <a:bodyPr/>
        <a:lstStyle/>
        <a:p>
          <a:r>
            <a:rPr lang="nb-NO" sz="1300" b="0" dirty="0" smtClean="0">
              <a:latin typeface="Berlin Sans FB" panose="020E0602020502020306" pitchFamily="34" charset="0"/>
            </a:rPr>
            <a:t>2. </a:t>
          </a:r>
          <a:r>
            <a:rPr lang="nb-NO" sz="1300" b="0" dirty="0" err="1" smtClean="0">
              <a:latin typeface="Berlin Sans FB" panose="020E0602020502020306" pitchFamily="34" charset="0"/>
            </a:rPr>
            <a:t>Conducting</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performance</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audits</a:t>
          </a:r>
          <a:r>
            <a:rPr lang="nb-NO" sz="1300" b="0" dirty="0" smtClean="0">
              <a:latin typeface="Berlin Sans FB" panose="020E0602020502020306" pitchFamily="34" charset="0"/>
            </a:rPr>
            <a:t> of </a:t>
          </a:r>
          <a:r>
            <a:rPr lang="nb-NO" sz="1300" b="0" dirty="0" err="1" smtClean="0">
              <a:latin typeface="Berlin Sans FB" panose="020E0602020502020306" pitchFamily="34" charset="0"/>
            </a:rPr>
            <a:t>programmes</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that</a:t>
          </a:r>
          <a:r>
            <a:rPr lang="nb-NO" sz="1300" b="0" dirty="0" smtClean="0">
              <a:latin typeface="Berlin Sans FB" panose="020E0602020502020306" pitchFamily="34" charset="0"/>
            </a:rPr>
            <a:t> </a:t>
          </a:r>
          <a:r>
            <a:rPr lang="nb-NO" sz="1300" b="0" dirty="0" err="1" smtClean="0">
              <a:latin typeface="Berlin Sans FB" panose="020E0602020502020306" pitchFamily="34" charset="0"/>
            </a:rPr>
            <a:t>contribute</a:t>
          </a:r>
          <a:r>
            <a:rPr lang="nb-NO" sz="1300" b="0" dirty="0" smtClean="0">
              <a:latin typeface="Berlin Sans FB" panose="020E0602020502020306" pitchFamily="34" charset="0"/>
            </a:rPr>
            <a:t> to </a:t>
          </a:r>
          <a:r>
            <a:rPr lang="nb-NO" sz="1300" b="0" dirty="0" err="1" smtClean="0">
              <a:latin typeface="Berlin Sans FB" panose="020E0602020502020306" pitchFamily="34" charset="0"/>
            </a:rPr>
            <a:t>SDGs</a:t>
          </a:r>
          <a:endParaRPr lang="en-US" sz="1300" b="0" dirty="0">
            <a:latin typeface="Berlin Sans FB" panose="020E0602020502020306" pitchFamily="34" charset="0"/>
          </a:endParaRPr>
        </a:p>
      </dgm:t>
    </dgm:pt>
    <dgm:pt modelId="{EEE920B1-63FA-4299-9767-6D3BC5F8447A}" type="parTrans" cxnId="{0CC1E4A4-9286-4A64-9FC2-972F27F0434B}">
      <dgm:prSet/>
      <dgm:spPr/>
      <dgm:t>
        <a:bodyPr/>
        <a:lstStyle/>
        <a:p>
          <a:endParaRPr lang="en-US" sz="1300" b="0">
            <a:latin typeface="Berlin Sans FB" panose="020E0602020502020306" pitchFamily="34" charset="0"/>
          </a:endParaRPr>
        </a:p>
      </dgm:t>
    </dgm:pt>
    <dgm:pt modelId="{4085389E-193D-4E63-8B41-5DFCF0F03470}" type="sibTrans" cxnId="{0CC1E4A4-9286-4A64-9FC2-972F27F0434B}">
      <dgm:prSet/>
      <dgm:spPr/>
      <dgm:t>
        <a:bodyPr/>
        <a:lstStyle/>
        <a:p>
          <a:endParaRPr lang="en-US" sz="1300" b="0">
            <a:latin typeface="Berlin Sans FB" panose="020E0602020502020306" pitchFamily="34" charset="0"/>
          </a:endParaRPr>
        </a:p>
      </dgm:t>
    </dgm:pt>
    <dgm:pt modelId="{42312346-CD6C-421D-A5DB-D6FD92EF010B}" type="pres">
      <dgm:prSet presAssocID="{1B7F7F38-ACC8-429B-BE50-26107EF2C9CE}" presName="linear" presStyleCnt="0">
        <dgm:presLayoutVars>
          <dgm:dir/>
          <dgm:animLvl val="lvl"/>
          <dgm:resizeHandles val="exact"/>
        </dgm:presLayoutVars>
      </dgm:prSet>
      <dgm:spPr/>
    </dgm:pt>
    <dgm:pt modelId="{E105F962-58CE-4A30-9D96-67D2D6E7B28A}" type="pres">
      <dgm:prSet presAssocID="{976CD3C0-D84A-4562-BBF7-4EC05DF59C07}" presName="parentLin" presStyleCnt="0"/>
      <dgm:spPr/>
    </dgm:pt>
    <dgm:pt modelId="{CFB7DD09-21D6-49FE-9C78-6FEF013D6138}" type="pres">
      <dgm:prSet presAssocID="{976CD3C0-D84A-4562-BBF7-4EC05DF59C07}" presName="parentLeftMargin" presStyleLbl="node1" presStyleIdx="0" presStyleCnt="3"/>
      <dgm:spPr/>
      <dgm:t>
        <a:bodyPr/>
        <a:lstStyle/>
        <a:p>
          <a:endParaRPr lang="en-US"/>
        </a:p>
      </dgm:t>
    </dgm:pt>
    <dgm:pt modelId="{20D43358-413D-4E24-88DE-E85AD6567364}" type="pres">
      <dgm:prSet presAssocID="{976CD3C0-D84A-4562-BBF7-4EC05DF59C07}" presName="parentText" presStyleLbl="node1" presStyleIdx="0" presStyleCnt="3" custScaleX="129954">
        <dgm:presLayoutVars>
          <dgm:chMax val="0"/>
          <dgm:bulletEnabled val="1"/>
        </dgm:presLayoutVars>
      </dgm:prSet>
      <dgm:spPr/>
      <dgm:t>
        <a:bodyPr/>
        <a:lstStyle/>
        <a:p>
          <a:endParaRPr lang="en-US"/>
        </a:p>
      </dgm:t>
    </dgm:pt>
    <dgm:pt modelId="{4B41E454-2610-400E-AF60-E8AB13611A0A}" type="pres">
      <dgm:prSet presAssocID="{976CD3C0-D84A-4562-BBF7-4EC05DF59C07}" presName="negativeSpace" presStyleCnt="0"/>
      <dgm:spPr/>
    </dgm:pt>
    <dgm:pt modelId="{7712D0DA-D438-46A4-A28D-5DDA280B64B0}" type="pres">
      <dgm:prSet presAssocID="{976CD3C0-D84A-4562-BBF7-4EC05DF59C07}" presName="childText" presStyleLbl="conFgAcc1" presStyleIdx="0" presStyleCnt="3">
        <dgm:presLayoutVars>
          <dgm:bulletEnabled val="1"/>
        </dgm:presLayoutVars>
      </dgm:prSet>
      <dgm:spPr>
        <a:noFill/>
        <a:ln>
          <a:noFill/>
        </a:ln>
      </dgm:spPr>
    </dgm:pt>
    <dgm:pt modelId="{D4543661-5F81-4D20-A730-F06FE9A9C319}" type="pres">
      <dgm:prSet presAssocID="{E3CFCD3A-3C5D-4FE8-AD28-2B5C772BF471}" presName="spaceBetweenRectangles" presStyleCnt="0"/>
      <dgm:spPr/>
    </dgm:pt>
    <dgm:pt modelId="{77503ACB-F7B0-4703-B9DF-1010BE939E2C}" type="pres">
      <dgm:prSet presAssocID="{595159B7-02FB-40FB-8DF5-42E238B751E7}" presName="parentLin" presStyleCnt="0"/>
      <dgm:spPr/>
    </dgm:pt>
    <dgm:pt modelId="{E1FA6ABA-5AFB-4B61-8606-6E96102D90C2}" type="pres">
      <dgm:prSet presAssocID="{595159B7-02FB-40FB-8DF5-42E238B751E7}" presName="parentLeftMargin" presStyleLbl="node1" presStyleIdx="0" presStyleCnt="3"/>
      <dgm:spPr/>
      <dgm:t>
        <a:bodyPr/>
        <a:lstStyle/>
        <a:p>
          <a:endParaRPr lang="en-US"/>
        </a:p>
      </dgm:t>
    </dgm:pt>
    <dgm:pt modelId="{AB2566B7-A613-44E2-B4E1-E3C2E5782426}" type="pres">
      <dgm:prSet presAssocID="{595159B7-02FB-40FB-8DF5-42E238B751E7}" presName="parentText" presStyleLbl="node1" presStyleIdx="1" presStyleCnt="3" custScaleX="129954">
        <dgm:presLayoutVars>
          <dgm:chMax val="0"/>
          <dgm:bulletEnabled val="1"/>
        </dgm:presLayoutVars>
      </dgm:prSet>
      <dgm:spPr/>
      <dgm:t>
        <a:bodyPr/>
        <a:lstStyle/>
        <a:p>
          <a:endParaRPr lang="en-US"/>
        </a:p>
      </dgm:t>
    </dgm:pt>
    <dgm:pt modelId="{9BFEEF3C-FEFE-4C30-B03E-12B2A6141AF0}" type="pres">
      <dgm:prSet presAssocID="{595159B7-02FB-40FB-8DF5-42E238B751E7}" presName="negativeSpace" presStyleCnt="0"/>
      <dgm:spPr/>
    </dgm:pt>
    <dgm:pt modelId="{3F9DD98D-87E7-4194-B7FF-569189A57E94}" type="pres">
      <dgm:prSet presAssocID="{595159B7-02FB-40FB-8DF5-42E238B751E7}" presName="childText" presStyleLbl="conFgAcc1" presStyleIdx="1" presStyleCnt="3">
        <dgm:presLayoutVars>
          <dgm:bulletEnabled val="1"/>
        </dgm:presLayoutVars>
      </dgm:prSet>
      <dgm:spPr>
        <a:noFill/>
        <a:ln>
          <a:noFill/>
        </a:ln>
      </dgm:spPr>
    </dgm:pt>
    <dgm:pt modelId="{91131CFE-DF0B-4170-A64D-9C8FCC371518}" type="pres">
      <dgm:prSet presAssocID="{4085389E-193D-4E63-8B41-5DFCF0F03470}" presName="spaceBetweenRectangles" presStyleCnt="0"/>
      <dgm:spPr/>
    </dgm:pt>
    <dgm:pt modelId="{A8D18369-545B-40A3-9707-6D8CEA943867}" type="pres">
      <dgm:prSet presAssocID="{CE9F8924-7270-4170-9F7A-367837F273BC}" presName="parentLin" presStyleCnt="0"/>
      <dgm:spPr/>
    </dgm:pt>
    <dgm:pt modelId="{AE623167-EA74-4D91-92F7-B21681358D28}" type="pres">
      <dgm:prSet presAssocID="{CE9F8924-7270-4170-9F7A-367837F273BC}" presName="parentLeftMargin" presStyleLbl="node1" presStyleIdx="1" presStyleCnt="3"/>
      <dgm:spPr/>
      <dgm:t>
        <a:bodyPr/>
        <a:lstStyle/>
        <a:p>
          <a:endParaRPr lang="en-US"/>
        </a:p>
      </dgm:t>
    </dgm:pt>
    <dgm:pt modelId="{55D9264A-FBF8-41BD-AAD6-D5364DA55801}" type="pres">
      <dgm:prSet presAssocID="{CE9F8924-7270-4170-9F7A-367837F273BC}" presName="parentText" presStyleLbl="node1" presStyleIdx="2" presStyleCnt="3" custScaleX="129845">
        <dgm:presLayoutVars>
          <dgm:chMax val="0"/>
          <dgm:bulletEnabled val="1"/>
        </dgm:presLayoutVars>
      </dgm:prSet>
      <dgm:spPr/>
      <dgm:t>
        <a:bodyPr/>
        <a:lstStyle/>
        <a:p>
          <a:endParaRPr lang="en-US"/>
        </a:p>
      </dgm:t>
    </dgm:pt>
    <dgm:pt modelId="{316B153D-E30C-4E7B-B792-B00DFF0A1C56}" type="pres">
      <dgm:prSet presAssocID="{CE9F8924-7270-4170-9F7A-367837F273BC}" presName="negativeSpace" presStyleCnt="0"/>
      <dgm:spPr/>
    </dgm:pt>
    <dgm:pt modelId="{BC890BA6-54AB-4C9C-9071-70F52F0EE324}" type="pres">
      <dgm:prSet presAssocID="{CE9F8924-7270-4170-9F7A-367837F273BC}" presName="childText" presStyleLbl="conFgAcc1" presStyleIdx="2" presStyleCnt="3">
        <dgm:presLayoutVars>
          <dgm:bulletEnabled val="1"/>
        </dgm:presLayoutVars>
      </dgm:prSet>
      <dgm:spPr>
        <a:noFill/>
        <a:ln>
          <a:noFill/>
        </a:ln>
      </dgm:spPr>
    </dgm:pt>
  </dgm:ptLst>
  <dgm:cxnLst>
    <dgm:cxn modelId="{DC8CAD50-BEF3-433D-BC81-1CB87E75CB17}" type="presOf" srcId="{1B7F7F38-ACC8-429B-BE50-26107EF2C9CE}" destId="{42312346-CD6C-421D-A5DB-D6FD92EF010B}" srcOrd="0" destOrd="0" presId="urn:microsoft.com/office/officeart/2005/8/layout/list1"/>
    <dgm:cxn modelId="{FF13D557-7C5B-47D5-AACE-034474F57F15}" type="presOf" srcId="{976CD3C0-D84A-4562-BBF7-4EC05DF59C07}" destId="{20D43358-413D-4E24-88DE-E85AD6567364}" srcOrd="1" destOrd="0" presId="urn:microsoft.com/office/officeart/2005/8/layout/list1"/>
    <dgm:cxn modelId="{D04AF44E-025E-4A0B-A118-CFE1FBFA01C0}" srcId="{1B7F7F38-ACC8-429B-BE50-26107EF2C9CE}" destId="{CE9F8924-7270-4170-9F7A-367837F273BC}" srcOrd="2" destOrd="0" parTransId="{7C8769DF-82BE-41F8-A074-83E8D4206960}" sibTransId="{77D77078-5F61-4E00-B9B4-D5CCAAFE7891}"/>
    <dgm:cxn modelId="{24436644-3EA6-4A51-9DC7-E91E60E9C7DA}" srcId="{1B7F7F38-ACC8-429B-BE50-26107EF2C9CE}" destId="{976CD3C0-D84A-4562-BBF7-4EC05DF59C07}" srcOrd="0" destOrd="0" parTransId="{5E640B63-62F2-41A7-8ACE-AA03F538407F}" sibTransId="{E3CFCD3A-3C5D-4FE8-AD28-2B5C772BF471}"/>
    <dgm:cxn modelId="{5DA386D7-D1B8-4BDA-8D7F-FC498FEAD8C8}" type="presOf" srcId="{976CD3C0-D84A-4562-BBF7-4EC05DF59C07}" destId="{CFB7DD09-21D6-49FE-9C78-6FEF013D6138}" srcOrd="0" destOrd="0" presId="urn:microsoft.com/office/officeart/2005/8/layout/list1"/>
    <dgm:cxn modelId="{0CC1E4A4-9286-4A64-9FC2-972F27F0434B}" srcId="{1B7F7F38-ACC8-429B-BE50-26107EF2C9CE}" destId="{595159B7-02FB-40FB-8DF5-42E238B751E7}" srcOrd="1" destOrd="0" parTransId="{EEE920B1-63FA-4299-9767-6D3BC5F8447A}" sibTransId="{4085389E-193D-4E63-8B41-5DFCF0F03470}"/>
    <dgm:cxn modelId="{156B9604-D9F6-4138-A710-84D6E45273AC}" type="presOf" srcId="{CE9F8924-7270-4170-9F7A-367837F273BC}" destId="{55D9264A-FBF8-41BD-AAD6-D5364DA55801}" srcOrd="1" destOrd="0" presId="urn:microsoft.com/office/officeart/2005/8/layout/list1"/>
    <dgm:cxn modelId="{22811AB6-C96F-4579-AFC1-6860290582D3}" type="presOf" srcId="{595159B7-02FB-40FB-8DF5-42E238B751E7}" destId="{AB2566B7-A613-44E2-B4E1-E3C2E5782426}" srcOrd="1" destOrd="0" presId="urn:microsoft.com/office/officeart/2005/8/layout/list1"/>
    <dgm:cxn modelId="{EECCB9FE-E443-4B76-8FD2-9CCB3F8574BD}" type="presOf" srcId="{CE9F8924-7270-4170-9F7A-367837F273BC}" destId="{AE623167-EA74-4D91-92F7-B21681358D28}" srcOrd="0" destOrd="0" presId="urn:microsoft.com/office/officeart/2005/8/layout/list1"/>
    <dgm:cxn modelId="{520E6AD9-4DDF-4C1E-B07A-697D5C549571}" type="presOf" srcId="{595159B7-02FB-40FB-8DF5-42E238B751E7}" destId="{E1FA6ABA-5AFB-4B61-8606-6E96102D90C2}" srcOrd="0" destOrd="0" presId="urn:microsoft.com/office/officeart/2005/8/layout/list1"/>
    <dgm:cxn modelId="{66FF95B5-D553-41AD-B33D-9A956BDDF1DB}" type="presParOf" srcId="{42312346-CD6C-421D-A5DB-D6FD92EF010B}" destId="{E105F962-58CE-4A30-9D96-67D2D6E7B28A}" srcOrd="0" destOrd="0" presId="urn:microsoft.com/office/officeart/2005/8/layout/list1"/>
    <dgm:cxn modelId="{0442E0CF-2619-4163-A146-18C44EA514C6}" type="presParOf" srcId="{E105F962-58CE-4A30-9D96-67D2D6E7B28A}" destId="{CFB7DD09-21D6-49FE-9C78-6FEF013D6138}" srcOrd="0" destOrd="0" presId="urn:microsoft.com/office/officeart/2005/8/layout/list1"/>
    <dgm:cxn modelId="{1B3842F6-FEBE-4607-AB09-25FEFA880AA3}" type="presParOf" srcId="{E105F962-58CE-4A30-9D96-67D2D6E7B28A}" destId="{20D43358-413D-4E24-88DE-E85AD6567364}" srcOrd="1" destOrd="0" presId="urn:microsoft.com/office/officeart/2005/8/layout/list1"/>
    <dgm:cxn modelId="{25A28645-12F6-496B-93C2-03829005E2D3}" type="presParOf" srcId="{42312346-CD6C-421D-A5DB-D6FD92EF010B}" destId="{4B41E454-2610-400E-AF60-E8AB13611A0A}" srcOrd="1" destOrd="0" presId="urn:microsoft.com/office/officeart/2005/8/layout/list1"/>
    <dgm:cxn modelId="{93A2C138-4E68-4653-8A6A-41CA6C903830}" type="presParOf" srcId="{42312346-CD6C-421D-A5DB-D6FD92EF010B}" destId="{7712D0DA-D438-46A4-A28D-5DDA280B64B0}" srcOrd="2" destOrd="0" presId="urn:microsoft.com/office/officeart/2005/8/layout/list1"/>
    <dgm:cxn modelId="{3365772D-E13C-492E-A0EE-DB9A4C43E492}" type="presParOf" srcId="{42312346-CD6C-421D-A5DB-D6FD92EF010B}" destId="{D4543661-5F81-4D20-A730-F06FE9A9C319}" srcOrd="3" destOrd="0" presId="urn:microsoft.com/office/officeart/2005/8/layout/list1"/>
    <dgm:cxn modelId="{346566A4-0A22-4DE6-A94A-F3987BD7AE9A}" type="presParOf" srcId="{42312346-CD6C-421D-A5DB-D6FD92EF010B}" destId="{77503ACB-F7B0-4703-B9DF-1010BE939E2C}" srcOrd="4" destOrd="0" presId="urn:microsoft.com/office/officeart/2005/8/layout/list1"/>
    <dgm:cxn modelId="{DDF6F1A7-F6D6-4BC5-AB8A-F10F031AAE63}" type="presParOf" srcId="{77503ACB-F7B0-4703-B9DF-1010BE939E2C}" destId="{E1FA6ABA-5AFB-4B61-8606-6E96102D90C2}" srcOrd="0" destOrd="0" presId="urn:microsoft.com/office/officeart/2005/8/layout/list1"/>
    <dgm:cxn modelId="{509DE1A5-DE1D-4F76-9CD7-5CD82A23C2AE}" type="presParOf" srcId="{77503ACB-F7B0-4703-B9DF-1010BE939E2C}" destId="{AB2566B7-A613-44E2-B4E1-E3C2E5782426}" srcOrd="1" destOrd="0" presId="urn:microsoft.com/office/officeart/2005/8/layout/list1"/>
    <dgm:cxn modelId="{0B98B520-34AF-4A6F-91C8-DD1BCF380645}" type="presParOf" srcId="{42312346-CD6C-421D-A5DB-D6FD92EF010B}" destId="{9BFEEF3C-FEFE-4C30-B03E-12B2A6141AF0}" srcOrd="5" destOrd="0" presId="urn:microsoft.com/office/officeart/2005/8/layout/list1"/>
    <dgm:cxn modelId="{A4C12C38-8D29-4ACF-B710-252E026C7872}" type="presParOf" srcId="{42312346-CD6C-421D-A5DB-D6FD92EF010B}" destId="{3F9DD98D-87E7-4194-B7FF-569189A57E94}" srcOrd="6" destOrd="0" presId="urn:microsoft.com/office/officeart/2005/8/layout/list1"/>
    <dgm:cxn modelId="{01220ABF-4A3B-4916-80CB-3D8358C92226}" type="presParOf" srcId="{42312346-CD6C-421D-A5DB-D6FD92EF010B}" destId="{91131CFE-DF0B-4170-A64D-9C8FCC371518}" srcOrd="7" destOrd="0" presId="urn:microsoft.com/office/officeart/2005/8/layout/list1"/>
    <dgm:cxn modelId="{74826390-68A5-457E-B088-5B078556748B}" type="presParOf" srcId="{42312346-CD6C-421D-A5DB-D6FD92EF010B}" destId="{A8D18369-545B-40A3-9707-6D8CEA943867}" srcOrd="8" destOrd="0" presId="urn:microsoft.com/office/officeart/2005/8/layout/list1"/>
    <dgm:cxn modelId="{FAA8EBB3-9ECC-43E3-BE62-960DD424B8C6}" type="presParOf" srcId="{A8D18369-545B-40A3-9707-6D8CEA943867}" destId="{AE623167-EA74-4D91-92F7-B21681358D28}" srcOrd="0" destOrd="0" presId="urn:microsoft.com/office/officeart/2005/8/layout/list1"/>
    <dgm:cxn modelId="{CF0F068F-2645-4401-8099-24BE3F5893E7}" type="presParOf" srcId="{A8D18369-545B-40A3-9707-6D8CEA943867}" destId="{55D9264A-FBF8-41BD-AAD6-D5364DA55801}" srcOrd="1" destOrd="0" presId="urn:microsoft.com/office/officeart/2005/8/layout/list1"/>
    <dgm:cxn modelId="{F8CD125D-45EE-4D30-975D-036218DB6E56}" type="presParOf" srcId="{42312346-CD6C-421D-A5DB-D6FD92EF010B}" destId="{316B153D-E30C-4E7B-B792-B00DFF0A1C56}" srcOrd="9" destOrd="0" presId="urn:microsoft.com/office/officeart/2005/8/layout/list1"/>
    <dgm:cxn modelId="{06F6EF55-A3EC-443F-81F9-1051D955EBB5}" type="presParOf" srcId="{42312346-CD6C-421D-A5DB-D6FD92EF010B}" destId="{BC890BA6-54AB-4C9C-9071-70F52F0EE324}"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DDEC58-EE91-4D07-A51A-A76679066408}" type="doc">
      <dgm:prSet loTypeId="urn:microsoft.com/office/officeart/2005/8/layout/funnel1" loCatId="process" qsTypeId="urn:microsoft.com/office/officeart/2005/8/quickstyle/3d1" qsCatId="3D" csTypeId="urn:microsoft.com/office/officeart/2005/8/colors/colorful4" csCatId="colorful" phldr="1"/>
      <dgm:spPr/>
    </dgm:pt>
    <dgm:pt modelId="{5AEAF162-145E-4986-96C4-79987F17EC7B}">
      <dgm:prSet phldrT="[Text]" custT="1"/>
      <dgm:spPr>
        <a:effectLst>
          <a:glow rad="228600">
            <a:schemeClr val="accent2">
              <a:satMod val="175000"/>
              <a:alpha val="40000"/>
            </a:schemeClr>
          </a:glow>
        </a:effectLst>
      </dgm:spPr>
      <dgm:t>
        <a:bodyPr/>
        <a:lstStyle/>
        <a:p>
          <a:r>
            <a:rPr lang="en-US" sz="1600" b="1" i="1" noProof="0" dirty="0" smtClean="0">
              <a:effectLst>
                <a:outerShdw blurRad="38100" dist="38100" dir="2700000" algn="tl">
                  <a:srgbClr val="000000">
                    <a:alpha val="43137"/>
                  </a:srgbClr>
                </a:outerShdw>
              </a:effectLst>
            </a:rPr>
            <a:t>Strengthen SAI Capabilities</a:t>
          </a:r>
          <a:endParaRPr lang="en-US" sz="1600" b="1" i="1" noProof="0" dirty="0">
            <a:effectLst>
              <a:outerShdw blurRad="38100" dist="38100" dir="2700000" algn="tl">
                <a:srgbClr val="000000">
                  <a:alpha val="43137"/>
                </a:srgbClr>
              </a:outerShdw>
            </a:effectLst>
          </a:endParaRPr>
        </a:p>
      </dgm:t>
    </dgm:pt>
    <dgm:pt modelId="{89D26A3B-1481-4601-B181-464232F9DDF1}" type="parTrans" cxnId="{3BDA7FDF-9CCB-41C1-A584-B411DEB71FE1}">
      <dgm:prSet/>
      <dgm:spPr/>
      <dgm:t>
        <a:bodyPr/>
        <a:lstStyle/>
        <a:p>
          <a:endParaRPr lang="en-US" sz="1200"/>
        </a:p>
      </dgm:t>
    </dgm:pt>
    <dgm:pt modelId="{BD4BEEF1-2A88-4BE2-A65E-D1DF249D89F8}" type="sibTrans" cxnId="{3BDA7FDF-9CCB-41C1-A584-B411DEB71FE1}">
      <dgm:prSet/>
      <dgm:spPr/>
      <dgm:t>
        <a:bodyPr/>
        <a:lstStyle/>
        <a:p>
          <a:endParaRPr lang="en-US" sz="1200"/>
        </a:p>
      </dgm:t>
    </dgm:pt>
    <dgm:pt modelId="{FF01321D-84B0-444D-AB19-A38E190A6CCB}">
      <dgm:prSet phldrT="[Text]" custT="1"/>
      <dgm:spPr/>
      <dgm:t>
        <a:bodyPr/>
        <a:lstStyle/>
        <a:p>
          <a:r>
            <a:rPr lang="nb-NO" sz="1600" dirty="0" smtClean="0"/>
            <a:t>PFM Reforms</a:t>
          </a:r>
          <a:endParaRPr lang="en-US" sz="1600" dirty="0"/>
        </a:p>
      </dgm:t>
    </dgm:pt>
    <dgm:pt modelId="{68BCA448-E828-43CF-A195-7C80583AFAAE}" type="parTrans" cxnId="{30E96F80-4544-40A3-9185-70520A8B9DD3}">
      <dgm:prSet/>
      <dgm:spPr/>
      <dgm:t>
        <a:bodyPr/>
        <a:lstStyle/>
        <a:p>
          <a:endParaRPr lang="en-US" sz="1200"/>
        </a:p>
      </dgm:t>
    </dgm:pt>
    <dgm:pt modelId="{02D39DE0-B194-4FF2-8333-FDE804BFB1C3}" type="sibTrans" cxnId="{30E96F80-4544-40A3-9185-70520A8B9DD3}">
      <dgm:prSet/>
      <dgm:spPr/>
      <dgm:t>
        <a:bodyPr/>
        <a:lstStyle/>
        <a:p>
          <a:endParaRPr lang="en-US" sz="1200"/>
        </a:p>
      </dgm:t>
    </dgm:pt>
    <dgm:pt modelId="{1AB584DE-13F9-4D83-8649-C144DE00944B}">
      <dgm:prSet phldrT="[Text]" custT="1"/>
      <dgm:spPr/>
      <dgm:t>
        <a:bodyPr/>
        <a:lstStyle/>
        <a:p>
          <a:r>
            <a:rPr lang="en-US" sz="2800" b="1" u="sng" noProof="0" dirty="0" smtClean="0"/>
            <a:t>Sustainable</a:t>
          </a:r>
          <a:r>
            <a:rPr lang="en-US" sz="2800" noProof="0" dirty="0" smtClean="0"/>
            <a:t> development</a:t>
          </a:r>
          <a:endParaRPr lang="en-US" sz="2800" noProof="0" dirty="0"/>
        </a:p>
      </dgm:t>
    </dgm:pt>
    <dgm:pt modelId="{376A7510-2A06-42AE-8100-F78F740704B8}" type="parTrans" cxnId="{0E71103E-2D18-40EB-B2FA-D94498B43487}">
      <dgm:prSet/>
      <dgm:spPr/>
      <dgm:t>
        <a:bodyPr/>
        <a:lstStyle/>
        <a:p>
          <a:endParaRPr lang="en-US" sz="1200"/>
        </a:p>
      </dgm:t>
    </dgm:pt>
    <dgm:pt modelId="{5681C8EC-D55E-4EEC-B5BD-A6A64FF96FF4}" type="sibTrans" cxnId="{0E71103E-2D18-40EB-B2FA-D94498B43487}">
      <dgm:prSet/>
      <dgm:spPr/>
      <dgm:t>
        <a:bodyPr/>
        <a:lstStyle/>
        <a:p>
          <a:endParaRPr lang="en-US" sz="1200"/>
        </a:p>
      </dgm:t>
    </dgm:pt>
    <dgm:pt modelId="{45553D38-A82A-4872-A92C-7B244F020579}">
      <dgm:prSet phldrT="[Text]" custT="1"/>
      <dgm:spPr/>
      <dgm:t>
        <a:bodyPr/>
        <a:lstStyle/>
        <a:p>
          <a:r>
            <a:rPr lang="en-US" sz="1600" noProof="0" dirty="0" smtClean="0"/>
            <a:t>Budget or Sector Support</a:t>
          </a:r>
          <a:endParaRPr lang="en-US" sz="1600" noProof="0" dirty="0"/>
        </a:p>
      </dgm:t>
    </dgm:pt>
    <dgm:pt modelId="{E2D55A64-7971-44CD-A67C-213AEC4F4192}" type="parTrans" cxnId="{BFFA60A9-B593-43EF-A206-9C89C0521908}">
      <dgm:prSet/>
      <dgm:spPr/>
      <dgm:t>
        <a:bodyPr/>
        <a:lstStyle/>
        <a:p>
          <a:endParaRPr lang="en-US" sz="1200"/>
        </a:p>
      </dgm:t>
    </dgm:pt>
    <dgm:pt modelId="{EF731F3D-7292-4DE2-843A-E8BBE1E0D238}" type="sibTrans" cxnId="{BFFA60A9-B593-43EF-A206-9C89C0521908}">
      <dgm:prSet/>
      <dgm:spPr/>
      <dgm:t>
        <a:bodyPr/>
        <a:lstStyle/>
        <a:p>
          <a:endParaRPr lang="en-US" sz="1200"/>
        </a:p>
      </dgm:t>
    </dgm:pt>
    <dgm:pt modelId="{EAAD7A03-8284-491D-8B55-0A592AEEF5B2}" type="pres">
      <dgm:prSet presAssocID="{19DDEC58-EE91-4D07-A51A-A76679066408}" presName="Name0" presStyleCnt="0">
        <dgm:presLayoutVars>
          <dgm:chMax val="4"/>
          <dgm:resizeHandles val="exact"/>
        </dgm:presLayoutVars>
      </dgm:prSet>
      <dgm:spPr/>
    </dgm:pt>
    <dgm:pt modelId="{74E516DF-ECEC-41B5-A7DB-BFCDE051BF3C}" type="pres">
      <dgm:prSet presAssocID="{19DDEC58-EE91-4D07-A51A-A76679066408}" presName="ellipse" presStyleLbl="trBgShp" presStyleIdx="0" presStyleCnt="1"/>
      <dgm:spPr/>
    </dgm:pt>
    <dgm:pt modelId="{16965076-DFA2-4FB0-A8AB-BB3DEBF24E09}" type="pres">
      <dgm:prSet presAssocID="{19DDEC58-EE91-4D07-A51A-A76679066408}" presName="arrow1" presStyleLbl="fgShp" presStyleIdx="0" presStyleCnt="1"/>
      <dgm:spPr/>
    </dgm:pt>
    <dgm:pt modelId="{DE46327E-F9E4-4C1D-A224-551E09D3B556}" type="pres">
      <dgm:prSet presAssocID="{19DDEC58-EE91-4D07-A51A-A76679066408}" presName="rectangle" presStyleLbl="revTx" presStyleIdx="0" presStyleCnt="1" custScaleX="124854">
        <dgm:presLayoutVars>
          <dgm:bulletEnabled val="1"/>
        </dgm:presLayoutVars>
      </dgm:prSet>
      <dgm:spPr/>
      <dgm:t>
        <a:bodyPr/>
        <a:lstStyle/>
        <a:p>
          <a:endParaRPr lang="en-US"/>
        </a:p>
      </dgm:t>
    </dgm:pt>
    <dgm:pt modelId="{26A29F14-1B99-42E9-B60D-BDFDA1DF1364}" type="pres">
      <dgm:prSet presAssocID="{45553D38-A82A-4872-A92C-7B244F020579}" presName="item1" presStyleLbl="node1" presStyleIdx="0" presStyleCnt="3" custAng="1329605">
        <dgm:presLayoutVars>
          <dgm:bulletEnabled val="1"/>
        </dgm:presLayoutVars>
      </dgm:prSet>
      <dgm:spPr/>
      <dgm:t>
        <a:bodyPr/>
        <a:lstStyle/>
        <a:p>
          <a:endParaRPr lang="en-US"/>
        </a:p>
      </dgm:t>
    </dgm:pt>
    <dgm:pt modelId="{C6C47346-04B1-494B-BD92-A400B049BA47}" type="pres">
      <dgm:prSet presAssocID="{FF01321D-84B0-444D-AB19-A38E190A6CCB}" presName="item2" presStyleLbl="node1" presStyleIdx="1" presStyleCnt="3" custAng="20278997">
        <dgm:presLayoutVars>
          <dgm:bulletEnabled val="1"/>
        </dgm:presLayoutVars>
      </dgm:prSet>
      <dgm:spPr/>
      <dgm:t>
        <a:bodyPr/>
        <a:lstStyle/>
        <a:p>
          <a:endParaRPr lang="en-US"/>
        </a:p>
      </dgm:t>
    </dgm:pt>
    <dgm:pt modelId="{72BBF1E7-8C4B-47B4-A237-F135105635A8}" type="pres">
      <dgm:prSet presAssocID="{1AB584DE-13F9-4D83-8649-C144DE00944B}" presName="item3" presStyleLbl="node1" presStyleIdx="2" presStyleCnt="3" custScaleX="119215" custScaleY="112312">
        <dgm:presLayoutVars>
          <dgm:bulletEnabled val="1"/>
        </dgm:presLayoutVars>
      </dgm:prSet>
      <dgm:spPr/>
      <dgm:t>
        <a:bodyPr/>
        <a:lstStyle/>
        <a:p>
          <a:endParaRPr lang="en-US"/>
        </a:p>
      </dgm:t>
    </dgm:pt>
    <dgm:pt modelId="{2B6EBE26-51B1-47FF-B7BA-12C16FC93672}" type="pres">
      <dgm:prSet presAssocID="{19DDEC58-EE91-4D07-A51A-A76679066408}" presName="funnel" presStyleLbl="trAlignAcc1" presStyleIdx="0" presStyleCnt="1"/>
      <dgm:spPr/>
    </dgm:pt>
  </dgm:ptLst>
  <dgm:cxnLst>
    <dgm:cxn modelId="{644835C0-8219-4A0C-9825-28CE0D84A99D}" type="presOf" srcId="{5AEAF162-145E-4986-96C4-79987F17EC7B}" destId="{72BBF1E7-8C4B-47B4-A237-F135105635A8}" srcOrd="0" destOrd="0" presId="urn:microsoft.com/office/officeart/2005/8/layout/funnel1"/>
    <dgm:cxn modelId="{BFFA60A9-B593-43EF-A206-9C89C0521908}" srcId="{19DDEC58-EE91-4D07-A51A-A76679066408}" destId="{45553D38-A82A-4872-A92C-7B244F020579}" srcOrd="1" destOrd="0" parTransId="{E2D55A64-7971-44CD-A67C-213AEC4F4192}" sibTransId="{EF731F3D-7292-4DE2-843A-E8BBE1E0D238}"/>
    <dgm:cxn modelId="{150E93F5-602B-4413-8575-367772599B5F}" type="presOf" srcId="{FF01321D-84B0-444D-AB19-A38E190A6CCB}" destId="{26A29F14-1B99-42E9-B60D-BDFDA1DF1364}" srcOrd="0" destOrd="0" presId="urn:microsoft.com/office/officeart/2005/8/layout/funnel1"/>
    <dgm:cxn modelId="{63D5D77C-5B09-4D80-B9A5-0F2DE6E70BD9}" type="presOf" srcId="{19DDEC58-EE91-4D07-A51A-A76679066408}" destId="{EAAD7A03-8284-491D-8B55-0A592AEEF5B2}" srcOrd="0" destOrd="0" presId="urn:microsoft.com/office/officeart/2005/8/layout/funnel1"/>
    <dgm:cxn modelId="{6974EE0E-DCCE-4A3F-B50D-5EEAD4DB4047}" type="presOf" srcId="{1AB584DE-13F9-4D83-8649-C144DE00944B}" destId="{DE46327E-F9E4-4C1D-A224-551E09D3B556}" srcOrd="0" destOrd="0" presId="urn:microsoft.com/office/officeart/2005/8/layout/funnel1"/>
    <dgm:cxn modelId="{30E96F80-4544-40A3-9185-70520A8B9DD3}" srcId="{19DDEC58-EE91-4D07-A51A-A76679066408}" destId="{FF01321D-84B0-444D-AB19-A38E190A6CCB}" srcOrd="2" destOrd="0" parTransId="{68BCA448-E828-43CF-A195-7C80583AFAAE}" sibTransId="{02D39DE0-B194-4FF2-8333-FDE804BFB1C3}"/>
    <dgm:cxn modelId="{3BDA7FDF-9CCB-41C1-A584-B411DEB71FE1}" srcId="{19DDEC58-EE91-4D07-A51A-A76679066408}" destId="{5AEAF162-145E-4986-96C4-79987F17EC7B}" srcOrd="0" destOrd="0" parTransId="{89D26A3B-1481-4601-B181-464232F9DDF1}" sibTransId="{BD4BEEF1-2A88-4BE2-A65E-D1DF249D89F8}"/>
    <dgm:cxn modelId="{0E71103E-2D18-40EB-B2FA-D94498B43487}" srcId="{19DDEC58-EE91-4D07-A51A-A76679066408}" destId="{1AB584DE-13F9-4D83-8649-C144DE00944B}" srcOrd="3" destOrd="0" parTransId="{376A7510-2A06-42AE-8100-F78F740704B8}" sibTransId="{5681C8EC-D55E-4EEC-B5BD-A6A64FF96FF4}"/>
    <dgm:cxn modelId="{92AFFEE7-A290-414B-8D02-44E73407B3C4}" type="presOf" srcId="{45553D38-A82A-4872-A92C-7B244F020579}" destId="{C6C47346-04B1-494B-BD92-A400B049BA47}" srcOrd="0" destOrd="0" presId="urn:microsoft.com/office/officeart/2005/8/layout/funnel1"/>
    <dgm:cxn modelId="{42D477C2-ADBF-4F82-ACFE-8CEEBB5D6355}" type="presParOf" srcId="{EAAD7A03-8284-491D-8B55-0A592AEEF5B2}" destId="{74E516DF-ECEC-41B5-A7DB-BFCDE051BF3C}" srcOrd="0" destOrd="0" presId="urn:microsoft.com/office/officeart/2005/8/layout/funnel1"/>
    <dgm:cxn modelId="{5CDE636F-55F7-4149-B5FB-CA25FEB5383D}" type="presParOf" srcId="{EAAD7A03-8284-491D-8B55-0A592AEEF5B2}" destId="{16965076-DFA2-4FB0-A8AB-BB3DEBF24E09}" srcOrd="1" destOrd="0" presId="urn:microsoft.com/office/officeart/2005/8/layout/funnel1"/>
    <dgm:cxn modelId="{17585386-AF0D-40C8-97C4-18D0F71B1021}" type="presParOf" srcId="{EAAD7A03-8284-491D-8B55-0A592AEEF5B2}" destId="{DE46327E-F9E4-4C1D-A224-551E09D3B556}" srcOrd="2" destOrd="0" presId="urn:microsoft.com/office/officeart/2005/8/layout/funnel1"/>
    <dgm:cxn modelId="{F534182A-57C5-4A8C-93BD-3A9E08A90043}" type="presParOf" srcId="{EAAD7A03-8284-491D-8B55-0A592AEEF5B2}" destId="{26A29F14-1B99-42E9-B60D-BDFDA1DF1364}" srcOrd="3" destOrd="0" presId="urn:microsoft.com/office/officeart/2005/8/layout/funnel1"/>
    <dgm:cxn modelId="{893F409C-6255-404B-9567-F754CC43C64C}" type="presParOf" srcId="{EAAD7A03-8284-491D-8B55-0A592AEEF5B2}" destId="{C6C47346-04B1-494B-BD92-A400B049BA47}" srcOrd="4" destOrd="0" presId="urn:microsoft.com/office/officeart/2005/8/layout/funnel1"/>
    <dgm:cxn modelId="{D7648036-A67F-45D6-9C3F-4E178495AA37}" type="presParOf" srcId="{EAAD7A03-8284-491D-8B55-0A592AEEF5B2}" destId="{72BBF1E7-8C4B-47B4-A237-F135105635A8}" srcOrd="5" destOrd="0" presId="urn:microsoft.com/office/officeart/2005/8/layout/funnel1"/>
    <dgm:cxn modelId="{5BDC265F-136A-42B7-8569-4688C3667C3F}" type="presParOf" srcId="{EAAD7A03-8284-491D-8B55-0A592AEEF5B2}" destId="{2B6EBE26-51B1-47FF-B7BA-12C16FC93672}"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49AE49-FA75-46B6-AD80-2489D184F5AB}" type="doc">
      <dgm:prSet loTypeId="urn:microsoft.com/office/officeart/2009/3/layout/IncreasingArrowsProcess" loCatId="process" qsTypeId="urn:microsoft.com/office/officeart/2005/8/quickstyle/simple5" qsCatId="simple" csTypeId="urn:microsoft.com/office/officeart/2005/8/colors/accent0_3" csCatId="mainScheme" phldr="1"/>
      <dgm:spPr/>
      <dgm:t>
        <a:bodyPr/>
        <a:lstStyle/>
        <a:p>
          <a:endParaRPr lang="en-US"/>
        </a:p>
      </dgm:t>
    </dgm:pt>
    <dgm:pt modelId="{819E7139-B1FE-43D4-A855-51E8F301F464}">
      <dgm:prSet phldrT="[Text]" custT="1"/>
      <dgm:spPr/>
      <dgm:t>
        <a:bodyPr/>
        <a:lstStyle/>
        <a:p>
          <a:r>
            <a:rPr lang="nb-NO" sz="1300" b="1" dirty="0" smtClean="0"/>
            <a:t>SAI </a:t>
          </a:r>
          <a:r>
            <a:rPr lang="nb-NO" sz="1300" b="1" dirty="0" err="1" smtClean="0"/>
            <a:t>recommendation</a:t>
          </a:r>
          <a:r>
            <a:rPr lang="nb-NO" sz="1300" b="1" dirty="0" smtClean="0"/>
            <a:t>: </a:t>
          </a:r>
        </a:p>
        <a:p>
          <a:r>
            <a:rPr lang="nb-NO" sz="1300" dirty="0" err="1" smtClean="0"/>
            <a:t>Carry</a:t>
          </a:r>
          <a:r>
            <a:rPr lang="nb-NO" sz="1300" dirty="0" smtClean="0"/>
            <a:t> </a:t>
          </a:r>
          <a:r>
            <a:rPr lang="nb-NO" sz="1300" dirty="0" err="1" smtClean="0"/>
            <a:t>out</a:t>
          </a:r>
          <a:r>
            <a:rPr lang="nb-NO" sz="1300" dirty="0" smtClean="0"/>
            <a:t> </a:t>
          </a:r>
          <a:r>
            <a:rPr lang="nb-NO" sz="1300" dirty="0" err="1" smtClean="0"/>
            <a:t>competitive</a:t>
          </a:r>
          <a:r>
            <a:rPr lang="nb-NO" sz="1300" dirty="0" smtClean="0"/>
            <a:t> </a:t>
          </a:r>
          <a:r>
            <a:rPr lang="nb-NO" sz="1300" dirty="0" err="1" smtClean="0"/>
            <a:t>recruitment</a:t>
          </a:r>
          <a:r>
            <a:rPr lang="nb-NO" sz="1300" dirty="0" smtClean="0"/>
            <a:t> </a:t>
          </a:r>
          <a:endParaRPr lang="en-US" sz="1300" dirty="0"/>
        </a:p>
      </dgm:t>
    </dgm:pt>
    <dgm:pt modelId="{6C52DAA3-F644-450F-A5BA-CDA67D00C2AB}" type="parTrans" cxnId="{D4627810-7E2A-49F7-96CE-DF1C05D1F8F0}">
      <dgm:prSet/>
      <dgm:spPr/>
      <dgm:t>
        <a:bodyPr/>
        <a:lstStyle/>
        <a:p>
          <a:endParaRPr lang="en-US"/>
        </a:p>
      </dgm:t>
    </dgm:pt>
    <dgm:pt modelId="{26FFEF38-F5EC-4EA4-913E-A004D3EE3D89}" type="sibTrans" cxnId="{D4627810-7E2A-49F7-96CE-DF1C05D1F8F0}">
      <dgm:prSet/>
      <dgm:spPr/>
      <dgm:t>
        <a:bodyPr/>
        <a:lstStyle/>
        <a:p>
          <a:endParaRPr lang="en-US"/>
        </a:p>
      </dgm:t>
    </dgm:pt>
    <dgm:pt modelId="{E9E09572-8B10-46C0-BD08-344DF1C7427C}">
      <dgm:prSet phldrT="[Text]" custT="1"/>
      <dgm:spPr/>
      <dgm:t>
        <a:bodyPr/>
        <a:lstStyle/>
        <a:p>
          <a:r>
            <a:rPr lang="en-GB" sz="1400" b="1" dirty="0" smtClean="0"/>
            <a:t>Finding:</a:t>
          </a:r>
        </a:p>
        <a:p>
          <a:r>
            <a:rPr lang="en-GB" sz="1400" dirty="0" smtClean="0"/>
            <a:t>Inadequate staffing at the Public Debt Management Office</a:t>
          </a:r>
          <a:endParaRPr lang="en-US" sz="1400" dirty="0"/>
        </a:p>
      </dgm:t>
    </dgm:pt>
    <dgm:pt modelId="{02BDCCE1-11A8-452D-8151-61C0EB44CF6B}" type="parTrans" cxnId="{54DB1F79-5518-428B-9C7F-86F68069B462}">
      <dgm:prSet/>
      <dgm:spPr/>
      <dgm:t>
        <a:bodyPr/>
        <a:lstStyle/>
        <a:p>
          <a:endParaRPr lang="en-US"/>
        </a:p>
      </dgm:t>
    </dgm:pt>
    <dgm:pt modelId="{A273A023-2A64-4949-A3B9-BA3C2D0BA938}" type="sibTrans" cxnId="{54DB1F79-5518-428B-9C7F-86F68069B462}">
      <dgm:prSet/>
      <dgm:spPr/>
      <dgm:t>
        <a:bodyPr/>
        <a:lstStyle/>
        <a:p>
          <a:endParaRPr lang="en-US"/>
        </a:p>
      </dgm:t>
    </dgm:pt>
    <dgm:pt modelId="{5094C25B-0E66-4D41-B947-13061C3E196F}">
      <dgm:prSet phldrT="[Text]" custT="1"/>
      <dgm:spPr/>
      <dgm:t>
        <a:bodyPr/>
        <a:lstStyle/>
        <a:p>
          <a:r>
            <a:rPr lang="en-GB" sz="1400" b="1" dirty="0" smtClean="0"/>
            <a:t>Finding:</a:t>
          </a:r>
        </a:p>
        <a:p>
          <a:r>
            <a:rPr lang="en-GB" sz="1400" dirty="0" smtClean="0"/>
            <a:t>Poor internal controls for lending and management of contingent liabilities.</a:t>
          </a:r>
          <a:endParaRPr lang="en-US" sz="1400" dirty="0"/>
        </a:p>
      </dgm:t>
    </dgm:pt>
    <dgm:pt modelId="{D0B347E7-62AF-4070-B101-0903ED43B179}" type="parTrans" cxnId="{32167026-1955-473F-952A-DBC7807028E6}">
      <dgm:prSet/>
      <dgm:spPr/>
      <dgm:t>
        <a:bodyPr/>
        <a:lstStyle/>
        <a:p>
          <a:endParaRPr lang="en-US"/>
        </a:p>
      </dgm:t>
    </dgm:pt>
    <dgm:pt modelId="{FED47B34-CAD6-48C2-9F78-DDC76F691CA0}" type="sibTrans" cxnId="{32167026-1955-473F-952A-DBC7807028E6}">
      <dgm:prSet/>
      <dgm:spPr/>
      <dgm:t>
        <a:bodyPr/>
        <a:lstStyle/>
        <a:p>
          <a:endParaRPr lang="en-US"/>
        </a:p>
      </dgm:t>
    </dgm:pt>
    <dgm:pt modelId="{6D670C09-C2D4-42B8-8369-0F97C3F05E8A}">
      <dgm:prSet phldrT="[Text]" custT="1"/>
      <dgm:spPr/>
      <dgm:t>
        <a:bodyPr/>
        <a:lstStyle/>
        <a:p>
          <a:r>
            <a:rPr lang="nb-NO" sz="1300" b="1" dirty="0" smtClean="0"/>
            <a:t>SAI </a:t>
          </a:r>
          <a:r>
            <a:rPr lang="nb-NO" sz="1300" b="1" dirty="0" err="1" smtClean="0"/>
            <a:t>recommendation</a:t>
          </a:r>
          <a:r>
            <a:rPr lang="nb-NO" sz="1300" b="1" dirty="0" smtClean="0"/>
            <a:t>: </a:t>
          </a:r>
        </a:p>
        <a:p>
          <a:r>
            <a:rPr lang="nb-NO" sz="1300" dirty="0" smtClean="0"/>
            <a:t>E</a:t>
          </a:r>
          <a:r>
            <a:rPr lang="en-US" sz="1300" dirty="0" smtClean="0"/>
            <a:t>stablish task force to determine liability levels</a:t>
          </a:r>
          <a:endParaRPr lang="en-US" sz="1300" dirty="0"/>
        </a:p>
      </dgm:t>
    </dgm:pt>
    <dgm:pt modelId="{F11C62EB-CE87-49BB-A6C8-91C8E81216BD}" type="sibTrans" cxnId="{12B6CD28-12D5-424B-9380-E9E238B3C62C}">
      <dgm:prSet/>
      <dgm:spPr/>
      <dgm:t>
        <a:bodyPr/>
        <a:lstStyle/>
        <a:p>
          <a:endParaRPr lang="en-US"/>
        </a:p>
      </dgm:t>
    </dgm:pt>
    <dgm:pt modelId="{530079EA-2592-49A7-A910-B0114DC8523F}" type="parTrans" cxnId="{12B6CD28-12D5-424B-9380-E9E238B3C62C}">
      <dgm:prSet/>
      <dgm:spPr/>
      <dgm:t>
        <a:bodyPr/>
        <a:lstStyle/>
        <a:p>
          <a:endParaRPr lang="en-US"/>
        </a:p>
      </dgm:t>
    </dgm:pt>
    <dgm:pt modelId="{547C503D-6E85-4A05-B6C6-BFBB11BA5386}">
      <dgm:prSet phldrT="[Text]" custT="1"/>
      <dgm:spPr/>
      <dgm:t>
        <a:bodyPr/>
        <a:lstStyle/>
        <a:p>
          <a:r>
            <a:rPr lang="en-US" sz="1300" b="1" noProof="0" dirty="0" smtClean="0"/>
            <a:t>SAI recommendation:</a:t>
          </a:r>
        </a:p>
        <a:p>
          <a:r>
            <a:rPr lang="en-US" sz="1300" noProof="0" dirty="0" smtClean="0"/>
            <a:t>Formal appointment to improve debt management</a:t>
          </a:r>
          <a:endParaRPr lang="en-US" sz="1300" noProof="0" dirty="0"/>
        </a:p>
      </dgm:t>
    </dgm:pt>
    <dgm:pt modelId="{06617A0C-E4F7-4080-AC1C-043A834F561E}" type="sibTrans" cxnId="{C2B8C825-BD6D-450F-A095-8C38380CA1D3}">
      <dgm:prSet/>
      <dgm:spPr/>
      <dgm:t>
        <a:bodyPr/>
        <a:lstStyle/>
        <a:p>
          <a:endParaRPr lang="en-US"/>
        </a:p>
      </dgm:t>
    </dgm:pt>
    <dgm:pt modelId="{FA0B7A7F-573D-4E0D-8DBF-F4456A2B7653}" type="parTrans" cxnId="{C2B8C825-BD6D-450F-A095-8C38380CA1D3}">
      <dgm:prSet/>
      <dgm:spPr/>
      <dgm:t>
        <a:bodyPr/>
        <a:lstStyle/>
        <a:p>
          <a:endParaRPr lang="en-US"/>
        </a:p>
      </dgm:t>
    </dgm:pt>
    <dgm:pt modelId="{1D3E874B-6639-429C-BA3B-638D6F405AD6}">
      <dgm:prSet phldrT="[Text]" custT="1"/>
      <dgm:spPr/>
      <dgm:t>
        <a:bodyPr/>
        <a:lstStyle/>
        <a:p>
          <a:r>
            <a:rPr lang="en-GB" sz="1400" b="1" dirty="0" smtClean="0"/>
            <a:t>Finding:</a:t>
          </a:r>
        </a:p>
        <a:p>
          <a:r>
            <a:rPr lang="en-GB" sz="1400" dirty="0" smtClean="0"/>
            <a:t>Central Bank acting as fiscal agent without any signed agreement</a:t>
          </a:r>
          <a:endParaRPr lang="en-US" sz="1400" dirty="0"/>
        </a:p>
      </dgm:t>
    </dgm:pt>
    <dgm:pt modelId="{10DF085B-4311-4614-811F-39833780E2DC}" type="sibTrans" cxnId="{3E30B78C-3514-4CDA-AF7A-84758F7DAA64}">
      <dgm:prSet/>
      <dgm:spPr/>
      <dgm:t>
        <a:bodyPr/>
        <a:lstStyle/>
        <a:p>
          <a:endParaRPr lang="en-US"/>
        </a:p>
      </dgm:t>
    </dgm:pt>
    <dgm:pt modelId="{E62BA414-C511-4AC9-9CD0-AD7CEACE27F5}" type="parTrans" cxnId="{3E30B78C-3514-4CDA-AF7A-84758F7DAA64}">
      <dgm:prSet/>
      <dgm:spPr/>
      <dgm:t>
        <a:bodyPr/>
        <a:lstStyle/>
        <a:p>
          <a:endParaRPr lang="en-US"/>
        </a:p>
      </dgm:t>
    </dgm:pt>
    <dgm:pt modelId="{E9B248E8-7823-40DC-8214-26F694A50F1A}" type="pres">
      <dgm:prSet presAssocID="{4C49AE49-FA75-46B6-AD80-2489D184F5AB}" presName="Name0" presStyleCnt="0">
        <dgm:presLayoutVars>
          <dgm:chMax val="5"/>
          <dgm:chPref val="5"/>
          <dgm:dir/>
          <dgm:animLvl val="lvl"/>
        </dgm:presLayoutVars>
      </dgm:prSet>
      <dgm:spPr/>
      <dgm:t>
        <a:bodyPr/>
        <a:lstStyle/>
        <a:p>
          <a:endParaRPr lang="en-US"/>
        </a:p>
      </dgm:t>
    </dgm:pt>
    <dgm:pt modelId="{EE2EFE99-3CBB-4DDD-8C30-448D735B44C4}" type="pres">
      <dgm:prSet presAssocID="{547C503D-6E85-4A05-B6C6-BFBB11BA5386}" presName="parentText1" presStyleLbl="node1" presStyleIdx="0" presStyleCnt="3" custScaleX="63830" custScaleY="127340" custLinFactNeighborX="12766" custLinFactNeighborY="-24190">
        <dgm:presLayoutVars>
          <dgm:chMax/>
          <dgm:chPref val="3"/>
          <dgm:bulletEnabled val="1"/>
        </dgm:presLayoutVars>
      </dgm:prSet>
      <dgm:spPr/>
      <dgm:t>
        <a:bodyPr/>
        <a:lstStyle/>
        <a:p>
          <a:endParaRPr lang="en-US"/>
        </a:p>
      </dgm:t>
    </dgm:pt>
    <dgm:pt modelId="{CDCC64B2-08C2-40BA-8CCD-4C664F68EE0E}" type="pres">
      <dgm:prSet presAssocID="{547C503D-6E85-4A05-B6C6-BFBB11BA5386}" presName="childText1" presStyleLbl="solidAlignAcc1" presStyleIdx="0" presStyleCnt="3" custScaleY="54721" custLinFactNeighborX="105" custLinFactNeighborY="-89259">
        <dgm:presLayoutVars>
          <dgm:chMax val="0"/>
          <dgm:chPref val="0"/>
          <dgm:bulletEnabled val="1"/>
        </dgm:presLayoutVars>
      </dgm:prSet>
      <dgm:spPr/>
      <dgm:t>
        <a:bodyPr/>
        <a:lstStyle/>
        <a:p>
          <a:endParaRPr lang="en-US"/>
        </a:p>
      </dgm:t>
    </dgm:pt>
    <dgm:pt modelId="{A78735D0-ED51-41E1-B882-4920ED609146}" type="pres">
      <dgm:prSet presAssocID="{819E7139-B1FE-43D4-A855-51E8F301F464}" presName="parentText2" presStyleLbl="node1" presStyleIdx="1" presStyleCnt="3" custScaleX="75403" custScaleY="123077" custLinFactNeighborX="3149" custLinFactNeighborY="76481">
        <dgm:presLayoutVars>
          <dgm:chMax/>
          <dgm:chPref val="3"/>
          <dgm:bulletEnabled val="1"/>
        </dgm:presLayoutVars>
      </dgm:prSet>
      <dgm:spPr/>
      <dgm:t>
        <a:bodyPr/>
        <a:lstStyle/>
        <a:p>
          <a:endParaRPr lang="en-US"/>
        </a:p>
      </dgm:t>
    </dgm:pt>
    <dgm:pt modelId="{DE19400F-BA92-42A7-8116-C299C7C6E5D4}" type="pres">
      <dgm:prSet presAssocID="{819E7139-B1FE-43D4-A855-51E8F301F464}" presName="childText2" presStyleLbl="solidAlignAcc1" presStyleIdx="1" presStyleCnt="3" custScaleX="93755" custScaleY="52491" custLinFactNeighborX="-61675" custLinFactNeighborY="-37701">
        <dgm:presLayoutVars>
          <dgm:chMax val="0"/>
          <dgm:chPref val="0"/>
          <dgm:bulletEnabled val="1"/>
        </dgm:presLayoutVars>
      </dgm:prSet>
      <dgm:spPr/>
      <dgm:t>
        <a:bodyPr/>
        <a:lstStyle/>
        <a:p>
          <a:endParaRPr lang="en-US"/>
        </a:p>
      </dgm:t>
    </dgm:pt>
    <dgm:pt modelId="{7C2D167D-D037-47A2-AB18-E1B86BA5FE68}" type="pres">
      <dgm:prSet presAssocID="{6D670C09-C2D4-42B8-8369-0F97C3F05E8A}" presName="parentText3" presStyleLbl="node1" presStyleIdx="2" presStyleCnt="3" custScaleX="103357" custScaleY="147416" custLinFactY="80216" custLinFactNeighborX="-16803" custLinFactNeighborY="100000">
        <dgm:presLayoutVars>
          <dgm:chMax/>
          <dgm:chPref val="3"/>
          <dgm:bulletEnabled val="1"/>
        </dgm:presLayoutVars>
      </dgm:prSet>
      <dgm:spPr/>
      <dgm:t>
        <a:bodyPr/>
        <a:lstStyle/>
        <a:p>
          <a:endParaRPr lang="en-US"/>
        </a:p>
      </dgm:t>
    </dgm:pt>
    <dgm:pt modelId="{2DCC045C-0103-48C6-9069-028988A89783}" type="pres">
      <dgm:prSet presAssocID="{6D670C09-C2D4-42B8-8369-0F97C3F05E8A}" presName="childText3" presStyleLbl="solidAlignAcc1" presStyleIdx="2" presStyleCnt="3" custScaleX="91119" custScaleY="61202" custLinFactX="-17485" custLinFactNeighborX="-100000" custLinFactNeighborY="18557">
        <dgm:presLayoutVars>
          <dgm:chMax val="0"/>
          <dgm:chPref val="0"/>
          <dgm:bulletEnabled val="1"/>
        </dgm:presLayoutVars>
      </dgm:prSet>
      <dgm:spPr/>
      <dgm:t>
        <a:bodyPr/>
        <a:lstStyle/>
        <a:p>
          <a:endParaRPr lang="en-US"/>
        </a:p>
      </dgm:t>
    </dgm:pt>
  </dgm:ptLst>
  <dgm:cxnLst>
    <dgm:cxn modelId="{33763356-FC0C-4EC5-BA53-B73BB76FC04A}" type="presOf" srcId="{1D3E874B-6639-429C-BA3B-638D6F405AD6}" destId="{CDCC64B2-08C2-40BA-8CCD-4C664F68EE0E}" srcOrd="0" destOrd="0" presId="urn:microsoft.com/office/officeart/2009/3/layout/IncreasingArrowsProcess"/>
    <dgm:cxn modelId="{54DB1F79-5518-428B-9C7F-86F68069B462}" srcId="{819E7139-B1FE-43D4-A855-51E8F301F464}" destId="{E9E09572-8B10-46C0-BD08-344DF1C7427C}" srcOrd="0" destOrd="0" parTransId="{02BDCCE1-11A8-452D-8151-61C0EB44CF6B}" sibTransId="{A273A023-2A64-4949-A3B9-BA3C2D0BA938}"/>
    <dgm:cxn modelId="{9FEAD98C-81EB-4E05-900B-0483D036CCF5}" type="presOf" srcId="{5094C25B-0E66-4D41-B947-13061C3E196F}" destId="{2DCC045C-0103-48C6-9069-028988A89783}" srcOrd="0" destOrd="0" presId="urn:microsoft.com/office/officeart/2009/3/layout/IncreasingArrowsProcess"/>
    <dgm:cxn modelId="{47EE2D6F-38FE-40FD-9C7A-14ABAD11EC45}" type="presOf" srcId="{819E7139-B1FE-43D4-A855-51E8F301F464}" destId="{A78735D0-ED51-41E1-B882-4920ED609146}" srcOrd="0" destOrd="0" presId="urn:microsoft.com/office/officeart/2009/3/layout/IncreasingArrowsProcess"/>
    <dgm:cxn modelId="{32167026-1955-473F-952A-DBC7807028E6}" srcId="{6D670C09-C2D4-42B8-8369-0F97C3F05E8A}" destId="{5094C25B-0E66-4D41-B947-13061C3E196F}" srcOrd="0" destOrd="0" parTransId="{D0B347E7-62AF-4070-B101-0903ED43B179}" sibTransId="{FED47B34-CAD6-48C2-9F78-DDC76F691CA0}"/>
    <dgm:cxn modelId="{696679DD-4B1F-4A8C-ABF9-AE2646D20500}" type="presOf" srcId="{E9E09572-8B10-46C0-BD08-344DF1C7427C}" destId="{DE19400F-BA92-42A7-8116-C299C7C6E5D4}" srcOrd="0" destOrd="0" presId="urn:microsoft.com/office/officeart/2009/3/layout/IncreasingArrowsProcess"/>
    <dgm:cxn modelId="{D4627810-7E2A-49F7-96CE-DF1C05D1F8F0}" srcId="{4C49AE49-FA75-46B6-AD80-2489D184F5AB}" destId="{819E7139-B1FE-43D4-A855-51E8F301F464}" srcOrd="1" destOrd="0" parTransId="{6C52DAA3-F644-450F-A5BA-CDA67D00C2AB}" sibTransId="{26FFEF38-F5EC-4EA4-913E-A004D3EE3D89}"/>
    <dgm:cxn modelId="{8084389C-2EE2-4EF9-87F3-EF96CDF9E08D}" type="presOf" srcId="{547C503D-6E85-4A05-B6C6-BFBB11BA5386}" destId="{EE2EFE99-3CBB-4DDD-8C30-448D735B44C4}" srcOrd="0" destOrd="0" presId="urn:microsoft.com/office/officeart/2009/3/layout/IncreasingArrowsProcess"/>
    <dgm:cxn modelId="{C2B8C825-BD6D-450F-A095-8C38380CA1D3}" srcId="{4C49AE49-FA75-46B6-AD80-2489D184F5AB}" destId="{547C503D-6E85-4A05-B6C6-BFBB11BA5386}" srcOrd="0" destOrd="0" parTransId="{FA0B7A7F-573D-4E0D-8DBF-F4456A2B7653}" sibTransId="{06617A0C-E4F7-4080-AC1C-043A834F561E}"/>
    <dgm:cxn modelId="{3E30B78C-3514-4CDA-AF7A-84758F7DAA64}" srcId="{547C503D-6E85-4A05-B6C6-BFBB11BA5386}" destId="{1D3E874B-6639-429C-BA3B-638D6F405AD6}" srcOrd="0" destOrd="0" parTransId="{E62BA414-C511-4AC9-9CD0-AD7CEACE27F5}" sibTransId="{10DF085B-4311-4614-811F-39833780E2DC}"/>
    <dgm:cxn modelId="{3AB4DA51-5E42-43DD-A5A8-531502F100DF}" type="presOf" srcId="{4C49AE49-FA75-46B6-AD80-2489D184F5AB}" destId="{E9B248E8-7823-40DC-8214-26F694A50F1A}" srcOrd="0" destOrd="0" presId="urn:microsoft.com/office/officeart/2009/3/layout/IncreasingArrowsProcess"/>
    <dgm:cxn modelId="{A6F6C1D3-28B2-4E3D-9267-046D1517025D}" type="presOf" srcId="{6D670C09-C2D4-42B8-8369-0F97C3F05E8A}" destId="{7C2D167D-D037-47A2-AB18-E1B86BA5FE68}" srcOrd="0" destOrd="0" presId="urn:microsoft.com/office/officeart/2009/3/layout/IncreasingArrowsProcess"/>
    <dgm:cxn modelId="{12B6CD28-12D5-424B-9380-E9E238B3C62C}" srcId="{4C49AE49-FA75-46B6-AD80-2489D184F5AB}" destId="{6D670C09-C2D4-42B8-8369-0F97C3F05E8A}" srcOrd="2" destOrd="0" parTransId="{530079EA-2592-49A7-A910-B0114DC8523F}" sibTransId="{F11C62EB-CE87-49BB-A6C8-91C8E81216BD}"/>
    <dgm:cxn modelId="{8C4C89F3-0CE7-4C85-9067-6DA6704FB671}" type="presParOf" srcId="{E9B248E8-7823-40DC-8214-26F694A50F1A}" destId="{EE2EFE99-3CBB-4DDD-8C30-448D735B44C4}" srcOrd="0" destOrd="0" presId="urn:microsoft.com/office/officeart/2009/3/layout/IncreasingArrowsProcess"/>
    <dgm:cxn modelId="{6BFDDD7C-A122-4AC2-A2CA-199BB1DED9B1}" type="presParOf" srcId="{E9B248E8-7823-40DC-8214-26F694A50F1A}" destId="{CDCC64B2-08C2-40BA-8CCD-4C664F68EE0E}" srcOrd="1" destOrd="0" presId="urn:microsoft.com/office/officeart/2009/3/layout/IncreasingArrowsProcess"/>
    <dgm:cxn modelId="{2EEEBAB8-D9FA-4220-AF43-2D4DE702DBD6}" type="presParOf" srcId="{E9B248E8-7823-40DC-8214-26F694A50F1A}" destId="{A78735D0-ED51-41E1-B882-4920ED609146}" srcOrd="2" destOrd="0" presId="urn:microsoft.com/office/officeart/2009/3/layout/IncreasingArrowsProcess"/>
    <dgm:cxn modelId="{2780D02C-31F8-4DEF-A0B5-ABFB67CF3166}" type="presParOf" srcId="{E9B248E8-7823-40DC-8214-26F694A50F1A}" destId="{DE19400F-BA92-42A7-8116-C299C7C6E5D4}" srcOrd="3" destOrd="0" presId="urn:microsoft.com/office/officeart/2009/3/layout/IncreasingArrowsProcess"/>
    <dgm:cxn modelId="{FE404114-EEE4-478B-BCF8-479B19DF754E}" type="presParOf" srcId="{E9B248E8-7823-40DC-8214-26F694A50F1A}" destId="{7C2D167D-D037-47A2-AB18-E1B86BA5FE68}" srcOrd="4" destOrd="0" presId="urn:microsoft.com/office/officeart/2009/3/layout/IncreasingArrowsProcess"/>
    <dgm:cxn modelId="{5DDCD824-5B7C-4078-90E7-E60768D02E80}" type="presParOf" srcId="{E9B248E8-7823-40DC-8214-26F694A50F1A}" destId="{2DCC045C-0103-48C6-9069-028988A89783}"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EE6154-22C9-4AA8-AE4D-075BD037EB98}" type="doc">
      <dgm:prSet loTypeId="urn:microsoft.com/office/officeart/2005/8/layout/StepDownProcess" loCatId="process" qsTypeId="urn:microsoft.com/office/officeart/2005/8/quickstyle/3d1" qsCatId="3D" csTypeId="urn:microsoft.com/office/officeart/2005/8/colors/colorful4" csCatId="colorful" phldr="1"/>
      <dgm:spPr/>
      <dgm:t>
        <a:bodyPr/>
        <a:lstStyle/>
        <a:p>
          <a:endParaRPr lang="en-US"/>
        </a:p>
      </dgm:t>
    </dgm:pt>
    <dgm:pt modelId="{BA4AF62D-EE56-48D4-BB53-D6584E8958C9}">
      <dgm:prSet phldrT="[Text]"/>
      <dgm:spPr/>
      <dgm:t>
        <a:bodyPr/>
        <a:lstStyle/>
        <a:p>
          <a:r>
            <a:rPr lang="nb-NO" b="0" dirty="0" err="1" smtClean="0">
              <a:effectLst>
                <a:outerShdw blurRad="38100" dist="38100" dir="2700000" algn="tl">
                  <a:srgbClr val="000000">
                    <a:alpha val="43137"/>
                  </a:srgbClr>
                </a:outerShdw>
              </a:effectLst>
            </a:rPr>
            <a:t>Strategies</a:t>
          </a:r>
          <a:r>
            <a:rPr lang="nb-NO" b="0" dirty="0" smtClean="0">
              <a:effectLst>
                <a:outerShdw blurRad="38100" dist="38100" dir="2700000" algn="tl">
                  <a:srgbClr val="000000">
                    <a:alpha val="43137"/>
                  </a:srgbClr>
                </a:outerShdw>
              </a:effectLst>
            </a:rPr>
            <a:t> </a:t>
          </a:r>
          <a:r>
            <a:rPr lang="nb-NO" b="0" dirty="0" err="1" smtClean="0">
              <a:effectLst>
                <a:outerShdw blurRad="38100" dist="38100" dir="2700000" algn="tl">
                  <a:srgbClr val="000000">
                    <a:alpha val="43137"/>
                  </a:srgbClr>
                </a:outerShdw>
              </a:effectLst>
            </a:rPr>
            <a:t>are</a:t>
          </a:r>
          <a:r>
            <a:rPr lang="nb-NO" b="0" dirty="0" smtClean="0">
              <a:effectLst>
                <a:outerShdw blurRad="38100" dist="38100" dir="2700000" algn="tl">
                  <a:srgbClr val="000000">
                    <a:alpha val="43137"/>
                  </a:srgbClr>
                </a:outerShdw>
              </a:effectLst>
            </a:rPr>
            <a:t> </a:t>
          </a:r>
          <a:r>
            <a:rPr lang="nb-NO" b="1" i="1" dirty="0" smtClean="0">
              <a:effectLst>
                <a:outerShdw blurRad="38100" dist="38100" dir="2700000" algn="tl">
                  <a:srgbClr val="000000">
                    <a:alpha val="43137"/>
                  </a:srgbClr>
                </a:outerShdw>
              </a:effectLst>
            </a:rPr>
            <a:t>country-led</a:t>
          </a:r>
          <a:endParaRPr lang="en-US" b="1" i="1" dirty="0">
            <a:effectLst>
              <a:outerShdw blurRad="38100" dist="38100" dir="2700000" algn="tl">
                <a:srgbClr val="000000">
                  <a:alpha val="43137"/>
                </a:srgbClr>
              </a:outerShdw>
            </a:effectLst>
          </a:endParaRPr>
        </a:p>
      </dgm:t>
    </dgm:pt>
    <dgm:pt modelId="{CC60DEA3-F509-410E-9FFA-C66A05CC9BA5}" type="parTrans" cxnId="{2A354954-FC5C-4227-837D-81737A9EE8B1}">
      <dgm:prSet/>
      <dgm:spPr/>
      <dgm:t>
        <a:bodyPr/>
        <a:lstStyle/>
        <a:p>
          <a:endParaRPr lang="en-US" b="0">
            <a:effectLst>
              <a:outerShdw blurRad="38100" dist="38100" dir="2700000" algn="tl">
                <a:srgbClr val="000000">
                  <a:alpha val="43137"/>
                </a:srgbClr>
              </a:outerShdw>
            </a:effectLst>
          </a:endParaRPr>
        </a:p>
      </dgm:t>
    </dgm:pt>
    <dgm:pt modelId="{F3E1BFDA-51EE-432E-9D06-463143BB80E8}" type="sibTrans" cxnId="{2A354954-FC5C-4227-837D-81737A9EE8B1}">
      <dgm:prSet/>
      <dgm:spPr/>
      <dgm:t>
        <a:bodyPr/>
        <a:lstStyle/>
        <a:p>
          <a:endParaRPr lang="en-US" b="0">
            <a:effectLst>
              <a:outerShdw blurRad="38100" dist="38100" dir="2700000" algn="tl">
                <a:srgbClr val="000000">
                  <a:alpha val="43137"/>
                </a:srgbClr>
              </a:outerShdw>
            </a:effectLst>
          </a:endParaRPr>
        </a:p>
      </dgm:t>
    </dgm:pt>
    <dgm:pt modelId="{86FA3F41-ACB0-40A3-99BD-A2F229C27124}">
      <dgm:prSet phldrT="[Text]"/>
      <dgm:spPr/>
      <dgm:t>
        <a:bodyPr/>
        <a:lstStyle/>
        <a:p>
          <a:r>
            <a:rPr lang="nb-NO" b="0" dirty="0" smtClean="0">
              <a:effectLst>
                <a:outerShdw blurRad="38100" dist="38100" dir="2700000" algn="tl">
                  <a:srgbClr val="000000">
                    <a:alpha val="43137"/>
                  </a:srgbClr>
                </a:outerShdw>
              </a:effectLst>
            </a:rPr>
            <a:t>Sierra Leone</a:t>
          </a:r>
          <a:endParaRPr lang="en-US" b="0" dirty="0">
            <a:effectLst>
              <a:outerShdw blurRad="38100" dist="38100" dir="2700000" algn="tl">
                <a:srgbClr val="000000">
                  <a:alpha val="43137"/>
                </a:srgbClr>
              </a:outerShdw>
            </a:effectLst>
          </a:endParaRPr>
        </a:p>
      </dgm:t>
    </dgm:pt>
    <dgm:pt modelId="{23920360-8AE9-4AA7-A3E2-0CB26785CB3B}" type="parTrans" cxnId="{7BCA392A-9E4A-45E7-801D-DFCB7F20A647}">
      <dgm:prSet/>
      <dgm:spPr/>
      <dgm:t>
        <a:bodyPr/>
        <a:lstStyle/>
        <a:p>
          <a:endParaRPr lang="en-US" b="0">
            <a:effectLst>
              <a:outerShdw blurRad="38100" dist="38100" dir="2700000" algn="tl">
                <a:srgbClr val="000000">
                  <a:alpha val="43137"/>
                </a:srgbClr>
              </a:outerShdw>
            </a:effectLst>
          </a:endParaRPr>
        </a:p>
      </dgm:t>
    </dgm:pt>
    <dgm:pt modelId="{407D5072-398E-4F00-B338-19A058E2DFA0}" type="sibTrans" cxnId="{7BCA392A-9E4A-45E7-801D-DFCB7F20A647}">
      <dgm:prSet/>
      <dgm:spPr/>
      <dgm:t>
        <a:bodyPr/>
        <a:lstStyle/>
        <a:p>
          <a:endParaRPr lang="en-US" b="0">
            <a:effectLst>
              <a:outerShdw blurRad="38100" dist="38100" dir="2700000" algn="tl">
                <a:srgbClr val="000000">
                  <a:alpha val="43137"/>
                </a:srgbClr>
              </a:outerShdw>
            </a:effectLst>
          </a:endParaRPr>
        </a:p>
      </dgm:t>
    </dgm:pt>
    <dgm:pt modelId="{5F6B4644-9012-48AF-9D29-2DEA7BD29A1D}">
      <dgm:prSet phldrT="[Text]"/>
      <dgm:spPr/>
      <dgm:t>
        <a:bodyPr/>
        <a:lstStyle/>
        <a:p>
          <a:r>
            <a:rPr lang="nb-NO" b="0" dirty="0" err="1" smtClean="0">
              <a:effectLst>
                <a:outerShdw blurRad="38100" dist="38100" dir="2700000" algn="tl">
                  <a:srgbClr val="000000">
                    <a:alpha val="43137"/>
                  </a:srgbClr>
                </a:outerShdw>
              </a:effectLst>
            </a:rPr>
            <a:t>Efforts</a:t>
          </a:r>
          <a:r>
            <a:rPr lang="nb-NO" b="0" dirty="0" smtClean="0">
              <a:effectLst>
                <a:outerShdw blurRad="38100" dist="38100" dir="2700000" algn="tl">
                  <a:srgbClr val="000000">
                    <a:alpha val="43137"/>
                  </a:srgbClr>
                </a:outerShdw>
              </a:effectLst>
            </a:rPr>
            <a:t> </a:t>
          </a:r>
          <a:r>
            <a:rPr lang="nb-NO" b="0" dirty="0" err="1" smtClean="0">
              <a:effectLst>
                <a:outerShdw blurRad="38100" dist="38100" dir="2700000" algn="tl">
                  <a:srgbClr val="000000">
                    <a:alpha val="43137"/>
                  </a:srgbClr>
                </a:outerShdw>
              </a:effectLst>
            </a:rPr>
            <a:t>are</a:t>
          </a:r>
          <a:r>
            <a:rPr lang="nb-NO" b="0" dirty="0" smtClean="0">
              <a:effectLst>
                <a:outerShdw blurRad="38100" dist="38100" dir="2700000" algn="tl">
                  <a:srgbClr val="000000">
                    <a:alpha val="43137"/>
                  </a:srgbClr>
                </a:outerShdw>
              </a:effectLst>
            </a:rPr>
            <a:t> </a:t>
          </a:r>
          <a:r>
            <a:rPr lang="nb-NO" b="1" i="1" dirty="0" err="1" smtClean="0">
              <a:effectLst>
                <a:outerShdw blurRad="38100" dist="38100" dir="2700000" algn="tl">
                  <a:srgbClr val="000000">
                    <a:alpha val="43137"/>
                  </a:srgbClr>
                </a:outerShdw>
              </a:effectLst>
            </a:rPr>
            <a:t>coordinated</a:t>
          </a:r>
          <a:endParaRPr lang="en-US" b="1" i="1" dirty="0">
            <a:effectLst>
              <a:outerShdw blurRad="38100" dist="38100" dir="2700000" algn="tl">
                <a:srgbClr val="000000">
                  <a:alpha val="43137"/>
                </a:srgbClr>
              </a:outerShdw>
            </a:effectLst>
          </a:endParaRPr>
        </a:p>
      </dgm:t>
    </dgm:pt>
    <dgm:pt modelId="{61FD175E-291D-45EE-814F-7C273AB86979}" type="parTrans" cxnId="{A4910168-A3CA-48CB-A994-228BF7EA66E8}">
      <dgm:prSet/>
      <dgm:spPr/>
      <dgm:t>
        <a:bodyPr/>
        <a:lstStyle/>
        <a:p>
          <a:endParaRPr lang="en-US" b="0">
            <a:effectLst>
              <a:outerShdw blurRad="38100" dist="38100" dir="2700000" algn="tl">
                <a:srgbClr val="000000">
                  <a:alpha val="43137"/>
                </a:srgbClr>
              </a:outerShdw>
            </a:effectLst>
          </a:endParaRPr>
        </a:p>
      </dgm:t>
    </dgm:pt>
    <dgm:pt modelId="{D638C623-BE56-45C2-874E-2C0378C14AAA}" type="sibTrans" cxnId="{A4910168-A3CA-48CB-A994-228BF7EA66E8}">
      <dgm:prSet/>
      <dgm:spPr/>
      <dgm:t>
        <a:bodyPr/>
        <a:lstStyle/>
        <a:p>
          <a:endParaRPr lang="en-US" b="0">
            <a:effectLst>
              <a:outerShdw blurRad="38100" dist="38100" dir="2700000" algn="tl">
                <a:srgbClr val="000000">
                  <a:alpha val="43137"/>
                </a:srgbClr>
              </a:outerShdw>
            </a:effectLst>
          </a:endParaRPr>
        </a:p>
      </dgm:t>
    </dgm:pt>
    <dgm:pt modelId="{32A3AD21-044F-4C0A-90BA-5006FFE88D89}">
      <dgm:prSet phldrT="[Text]"/>
      <dgm:spPr/>
      <dgm:t>
        <a:bodyPr/>
        <a:lstStyle/>
        <a:p>
          <a:r>
            <a:rPr lang="nb-NO" b="0" dirty="0" smtClean="0">
              <a:effectLst>
                <a:outerShdw blurRad="38100" dist="38100" dir="2700000" algn="tl">
                  <a:srgbClr val="000000">
                    <a:alpha val="43137"/>
                  </a:srgbClr>
                </a:outerShdw>
              </a:effectLst>
            </a:rPr>
            <a:t>Zambia </a:t>
          </a:r>
          <a:endParaRPr lang="en-US" b="0" dirty="0">
            <a:effectLst>
              <a:outerShdw blurRad="38100" dist="38100" dir="2700000" algn="tl">
                <a:srgbClr val="000000">
                  <a:alpha val="43137"/>
                </a:srgbClr>
              </a:outerShdw>
            </a:effectLst>
          </a:endParaRPr>
        </a:p>
      </dgm:t>
    </dgm:pt>
    <dgm:pt modelId="{4CA424C5-A3FE-4E38-B3D5-33251A3755F7}" type="parTrans" cxnId="{5A8C8322-5FDF-4D90-A2A2-677C09EEAEF5}">
      <dgm:prSet/>
      <dgm:spPr/>
      <dgm:t>
        <a:bodyPr/>
        <a:lstStyle/>
        <a:p>
          <a:endParaRPr lang="en-US" b="0">
            <a:effectLst>
              <a:outerShdw blurRad="38100" dist="38100" dir="2700000" algn="tl">
                <a:srgbClr val="000000">
                  <a:alpha val="43137"/>
                </a:srgbClr>
              </a:outerShdw>
            </a:effectLst>
          </a:endParaRPr>
        </a:p>
      </dgm:t>
    </dgm:pt>
    <dgm:pt modelId="{1D881D2C-3CAE-4658-B73B-01CE594729E8}" type="sibTrans" cxnId="{5A8C8322-5FDF-4D90-A2A2-677C09EEAEF5}">
      <dgm:prSet/>
      <dgm:spPr/>
      <dgm:t>
        <a:bodyPr/>
        <a:lstStyle/>
        <a:p>
          <a:endParaRPr lang="en-US" b="0">
            <a:effectLst>
              <a:outerShdw blurRad="38100" dist="38100" dir="2700000" algn="tl">
                <a:srgbClr val="000000">
                  <a:alpha val="43137"/>
                </a:srgbClr>
              </a:outerShdw>
            </a:effectLst>
          </a:endParaRPr>
        </a:p>
      </dgm:t>
    </dgm:pt>
    <dgm:pt modelId="{2DB840AA-8149-467E-BF0B-288B0FA7B749}">
      <dgm:prSet phldrT="[Text]"/>
      <dgm:spPr/>
      <dgm:t>
        <a:bodyPr/>
        <a:lstStyle/>
        <a:p>
          <a:r>
            <a:rPr lang="nb-NO" b="0" dirty="0" smtClean="0">
              <a:effectLst>
                <a:outerShdw blurRad="38100" dist="38100" dir="2700000" algn="tl">
                  <a:srgbClr val="000000">
                    <a:alpha val="43137"/>
                  </a:srgbClr>
                </a:outerShdw>
              </a:effectLst>
            </a:rPr>
            <a:t>Different Initiatives </a:t>
          </a:r>
          <a:r>
            <a:rPr lang="nb-NO" b="0" dirty="0" err="1" smtClean="0">
              <a:effectLst>
                <a:outerShdw blurRad="38100" dist="38100" dir="2700000" algn="tl">
                  <a:srgbClr val="000000">
                    <a:alpha val="43137"/>
                  </a:srgbClr>
                </a:outerShdw>
              </a:effectLst>
            </a:rPr>
            <a:t>are</a:t>
          </a:r>
          <a:r>
            <a:rPr lang="nb-NO" b="0" dirty="0" smtClean="0">
              <a:effectLst>
                <a:outerShdw blurRad="38100" dist="38100" dir="2700000" algn="tl">
                  <a:srgbClr val="000000">
                    <a:alpha val="43137"/>
                  </a:srgbClr>
                </a:outerShdw>
              </a:effectLst>
            </a:rPr>
            <a:t> </a:t>
          </a:r>
          <a:r>
            <a:rPr lang="nb-NO" b="1" i="1" dirty="0" err="1" smtClean="0">
              <a:effectLst>
                <a:outerShdw blurRad="38100" dist="38100" dir="2700000" algn="tl">
                  <a:srgbClr val="000000">
                    <a:alpha val="43137"/>
                  </a:srgbClr>
                </a:outerShdw>
              </a:effectLst>
            </a:rPr>
            <a:t>harmonized</a:t>
          </a:r>
          <a:endParaRPr lang="en-US" b="1" i="1" dirty="0">
            <a:effectLst>
              <a:outerShdw blurRad="38100" dist="38100" dir="2700000" algn="tl">
                <a:srgbClr val="000000">
                  <a:alpha val="43137"/>
                </a:srgbClr>
              </a:outerShdw>
            </a:effectLst>
          </a:endParaRPr>
        </a:p>
      </dgm:t>
    </dgm:pt>
    <dgm:pt modelId="{5E72DD13-04F7-48AA-9A7F-785AB9B8D8B3}" type="parTrans" cxnId="{E6E64B42-91F5-4913-B509-9F9AB975BEE6}">
      <dgm:prSet/>
      <dgm:spPr/>
      <dgm:t>
        <a:bodyPr/>
        <a:lstStyle/>
        <a:p>
          <a:endParaRPr lang="en-US" b="0">
            <a:effectLst>
              <a:outerShdw blurRad="38100" dist="38100" dir="2700000" algn="tl">
                <a:srgbClr val="000000">
                  <a:alpha val="43137"/>
                </a:srgbClr>
              </a:outerShdw>
            </a:effectLst>
          </a:endParaRPr>
        </a:p>
      </dgm:t>
    </dgm:pt>
    <dgm:pt modelId="{A6B40BBE-6332-460C-AC90-3DCD7B37EF1C}" type="sibTrans" cxnId="{E6E64B42-91F5-4913-B509-9F9AB975BEE6}">
      <dgm:prSet/>
      <dgm:spPr/>
      <dgm:t>
        <a:bodyPr/>
        <a:lstStyle/>
        <a:p>
          <a:endParaRPr lang="en-US" b="0">
            <a:effectLst>
              <a:outerShdw blurRad="38100" dist="38100" dir="2700000" algn="tl">
                <a:srgbClr val="000000">
                  <a:alpha val="43137"/>
                </a:srgbClr>
              </a:outerShdw>
            </a:effectLst>
          </a:endParaRPr>
        </a:p>
      </dgm:t>
    </dgm:pt>
    <dgm:pt modelId="{A825CA53-9172-486F-93D5-B66290E872B5}">
      <dgm:prSet phldrT="[Text]"/>
      <dgm:spPr/>
      <dgm:t>
        <a:bodyPr/>
        <a:lstStyle/>
        <a:p>
          <a:r>
            <a:rPr lang="nb-NO" b="0" dirty="0" smtClean="0">
              <a:effectLst>
                <a:outerShdw blurRad="38100" dist="38100" dir="2700000" algn="tl">
                  <a:srgbClr val="000000">
                    <a:alpha val="43137"/>
                  </a:srgbClr>
                </a:outerShdw>
              </a:effectLst>
            </a:rPr>
            <a:t>PASAI</a:t>
          </a:r>
          <a:endParaRPr lang="en-US" b="0" dirty="0">
            <a:effectLst>
              <a:outerShdw blurRad="38100" dist="38100" dir="2700000" algn="tl">
                <a:srgbClr val="000000">
                  <a:alpha val="43137"/>
                </a:srgbClr>
              </a:outerShdw>
            </a:effectLst>
          </a:endParaRPr>
        </a:p>
      </dgm:t>
    </dgm:pt>
    <dgm:pt modelId="{B557E25E-18B9-4590-AA54-B6D9BA539AAB}" type="parTrans" cxnId="{510D1538-9407-4A62-968A-4439493F9E69}">
      <dgm:prSet/>
      <dgm:spPr/>
      <dgm:t>
        <a:bodyPr/>
        <a:lstStyle/>
        <a:p>
          <a:endParaRPr lang="en-US" b="0">
            <a:effectLst>
              <a:outerShdw blurRad="38100" dist="38100" dir="2700000" algn="tl">
                <a:srgbClr val="000000">
                  <a:alpha val="43137"/>
                </a:srgbClr>
              </a:outerShdw>
            </a:effectLst>
          </a:endParaRPr>
        </a:p>
      </dgm:t>
    </dgm:pt>
    <dgm:pt modelId="{AE7ADF20-5952-48FD-B714-C847B4F8771B}" type="sibTrans" cxnId="{510D1538-9407-4A62-968A-4439493F9E69}">
      <dgm:prSet/>
      <dgm:spPr/>
      <dgm:t>
        <a:bodyPr/>
        <a:lstStyle/>
        <a:p>
          <a:endParaRPr lang="en-US" b="0">
            <a:effectLst>
              <a:outerShdw blurRad="38100" dist="38100" dir="2700000" algn="tl">
                <a:srgbClr val="000000">
                  <a:alpha val="43137"/>
                </a:srgbClr>
              </a:outerShdw>
            </a:effectLst>
          </a:endParaRPr>
        </a:p>
      </dgm:t>
    </dgm:pt>
    <dgm:pt modelId="{86C6BBC7-BFAF-46C0-A4BE-A5682415D8E2}">
      <dgm:prSet phldrT="[Text]"/>
      <dgm:spPr/>
      <dgm:t>
        <a:bodyPr/>
        <a:lstStyle/>
        <a:p>
          <a:r>
            <a:rPr lang="nb-NO" b="0" dirty="0" smtClean="0">
              <a:effectLst>
                <a:outerShdw blurRad="38100" dist="38100" dir="2700000" algn="tl">
                  <a:srgbClr val="000000">
                    <a:alpha val="43137"/>
                  </a:srgbClr>
                </a:outerShdw>
              </a:effectLst>
            </a:rPr>
            <a:t>Support is </a:t>
          </a:r>
          <a:r>
            <a:rPr lang="nb-NO" b="1" i="1" dirty="0" err="1" smtClean="0">
              <a:effectLst>
                <a:outerShdw blurRad="38100" dist="38100" dir="2700000" algn="tl">
                  <a:srgbClr val="000000">
                    <a:alpha val="43137"/>
                  </a:srgbClr>
                </a:outerShdw>
              </a:effectLst>
            </a:rPr>
            <a:t>scaled</a:t>
          </a:r>
          <a:r>
            <a:rPr lang="nb-NO" b="1" i="1" dirty="0" smtClean="0">
              <a:effectLst>
                <a:outerShdw blurRad="38100" dist="38100" dir="2700000" algn="tl">
                  <a:srgbClr val="000000">
                    <a:alpha val="43137"/>
                  </a:srgbClr>
                </a:outerShdw>
              </a:effectLst>
            </a:rPr>
            <a:t>-up</a:t>
          </a:r>
          <a:endParaRPr lang="en-US" b="1" i="1" dirty="0">
            <a:effectLst>
              <a:outerShdw blurRad="38100" dist="38100" dir="2700000" algn="tl">
                <a:srgbClr val="000000">
                  <a:alpha val="43137"/>
                </a:srgbClr>
              </a:outerShdw>
            </a:effectLst>
          </a:endParaRPr>
        </a:p>
      </dgm:t>
    </dgm:pt>
    <dgm:pt modelId="{CB5F4641-0A1E-476E-81D5-8A45D65224FF}" type="parTrans" cxnId="{41ADE2A6-C553-4A01-80A5-CEE40BD529D7}">
      <dgm:prSet/>
      <dgm:spPr/>
      <dgm:t>
        <a:bodyPr/>
        <a:lstStyle/>
        <a:p>
          <a:endParaRPr lang="en-US" b="0">
            <a:effectLst>
              <a:outerShdw blurRad="38100" dist="38100" dir="2700000" algn="tl">
                <a:srgbClr val="000000">
                  <a:alpha val="43137"/>
                </a:srgbClr>
              </a:outerShdw>
            </a:effectLst>
          </a:endParaRPr>
        </a:p>
      </dgm:t>
    </dgm:pt>
    <dgm:pt modelId="{6727B793-D1FB-411D-9209-A6FAE4C6149E}" type="sibTrans" cxnId="{41ADE2A6-C553-4A01-80A5-CEE40BD529D7}">
      <dgm:prSet/>
      <dgm:spPr/>
      <dgm:t>
        <a:bodyPr/>
        <a:lstStyle/>
        <a:p>
          <a:endParaRPr lang="en-US" b="0">
            <a:effectLst>
              <a:outerShdw blurRad="38100" dist="38100" dir="2700000" algn="tl">
                <a:srgbClr val="000000">
                  <a:alpha val="43137"/>
                </a:srgbClr>
              </a:outerShdw>
            </a:effectLst>
          </a:endParaRPr>
        </a:p>
      </dgm:t>
    </dgm:pt>
    <dgm:pt modelId="{952C5463-47FA-4F2E-9153-21294CF6FBC4}" type="pres">
      <dgm:prSet presAssocID="{6EEE6154-22C9-4AA8-AE4D-075BD037EB98}" presName="rootnode" presStyleCnt="0">
        <dgm:presLayoutVars>
          <dgm:chMax/>
          <dgm:chPref/>
          <dgm:dir/>
          <dgm:animLvl val="lvl"/>
        </dgm:presLayoutVars>
      </dgm:prSet>
      <dgm:spPr/>
      <dgm:t>
        <a:bodyPr/>
        <a:lstStyle/>
        <a:p>
          <a:endParaRPr lang="en-US"/>
        </a:p>
      </dgm:t>
    </dgm:pt>
    <dgm:pt modelId="{B6E87A05-AD13-435F-9171-87EFF0D27C00}" type="pres">
      <dgm:prSet presAssocID="{BA4AF62D-EE56-48D4-BB53-D6584E8958C9}" presName="composite" presStyleCnt="0"/>
      <dgm:spPr/>
    </dgm:pt>
    <dgm:pt modelId="{7B2A653F-04BA-4F6F-A2AD-18A74B618011}" type="pres">
      <dgm:prSet presAssocID="{BA4AF62D-EE56-48D4-BB53-D6584E8958C9}" presName="bentUpArrow1" presStyleLbl="alignImgPlace1" presStyleIdx="0" presStyleCnt="3" custScaleX="72491" custScaleY="84673" custLinFactNeighborX="30219" custLinFactNeighborY="-6258"/>
      <dgm:spPr/>
    </dgm:pt>
    <dgm:pt modelId="{F3070D7E-2C85-4BE9-8639-BBBB39A7FEB2}" type="pres">
      <dgm:prSet presAssocID="{BA4AF62D-EE56-48D4-BB53-D6584E8958C9}" presName="ParentText" presStyleLbl="node1" presStyleIdx="0" presStyleCnt="4" custScaleX="72521">
        <dgm:presLayoutVars>
          <dgm:chMax val="1"/>
          <dgm:chPref val="1"/>
          <dgm:bulletEnabled val="1"/>
        </dgm:presLayoutVars>
      </dgm:prSet>
      <dgm:spPr/>
      <dgm:t>
        <a:bodyPr/>
        <a:lstStyle/>
        <a:p>
          <a:endParaRPr lang="en-US"/>
        </a:p>
      </dgm:t>
    </dgm:pt>
    <dgm:pt modelId="{56633C91-5E6C-43E3-B342-02935F43E016}" type="pres">
      <dgm:prSet presAssocID="{BA4AF62D-EE56-48D4-BB53-D6584E8958C9}" presName="ChildText" presStyleLbl="revTx" presStyleIdx="0" presStyleCnt="3" custScaleX="133345" custLinFactNeighborX="3963" custLinFactNeighborY="-1817">
        <dgm:presLayoutVars>
          <dgm:chMax val="0"/>
          <dgm:chPref val="0"/>
          <dgm:bulletEnabled val="1"/>
        </dgm:presLayoutVars>
      </dgm:prSet>
      <dgm:spPr/>
      <dgm:t>
        <a:bodyPr/>
        <a:lstStyle/>
        <a:p>
          <a:endParaRPr lang="en-US"/>
        </a:p>
      </dgm:t>
    </dgm:pt>
    <dgm:pt modelId="{DAA8A7E1-BF01-4BFE-9579-AEAC7B5D052A}" type="pres">
      <dgm:prSet presAssocID="{F3E1BFDA-51EE-432E-9D06-463143BB80E8}" presName="sibTrans" presStyleCnt="0"/>
      <dgm:spPr/>
    </dgm:pt>
    <dgm:pt modelId="{8EBF5B8F-21BC-49AF-BFF2-170EE3F61124}" type="pres">
      <dgm:prSet presAssocID="{5F6B4644-9012-48AF-9D29-2DEA7BD29A1D}" presName="composite" presStyleCnt="0"/>
      <dgm:spPr/>
    </dgm:pt>
    <dgm:pt modelId="{320D072E-B5EF-4CD8-9E6A-761A9A645B44}" type="pres">
      <dgm:prSet presAssocID="{5F6B4644-9012-48AF-9D29-2DEA7BD29A1D}" presName="bentUpArrow1" presStyleLbl="alignImgPlace1" presStyleIdx="1" presStyleCnt="3" custScaleX="65560" custScaleY="89809" custLinFactNeighborX="20289" custLinFactNeighborY="-6978"/>
      <dgm:spPr/>
    </dgm:pt>
    <dgm:pt modelId="{487350B6-4BE8-4CC9-8882-FF092C737BDA}" type="pres">
      <dgm:prSet presAssocID="{5F6B4644-9012-48AF-9D29-2DEA7BD29A1D}" presName="ParentText" presStyleLbl="node1" presStyleIdx="1" presStyleCnt="4" custScaleX="82314">
        <dgm:presLayoutVars>
          <dgm:chMax val="1"/>
          <dgm:chPref val="1"/>
          <dgm:bulletEnabled val="1"/>
        </dgm:presLayoutVars>
      </dgm:prSet>
      <dgm:spPr/>
      <dgm:t>
        <a:bodyPr/>
        <a:lstStyle/>
        <a:p>
          <a:endParaRPr lang="en-US"/>
        </a:p>
      </dgm:t>
    </dgm:pt>
    <dgm:pt modelId="{5EF9BDF1-FC0B-4C26-A028-6F965A503A03}" type="pres">
      <dgm:prSet presAssocID="{5F6B4644-9012-48AF-9D29-2DEA7BD29A1D}" presName="ChildText" presStyleLbl="revTx" presStyleIdx="1" presStyleCnt="3" custLinFactNeighborX="-9999" custLinFactNeighborY="-2996">
        <dgm:presLayoutVars>
          <dgm:chMax val="0"/>
          <dgm:chPref val="0"/>
          <dgm:bulletEnabled val="1"/>
        </dgm:presLayoutVars>
      </dgm:prSet>
      <dgm:spPr/>
      <dgm:t>
        <a:bodyPr/>
        <a:lstStyle/>
        <a:p>
          <a:endParaRPr lang="en-US"/>
        </a:p>
      </dgm:t>
    </dgm:pt>
    <dgm:pt modelId="{A39286C3-EF82-4C74-BB2E-D26783D0E668}" type="pres">
      <dgm:prSet presAssocID="{D638C623-BE56-45C2-874E-2C0378C14AAA}" presName="sibTrans" presStyleCnt="0"/>
      <dgm:spPr/>
    </dgm:pt>
    <dgm:pt modelId="{33099C96-6AA0-43AC-B6D6-B5A52A340A52}" type="pres">
      <dgm:prSet presAssocID="{2DB840AA-8149-467E-BF0B-288B0FA7B749}" presName="composite" presStyleCnt="0"/>
      <dgm:spPr/>
    </dgm:pt>
    <dgm:pt modelId="{83FAC4FE-D318-4BA6-9FCB-D6B863907B4C}" type="pres">
      <dgm:prSet presAssocID="{2DB840AA-8149-467E-BF0B-288B0FA7B749}" presName="bentUpArrow1" presStyleLbl="alignImgPlace1" presStyleIdx="2" presStyleCnt="3" custScaleX="77093" custScaleY="84339" custLinFactNeighborX="20607" custLinFactNeighborY="-12553"/>
      <dgm:spPr/>
    </dgm:pt>
    <dgm:pt modelId="{78865196-350F-457B-A41A-EE46D149B176}" type="pres">
      <dgm:prSet presAssocID="{2DB840AA-8149-467E-BF0B-288B0FA7B749}" presName="ParentText" presStyleLbl="node1" presStyleIdx="2" presStyleCnt="4" custScaleX="84492">
        <dgm:presLayoutVars>
          <dgm:chMax val="1"/>
          <dgm:chPref val="1"/>
          <dgm:bulletEnabled val="1"/>
        </dgm:presLayoutVars>
      </dgm:prSet>
      <dgm:spPr/>
      <dgm:t>
        <a:bodyPr/>
        <a:lstStyle/>
        <a:p>
          <a:endParaRPr lang="en-US"/>
        </a:p>
      </dgm:t>
    </dgm:pt>
    <dgm:pt modelId="{4AEF991E-4A45-4F21-B8BC-20A38081F9F7}" type="pres">
      <dgm:prSet presAssocID="{2DB840AA-8149-467E-BF0B-288B0FA7B749}" presName="ChildText" presStyleLbl="revTx" presStyleIdx="2" presStyleCnt="3" custLinFactNeighborX="-7819" custLinFactNeighborY="-1102">
        <dgm:presLayoutVars>
          <dgm:chMax val="0"/>
          <dgm:chPref val="0"/>
          <dgm:bulletEnabled val="1"/>
        </dgm:presLayoutVars>
      </dgm:prSet>
      <dgm:spPr/>
      <dgm:t>
        <a:bodyPr/>
        <a:lstStyle/>
        <a:p>
          <a:endParaRPr lang="en-US"/>
        </a:p>
      </dgm:t>
    </dgm:pt>
    <dgm:pt modelId="{DE00B3C5-6ED9-4961-A4CB-4596C3A7B882}" type="pres">
      <dgm:prSet presAssocID="{A6B40BBE-6332-460C-AC90-3DCD7B37EF1C}" presName="sibTrans" presStyleCnt="0"/>
      <dgm:spPr/>
    </dgm:pt>
    <dgm:pt modelId="{7A13A58B-6E2D-4FFA-8580-6E47841CC712}" type="pres">
      <dgm:prSet presAssocID="{86C6BBC7-BFAF-46C0-A4BE-A5682415D8E2}" presName="composite" presStyleCnt="0"/>
      <dgm:spPr/>
    </dgm:pt>
    <dgm:pt modelId="{79D0374D-3A44-4959-9A62-7F72B3D6FC73}" type="pres">
      <dgm:prSet presAssocID="{86C6BBC7-BFAF-46C0-A4BE-A5682415D8E2}" presName="ParentText" presStyleLbl="node1" presStyleIdx="3" presStyleCnt="4" custScaleX="82728">
        <dgm:presLayoutVars>
          <dgm:chMax val="1"/>
          <dgm:chPref val="1"/>
          <dgm:bulletEnabled val="1"/>
        </dgm:presLayoutVars>
      </dgm:prSet>
      <dgm:spPr/>
      <dgm:t>
        <a:bodyPr/>
        <a:lstStyle/>
        <a:p>
          <a:endParaRPr lang="en-US"/>
        </a:p>
      </dgm:t>
    </dgm:pt>
  </dgm:ptLst>
  <dgm:cxnLst>
    <dgm:cxn modelId="{C6E4E3B5-DB3C-4E5B-A366-370108C6AC7F}" type="presOf" srcId="{A825CA53-9172-486F-93D5-B66290E872B5}" destId="{4AEF991E-4A45-4F21-B8BC-20A38081F9F7}" srcOrd="0" destOrd="0" presId="urn:microsoft.com/office/officeart/2005/8/layout/StepDownProcess"/>
    <dgm:cxn modelId="{382DD4DD-4D89-405A-9228-BE4E3C7410D8}" type="presOf" srcId="{86C6BBC7-BFAF-46C0-A4BE-A5682415D8E2}" destId="{79D0374D-3A44-4959-9A62-7F72B3D6FC73}" srcOrd="0" destOrd="0" presId="urn:microsoft.com/office/officeart/2005/8/layout/StepDownProcess"/>
    <dgm:cxn modelId="{7BCA392A-9E4A-45E7-801D-DFCB7F20A647}" srcId="{BA4AF62D-EE56-48D4-BB53-D6584E8958C9}" destId="{86FA3F41-ACB0-40A3-99BD-A2F229C27124}" srcOrd="0" destOrd="0" parTransId="{23920360-8AE9-4AA7-A3E2-0CB26785CB3B}" sibTransId="{407D5072-398E-4F00-B338-19A058E2DFA0}"/>
    <dgm:cxn modelId="{1AF1FB90-54C6-4EC5-A7DF-4C512A8E7C94}" type="presOf" srcId="{5F6B4644-9012-48AF-9D29-2DEA7BD29A1D}" destId="{487350B6-4BE8-4CC9-8882-FF092C737BDA}" srcOrd="0" destOrd="0" presId="urn:microsoft.com/office/officeart/2005/8/layout/StepDownProcess"/>
    <dgm:cxn modelId="{A4910168-A3CA-48CB-A994-228BF7EA66E8}" srcId="{6EEE6154-22C9-4AA8-AE4D-075BD037EB98}" destId="{5F6B4644-9012-48AF-9D29-2DEA7BD29A1D}" srcOrd="1" destOrd="0" parTransId="{61FD175E-291D-45EE-814F-7C273AB86979}" sibTransId="{D638C623-BE56-45C2-874E-2C0378C14AAA}"/>
    <dgm:cxn modelId="{41ADE2A6-C553-4A01-80A5-CEE40BD529D7}" srcId="{6EEE6154-22C9-4AA8-AE4D-075BD037EB98}" destId="{86C6BBC7-BFAF-46C0-A4BE-A5682415D8E2}" srcOrd="3" destOrd="0" parTransId="{CB5F4641-0A1E-476E-81D5-8A45D65224FF}" sibTransId="{6727B793-D1FB-411D-9209-A6FAE4C6149E}"/>
    <dgm:cxn modelId="{E91BE275-84F2-4E63-9D4F-1A6019964DE2}" type="presOf" srcId="{BA4AF62D-EE56-48D4-BB53-D6584E8958C9}" destId="{F3070D7E-2C85-4BE9-8639-BBBB39A7FEB2}" srcOrd="0" destOrd="0" presId="urn:microsoft.com/office/officeart/2005/8/layout/StepDownProcess"/>
    <dgm:cxn modelId="{18A30B5F-BFF9-4A8C-BAB8-E3D006932623}" type="presOf" srcId="{2DB840AA-8149-467E-BF0B-288B0FA7B749}" destId="{78865196-350F-457B-A41A-EE46D149B176}" srcOrd="0" destOrd="0" presId="urn:microsoft.com/office/officeart/2005/8/layout/StepDownProcess"/>
    <dgm:cxn modelId="{510D1538-9407-4A62-968A-4439493F9E69}" srcId="{2DB840AA-8149-467E-BF0B-288B0FA7B749}" destId="{A825CA53-9172-486F-93D5-B66290E872B5}" srcOrd="0" destOrd="0" parTransId="{B557E25E-18B9-4590-AA54-B6D9BA539AAB}" sibTransId="{AE7ADF20-5952-48FD-B714-C847B4F8771B}"/>
    <dgm:cxn modelId="{9FB5DFC6-C319-4064-907A-9F3F5621AA24}" type="presOf" srcId="{86FA3F41-ACB0-40A3-99BD-A2F229C27124}" destId="{56633C91-5E6C-43E3-B342-02935F43E016}" srcOrd="0" destOrd="0" presId="urn:microsoft.com/office/officeart/2005/8/layout/StepDownProcess"/>
    <dgm:cxn modelId="{E6E64B42-91F5-4913-B509-9F9AB975BEE6}" srcId="{6EEE6154-22C9-4AA8-AE4D-075BD037EB98}" destId="{2DB840AA-8149-467E-BF0B-288B0FA7B749}" srcOrd="2" destOrd="0" parTransId="{5E72DD13-04F7-48AA-9A7F-785AB9B8D8B3}" sibTransId="{A6B40BBE-6332-460C-AC90-3DCD7B37EF1C}"/>
    <dgm:cxn modelId="{D2526D07-BA7B-43DF-9E0A-4575580CCDD5}" type="presOf" srcId="{6EEE6154-22C9-4AA8-AE4D-075BD037EB98}" destId="{952C5463-47FA-4F2E-9153-21294CF6FBC4}" srcOrd="0" destOrd="0" presId="urn:microsoft.com/office/officeart/2005/8/layout/StepDownProcess"/>
    <dgm:cxn modelId="{2A354954-FC5C-4227-837D-81737A9EE8B1}" srcId="{6EEE6154-22C9-4AA8-AE4D-075BD037EB98}" destId="{BA4AF62D-EE56-48D4-BB53-D6584E8958C9}" srcOrd="0" destOrd="0" parTransId="{CC60DEA3-F509-410E-9FFA-C66A05CC9BA5}" sibTransId="{F3E1BFDA-51EE-432E-9D06-463143BB80E8}"/>
    <dgm:cxn modelId="{F958ECFF-674B-4836-943F-FE95439897C7}" type="presOf" srcId="{32A3AD21-044F-4C0A-90BA-5006FFE88D89}" destId="{5EF9BDF1-FC0B-4C26-A028-6F965A503A03}" srcOrd="0" destOrd="0" presId="urn:microsoft.com/office/officeart/2005/8/layout/StepDownProcess"/>
    <dgm:cxn modelId="{5A8C8322-5FDF-4D90-A2A2-677C09EEAEF5}" srcId="{5F6B4644-9012-48AF-9D29-2DEA7BD29A1D}" destId="{32A3AD21-044F-4C0A-90BA-5006FFE88D89}" srcOrd="0" destOrd="0" parTransId="{4CA424C5-A3FE-4E38-B3D5-33251A3755F7}" sibTransId="{1D881D2C-3CAE-4658-B73B-01CE594729E8}"/>
    <dgm:cxn modelId="{E51C3DE1-3EEF-4FFD-A1C9-C6E0EC35874C}" type="presParOf" srcId="{952C5463-47FA-4F2E-9153-21294CF6FBC4}" destId="{B6E87A05-AD13-435F-9171-87EFF0D27C00}" srcOrd="0" destOrd="0" presId="urn:microsoft.com/office/officeart/2005/8/layout/StepDownProcess"/>
    <dgm:cxn modelId="{785D2F36-500D-47EB-B89A-BA3C52A3D44F}" type="presParOf" srcId="{B6E87A05-AD13-435F-9171-87EFF0D27C00}" destId="{7B2A653F-04BA-4F6F-A2AD-18A74B618011}" srcOrd="0" destOrd="0" presId="urn:microsoft.com/office/officeart/2005/8/layout/StepDownProcess"/>
    <dgm:cxn modelId="{1E09CF50-7235-4D6F-97FF-6A1CBB99529E}" type="presParOf" srcId="{B6E87A05-AD13-435F-9171-87EFF0D27C00}" destId="{F3070D7E-2C85-4BE9-8639-BBBB39A7FEB2}" srcOrd="1" destOrd="0" presId="urn:microsoft.com/office/officeart/2005/8/layout/StepDownProcess"/>
    <dgm:cxn modelId="{760FCC34-985F-49F0-8BFA-D7CBD354DC7B}" type="presParOf" srcId="{B6E87A05-AD13-435F-9171-87EFF0D27C00}" destId="{56633C91-5E6C-43E3-B342-02935F43E016}" srcOrd="2" destOrd="0" presId="urn:microsoft.com/office/officeart/2005/8/layout/StepDownProcess"/>
    <dgm:cxn modelId="{AD3BB8CB-0AC4-453E-8811-571058FD17D5}" type="presParOf" srcId="{952C5463-47FA-4F2E-9153-21294CF6FBC4}" destId="{DAA8A7E1-BF01-4BFE-9579-AEAC7B5D052A}" srcOrd="1" destOrd="0" presId="urn:microsoft.com/office/officeart/2005/8/layout/StepDownProcess"/>
    <dgm:cxn modelId="{821E3A08-9D1B-417F-ABB3-E4141E499A7D}" type="presParOf" srcId="{952C5463-47FA-4F2E-9153-21294CF6FBC4}" destId="{8EBF5B8F-21BC-49AF-BFF2-170EE3F61124}" srcOrd="2" destOrd="0" presId="urn:microsoft.com/office/officeart/2005/8/layout/StepDownProcess"/>
    <dgm:cxn modelId="{B9DA3753-B1D7-4EF2-8B82-379B95027B77}" type="presParOf" srcId="{8EBF5B8F-21BC-49AF-BFF2-170EE3F61124}" destId="{320D072E-B5EF-4CD8-9E6A-761A9A645B44}" srcOrd="0" destOrd="0" presId="urn:microsoft.com/office/officeart/2005/8/layout/StepDownProcess"/>
    <dgm:cxn modelId="{49ACD696-EC71-41C5-A9E0-FF9FA63E5EB0}" type="presParOf" srcId="{8EBF5B8F-21BC-49AF-BFF2-170EE3F61124}" destId="{487350B6-4BE8-4CC9-8882-FF092C737BDA}" srcOrd="1" destOrd="0" presId="urn:microsoft.com/office/officeart/2005/8/layout/StepDownProcess"/>
    <dgm:cxn modelId="{2C7E0448-0450-4E38-AC7D-ADAC7B0F49B7}" type="presParOf" srcId="{8EBF5B8F-21BC-49AF-BFF2-170EE3F61124}" destId="{5EF9BDF1-FC0B-4C26-A028-6F965A503A03}" srcOrd="2" destOrd="0" presId="urn:microsoft.com/office/officeart/2005/8/layout/StepDownProcess"/>
    <dgm:cxn modelId="{2191004D-D865-4462-BCFB-DF20C6D7D388}" type="presParOf" srcId="{952C5463-47FA-4F2E-9153-21294CF6FBC4}" destId="{A39286C3-EF82-4C74-BB2E-D26783D0E668}" srcOrd="3" destOrd="0" presId="urn:microsoft.com/office/officeart/2005/8/layout/StepDownProcess"/>
    <dgm:cxn modelId="{1F3764FD-C417-44FC-B0B9-7BA47DB38DD2}" type="presParOf" srcId="{952C5463-47FA-4F2E-9153-21294CF6FBC4}" destId="{33099C96-6AA0-43AC-B6D6-B5A52A340A52}" srcOrd="4" destOrd="0" presId="urn:microsoft.com/office/officeart/2005/8/layout/StepDownProcess"/>
    <dgm:cxn modelId="{5DABE003-7D82-4F1F-A2FF-F2E40DBA10CD}" type="presParOf" srcId="{33099C96-6AA0-43AC-B6D6-B5A52A340A52}" destId="{83FAC4FE-D318-4BA6-9FCB-D6B863907B4C}" srcOrd="0" destOrd="0" presId="urn:microsoft.com/office/officeart/2005/8/layout/StepDownProcess"/>
    <dgm:cxn modelId="{4371C3CB-50C7-4764-A0E8-8B808A3F20DA}" type="presParOf" srcId="{33099C96-6AA0-43AC-B6D6-B5A52A340A52}" destId="{78865196-350F-457B-A41A-EE46D149B176}" srcOrd="1" destOrd="0" presId="urn:microsoft.com/office/officeart/2005/8/layout/StepDownProcess"/>
    <dgm:cxn modelId="{F86F9D5A-70C6-49FE-81FB-2FB2063066DD}" type="presParOf" srcId="{33099C96-6AA0-43AC-B6D6-B5A52A340A52}" destId="{4AEF991E-4A45-4F21-B8BC-20A38081F9F7}" srcOrd="2" destOrd="0" presId="urn:microsoft.com/office/officeart/2005/8/layout/StepDownProcess"/>
    <dgm:cxn modelId="{5BF862D5-4126-4967-99D1-DD3618EF41BA}" type="presParOf" srcId="{952C5463-47FA-4F2E-9153-21294CF6FBC4}" destId="{DE00B3C5-6ED9-4961-A4CB-4596C3A7B882}" srcOrd="5" destOrd="0" presId="urn:microsoft.com/office/officeart/2005/8/layout/StepDownProcess"/>
    <dgm:cxn modelId="{924C8F82-A3AC-4940-AAEA-AFE1969FD25A}" type="presParOf" srcId="{952C5463-47FA-4F2E-9153-21294CF6FBC4}" destId="{7A13A58B-6E2D-4FFA-8580-6E47841CC712}" srcOrd="6" destOrd="0" presId="urn:microsoft.com/office/officeart/2005/8/layout/StepDownProcess"/>
    <dgm:cxn modelId="{A3D0ED18-B206-444B-B07E-8A7119508598}" type="presParOf" srcId="{7A13A58B-6E2D-4FFA-8580-6E47841CC712}" destId="{79D0374D-3A44-4959-9A62-7F72B3D6FC73}" srcOrd="0" destOrd="0" presId="urn:microsoft.com/office/officeart/2005/8/layout/StepDown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B6C28-63CF-4F02-80AB-EDB3D248BAA6}">
      <dsp:nvSpPr>
        <dsp:cNvPr id="0" name=""/>
        <dsp:cNvSpPr/>
      </dsp:nvSpPr>
      <dsp:spPr>
        <a:xfrm>
          <a:off x="2" y="0"/>
          <a:ext cx="4925953" cy="2968104"/>
        </a:xfrm>
        <a:prstGeom prst="right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D2769BA3-F917-4F37-93D4-76D2B00E53D9}">
      <dsp:nvSpPr>
        <dsp:cNvPr id="0" name=""/>
        <dsp:cNvSpPr/>
      </dsp:nvSpPr>
      <dsp:spPr>
        <a:xfrm>
          <a:off x="0" y="890431"/>
          <a:ext cx="1477786" cy="1187241"/>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pPr>
          <a:r>
            <a:rPr lang="en-US" sz="1150" b="0" i="0" kern="1200" dirty="0" smtClean="0">
              <a:effectLst>
                <a:outerShdw blurRad="38100" dist="38100" dir="2700000" algn="tl">
                  <a:srgbClr val="000000">
                    <a:alpha val="43137"/>
                  </a:srgbClr>
                </a:outerShdw>
              </a:effectLst>
            </a:rPr>
            <a:t>By strengthening Supreme Audit Institutions</a:t>
          </a:r>
          <a:endParaRPr lang="en-US" sz="1150" b="0" i="0" kern="1200" dirty="0">
            <a:effectLst>
              <a:outerShdw blurRad="38100" dist="38100" dir="2700000" algn="tl">
                <a:srgbClr val="000000">
                  <a:alpha val="43137"/>
                </a:srgbClr>
              </a:outerShdw>
            </a:effectLst>
          </a:endParaRPr>
        </a:p>
      </dsp:txBody>
      <dsp:txXfrm>
        <a:off x="57956" y="948387"/>
        <a:ext cx="1361874" cy="1071329"/>
      </dsp:txXfrm>
    </dsp:sp>
    <dsp:sp modelId="{F527C5D2-A3F1-4669-B839-FAB95F188F91}">
      <dsp:nvSpPr>
        <dsp:cNvPr id="0" name=""/>
        <dsp:cNvSpPr/>
      </dsp:nvSpPr>
      <dsp:spPr>
        <a:xfrm>
          <a:off x="1724084" y="890431"/>
          <a:ext cx="1477786" cy="1187241"/>
        </a:xfrm>
        <a:prstGeom prst="roundRec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11175">
            <a:lnSpc>
              <a:spcPct val="90000"/>
            </a:lnSpc>
            <a:spcBef>
              <a:spcPct val="0"/>
            </a:spcBef>
            <a:spcAft>
              <a:spcPct val="35000"/>
            </a:spcAft>
          </a:pPr>
          <a:r>
            <a:rPr lang="en-US" sz="1150" b="0" i="0" kern="1200" dirty="0" smtClean="0">
              <a:effectLst>
                <a:outerShdw blurRad="38100" dist="38100" dir="2700000" algn="tl">
                  <a:srgbClr val="000000">
                    <a:alpha val="43137"/>
                  </a:srgbClr>
                </a:outerShdw>
              </a:effectLst>
            </a:rPr>
            <a:t>Promotes the efficiency, accountability, effectiveness and transparency of public administration</a:t>
          </a:r>
          <a:endParaRPr lang="en-US" sz="1150" b="0" i="0" kern="1200" dirty="0">
            <a:effectLst>
              <a:outerShdw blurRad="38100" dist="38100" dir="2700000" algn="tl">
                <a:srgbClr val="000000">
                  <a:alpha val="43137"/>
                </a:srgbClr>
              </a:outerShdw>
            </a:effectLst>
          </a:endParaRPr>
        </a:p>
      </dsp:txBody>
      <dsp:txXfrm>
        <a:off x="1782040" y="948387"/>
        <a:ext cx="1361874" cy="1071329"/>
      </dsp:txXfrm>
    </dsp:sp>
    <dsp:sp modelId="{55C7DC53-8335-4D17-B9E3-67E890FA2B44}">
      <dsp:nvSpPr>
        <dsp:cNvPr id="0" name=""/>
        <dsp:cNvSpPr/>
      </dsp:nvSpPr>
      <dsp:spPr>
        <a:xfrm>
          <a:off x="3448169" y="890431"/>
          <a:ext cx="1477786" cy="1187241"/>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i="1" kern="1200" dirty="0" smtClean="0">
              <a:effectLst>
                <a:outerShdw blurRad="38100" dist="38100" dir="2700000" algn="tl">
                  <a:srgbClr val="000000">
                    <a:alpha val="43137"/>
                  </a:srgbClr>
                </a:outerShdw>
              </a:effectLst>
            </a:rPr>
            <a:t>Achievement of </a:t>
          </a:r>
          <a:r>
            <a:rPr lang="en-US" sz="1300" b="1" i="1" u="sng" kern="1200" dirty="0" smtClean="0">
              <a:effectLst>
                <a:outerShdw blurRad="38100" dist="38100" dir="2700000" algn="tl">
                  <a:srgbClr val="000000">
                    <a:alpha val="43137"/>
                  </a:srgbClr>
                </a:outerShdw>
              </a:effectLst>
            </a:rPr>
            <a:t>national development objectives</a:t>
          </a:r>
          <a:endParaRPr lang="en-US" sz="1300" b="1" i="1" u="sng" kern="1200" dirty="0">
            <a:effectLst>
              <a:outerShdw blurRad="38100" dist="38100" dir="2700000" algn="tl">
                <a:srgbClr val="000000">
                  <a:alpha val="43137"/>
                </a:srgbClr>
              </a:outerShdw>
            </a:effectLst>
          </a:endParaRPr>
        </a:p>
      </dsp:txBody>
      <dsp:txXfrm>
        <a:off x="3506125" y="948387"/>
        <a:ext cx="1361874" cy="10713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12D0DA-D438-46A4-A28D-5DDA280B64B0}">
      <dsp:nvSpPr>
        <dsp:cNvPr id="0" name=""/>
        <dsp:cNvSpPr/>
      </dsp:nvSpPr>
      <dsp:spPr>
        <a:xfrm>
          <a:off x="0" y="2380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20D43358-413D-4E24-88DE-E85AD6567364}">
      <dsp:nvSpPr>
        <dsp:cNvPr id="0" name=""/>
        <dsp:cNvSpPr/>
      </dsp:nvSpPr>
      <dsp:spPr>
        <a:xfrm>
          <a:off x="223224" y="166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1. </a:t>
          </a:r>
          <a:r>
            <a:rPr lang="nb-NO" sz="1300" b="0" kern="1200" dirty="0" err="1" smtClean="0">
              <a:latin typeface="Berlin Sans FB" panose="020E0602020502020306" pitchFamily="34" charset="0"/>
            </a:rPr>
            <a:t>Being</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models</a:t>
          </a:r>
          <a:r>
            <a:rPr lang="nb-NO" sz="1300" b="0" kern="1200" dirty="0" smtClean="0">
              <a:latin typeface="Berlin Sans FB" panose="020E0602020502020306" pitchFamily="34" charset="0"/>
            </a:rPr>
            <a:t> of </a:t>
          </a:r>
          <a:r>
            <a:rPr lang="nb-NO" sz="1300" b="0" kern="1200" dirty="0" err="1" smtClean="0">
              <a:latin typeface="Berlin Sans FB" panose="020E0602020502020306" pitchFamily="34" charset="0"/>
            </a:rPr>
            <a:t>transparency</a:t>
          </a:r>
          <a:r>
            <a:rPr lang="nb-NO" sz="1300" b="0" kern="1200" dirty="0" smtClean="0">
              <a:latin typeface="Berlin Sans FB" panose="020E0602020502020306" pitchFamily="34" charset="0"/>
            </a:rPr>
            <a:t> and </a:t>
          </a:r>
          <a:r>
            <a:rPr lang="nb-NO" sz="1300" b="0" kern="1200" dirty="0" err="1" smtClean="0">
              <a:latin typeface="Berlin Sans FB" panose="020E0602020502020306" pitchFamily="34" charset="0"/>
            </a:rPr>
            <a:t>accountability</a:t>
          </a:r>
          <a:endParaRPr lang="en-US" sz="1300" b="0" kern="1200" dirty="0">
            <a:latin typeface="Berlin Sans FB" panose="020E0602020502020306" pitchFamily="34" charset="0"/>
          </a:endParaRPr>
        </a:p>
      </dsp:txBody>
      <dsp:txXfrm>
        <a:off x="244840" y="38279"/>
        <a:ext cx="4018020" cy="399568"/>
      </dsp:txXfrm>
    </dsp:sp>
    <dsp:sp modelId="{3F9DD98D-87E7-4194-B7FF-569189A57E94}">
      <dsp:nvSpPr>
        <dsp:cNvPr id="0" name=""/>
        <dsp:cNvSpPr/>
      </dsp:nvSpPr>
      <dsp:spPr>
        <a:xfrm>
          <a:off x="0" y="9184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AB2566B7-A613-44E2-B4E1-E3C2E5782426}">
      <dsp:nvSpPr>
        <dsp:cNvPr id="0" name=""/>
        <dsp:cNvSpPr/>
      </dsp:nvSpPr>
      <dsp:spPr>
        <a:xfrm>
          <a:off x="223224" y="697063"/>
          <a:ext cx="4061252"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2. </a:t>
          </a:r>
          <a:r>
            <a:rPr lang="nb-NO" sz="1300" b="0" kern="1200" dirty="0" err="1" smtClean="0">
              <a:latin typeface="Berlin Sans FB" panose="020E0602020502020306" pitchFamily="34" charset="0"/>
            </a:rPr>
            <a:t>Conducting</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performance</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audits</a:t>
          </a:r>
          <a:r>
            <a:rPr lang="nb-NO" sz="1300" b="0" kern="1200" dirty="0" smtClean="0">
              <a:latin typeface="Berlin Sans FB" panose="020E0602020502020306" pitchFamily="34" charset="0"/>
            </a:rPr>
            <a:t> of </a:t>
          </a:r>
          <a:r>
            <a:rPr lang="nb-NO" sz="1300" b="0" kern="1200" dirty="0" err="1" smtClean="0">
              <a:latin typeface="Berlin Sans FB" panose="020E0602020502020306" pitchFamily="34" charset="0"/>
            </a:rPr>
            <a:t>programmes</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that</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contribute</a:t>
          </a:r>
          <a:r>
            <a:rPr lang="nb-NO" sz="1300" b="0" kern="1200" dirty="0" smtClean="0">
              <a:latin typeface="Berlin Sans FB" panose="020E0602020502020306" pitchFamily="34" charset="0"/>
            </a:rPr>
            <a:t> to </a:t>
          </a:r>
          <a:r>
            <a:rPr lang="nb-NO" sz="1300" b="0" kern="1200" dirty="0" err="1" smtClean="0">
              <a:latin typeface="Berlin Sans FB" panose="020E0602020502020306" pitchFamily="34" charset="0"/>
            </a:rPr>
            <a:t>SDGs</a:t>
          </a:r>
          <a:endParaRPr lang="en-US" sz="1300" b="0" kern="1200" dirty="0">
            <a:latin typeface="Berlin Sans FB" panose="020E0602020502020306" pitchFamily="34" charset="0"/>
          </a:endParaRPr>
        </a:p>
      </dsp:txBody>
      <dsp:txXfrm>
        <a:off x="244840" y="718679"/>
        <a:ext cx="4018020" cy="399568"/>
      </dsp:txXfrm>
    </dsp:sp>
    <dsp:sp modelId="{BC890BA6-54AB-4C9C-9071-70F52F0EE324}">
      <dsp:nvSpPr>
        <dsp:cNvPr id="0" name=""/>
        <dsp:cNvSpPr/>
      </dsp:nvSpPr>
      <dsp:spPr>
        <a:xfrm>
          <a:off x="0" y="1598863"/>
          <a:ext cx="4464495" cy="378000"/>
        </a:xfrm>
        <a:prstGeom prst="rect">
          <a:avLst/>
        </a:prstGeom>
        <a:noFill/>
        <a:ln w="9525" cap="flat" cmpd="sng" algn="ctr">
          <a:noFill/>
          <a:prstDash val="solid"/>
        </a:ln>
        <a:effectLst/>
      </dsp:spPr>
      <dsp:style>
        <a:lnRef idx="1">
          <a:scrgbClr r="0" g="0" b="0"/>
        </a:lnRef>
        <a:fillRef idx="1">
          <a:scrgbClr r="0" g="0" b="0"/>
        </a:fillRef>
        <a:effectRef idx="0">
          <a:scrgbClr r="0" g="0" b="0"/>
        </a:effectRef>
        <a:fontRef idx="minor"/>
      </dsp:style>
    </dsp:sp>
    <dsp:sp modelId="{55D9264A-FBF8-41BD-AAD6-D5364DA55801}">
      <dsp:nvSpPr>
        <dsp:cNvPr id="0" name=""/>
        <dsp:cNvSpPr/>
      </dsp:nvSpPr>
      <dsp:spPr>
        <a:xfrm>
          <a:off x="223224" y="1377463"/>
          <a:ext cx="4057846" cy="44280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23" tIns="0" rIns="118123" bIns="0" numCol="1" spcCol="1270" anchor="ctr" anchorCtr="0">
          <a:noAutofit/>
        </a:bodyPr>
        <a:lstStyle/>
        <a:p>
          <a:pPr lvl="0" algn="l" defTabSz="577850">
            <a:lnSpc>
              <a:spcPct val="90000"/>
            </a:lnSpc>
            <a:spcBef>
              <a:spcPct val="0"/>
            </a:spcBef>
            <a:spcAft>
              <a:spcPct val="35000"/>
            </a:spcAft>
          </a:pPr>
          <a:r>
            <a:rPr lang="nb-NO" sz="1300" b="0" kern="1200" dirty="0" smtClean="0">
              <a:latin typeface="Berlin Sans FB" panose="020E0602020502020306" pitchFamily="34" charset="0"/>
            </a:rPr>
            <a:t>3. </a:t>
          </a:r>
          <a:r>
            <a:rPr lang="nb-NO" sz="1300" b="0" kern="1200" dirty="0" err="1" smtClean="0">
              <a:latin typeface="Berlin Sans FB" panose="020E0602020502020306" pitchFamily="34" charset="0"/>
            </a:rPr>
            <a:t>Assessing</a:t>
          </a:r>
          <a:r>
            <a:rPr lang="nb-NO" sz="1300" b="0" kern="1200" dirty="0" smtClean="0">
              <a:latin typeface="Berlin Sans FB" panose="020E0602020502020306" pitchFamily="34" charset="0"/>
            </a:rPr>
            <a:t> and </a:t>
          </a:r>
          <a:r>
            <a:rPr lang="nb-NO" sz="1300" b="0" kern="1200" dirty="0" err="1" smtClean="0">
              <a:latin typeface="Berlin Sans FB" panose="020E0602020502020306" pitchFamily="34" charset="0"/>
            </a:rPr>
            <a:t>supporting</a:t>
          </a:r>
          <a:r>
            <a:rPr lang="nb-NO" sz="1300" b="0" kern="1200" dirty="0" smtClean="0">
              <a:latin typeface="Berlin Sans FB" panose="020E0602020502020306" pitchFamily="34" charset="0"/>
            </a:rPr>
            <a:t> SDG 16 – </a:t>
          </a:r>
          <a:r>
            <a:rPr lang="en-US" sz="1300" b="0" kern="1200" noProof="0" dirty="0" smtClean="0">
              <a:latin typeface="Berlin Sans FB" panose="020E0602020502020306" pitchFamily="34" charset="0"/>
            </a:rPr>
            <a:t>strengthening</a:t>
          </a:r>
          <a:r>
            <a:rPr lang="nb-NO" sz="1300" b="0" kern="1200" dirty="0" smtClean="0">
              <a:latin typeface="Berlin Sans FB" panose="020E0602020502020306" pitchFamily="34" charset="0"/>
            </a:rPr>
            <a:t> </a:t>
          </a:r>
          <a:r>
            <a:rPr lang="nb-NO" sz="1300" b="0" kern="1200" dirty="0" err="1" smtClean="0">
              <a:latin typeface="Berlin Sans FB" panose="020E0602020502020306" pitchFamily="34" charset="0"/>
            </a:rPr>
            <a:t>institutions</a:t>
          </a:r>
          <a:r>
            <a:rPr lang="nb-NO" sz="1300" b="0" kern="1200" dirty="0" smtClean="0">
              <a:latin typeface="Berlin Sans FB" panose="020E0602020502020306" pitchFamily="34" charset="0"/>
            </a:rPr>
            <a:t> </a:t>
          </a:r>
          <a:endParaRPr lang="en-US" sz="1300" b="0" kern="1200" dirty="0">
            <a:latin typeface="Berlin Sans FB" panose="020E0602020502020306" pitchFamily="34" charset="0"/>
          </a:endParaRPr>
        </a:p>
      </dsp:txBody>
      <dsp:txXfrm>
        <a:off x="244840" y="1399079"/>
        <a:ext cx="4014614"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516DF-ECEC-41B5-A7DB-BFCDE051BF3C}">
      <dsp:nvSpPr>
        <dsp:cNvPr id="0" name=""/>
        <dsp:cNvSpPr/>
      </dsp:nvSpPr>
      <dsp:spPr>
        <a:xfrm>
          <a:off x="1086659" y="191049"/>
          <a:ext cx="3791588" cy="1316768"/>
        </a:xfrm>
        <a:prstGeom prst="ellipse">
          <a:avLst/>
        </a:prstGeom>
        <a:solidFill>
          <a:schemeClr val="accent4">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16965076-DFA2-4FB0-A8AB-BB3DEBF24E09}">
      <dsp:nvSpPr>
        <dsp:cNvPr id="0" name=""/>
        <dsp:cNvSpPr/>
      </dsp:nvSpPr>
      <dsp:spPr>
        <a:xfrm>
          <a:off x="2620930" y="3415368"/>
          <a:ext cx="734803" cy="470274"/>
        </a:xfrm>
        <a:prstGeom prst="downArrow">
          <a:avLst/>
        </a:prstGeom>
        <a:solidFill>
          <a:schemeClr val="accent4">
            <a:tint val="4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DE46327E-F9E4-4C1D-A224-551E09D3B556}">
      <dsp:nvSpPr>
        <dsp:cNvPr id="0" name=""/>
        <dsp:cNvSpPr/>
      </dsp:nvSpPr>
      <dsp:spPr>
        <a:xfrm>
          <a:off x="786495" y="3791588"/>
          <a:ext cx="4403673" cy="881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en-US" sz="2800" b="1" u="sng" kern="1200" noProof="0" dirty="0" smtClean="0"/>
            <a:t>Sustainable</a:t>
          </a:r>
          <a:r>
            <a:rPr lang="en-US" sz="2800" kern="1200" noProof="0" dirty="0" smtClean="0"/>
            <a:t> development</a:t>
          </a:r>
          <a:endParaRPr lang="en-US" sz="2800" kern="1200" noProof="0" dirty="0"/>
        </a:p>
      </dsp:txBody>
      <dsp:txXfrm>
        <a:off x="786495" y="3791588"/>
        <a:ext cx="4403673" cy="881764"/>
      </dsp:txXfrm>
    </dsp:sp>
    <dsp:sp modelId="{26A29F14-1B99-42E9-B60D-BDFDA1DF1364}">
      <dsp:nvSpPr>
        <dsp:cNvPr id="0" name=""/>
        <dsp:cNvSpPr/>
      </dsp:nvSpPr>
      <dsp:spPr>
        <a:xfrm rot="1329605">
          <a:off x="2465151" y="1609514"/>
          <a:ext cx="1322647" cy="1322647"/>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nb-NO" sz="1600" kern="1200" dirty="0" smtClean="0"/>
            <a:t>PFM Reforms</a:t>
          </a:r>
          <a:endParaRPr lang="en-US" sz="1600" kern="1200" dirty="0"/>
        </a:p>
      </dsp:txBody>
      <dsp:txXfrm>
        <a:off x="2658848" y="1803211"/>
        <a:ext cx="935253" cy="935253"/>
      </dsp:txXfrm>
    </dsp:sp>
    <dsp:sp modelId="{C6C47346-04B1-494B-BD92-A400B049BA47}">
      <dsp:nvSpPr>
        <dsp:cNvPr id="0" name=""/>
        <dsp:cNvSpPr/>
      </dsp:nvSpPr>
      <dsp:spPr>
        <a:xfrm rot="20278997">
          <a:off x="1518724" y="617235"/>
          <a:ext cx="1322647" cy="1322647"/>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noProof="0" dirty="0" smtClean="0"/>
            <a:t>Budget or Sector Support</a:t>
          </a:r>
          <a:endParaRPr lang="en-US" sz="1600" kern="1200" noProof="0" dirty="0"/>
        </a:p>
      </dsp:txBody>
      <dsp:txXfrm>
        <a:off x="1712421" y="810932"/>
        <a:ext cx="935253" cy="935253"/>
      </dsp:txXfrm>
    </dsp:sp>
    <dsp:sp modelId="{72BBF1E7-8C4B-47B4-A237-F135105635A8}">
      <dsp:nvSpPr>
        <dsp:cNvPr id="0" name=""/>
        <dsp:cNvSpPr/>
      </dsp:nvSpPr>
      <dsp:spPr>
        <a:xfrm>
          <a:off x="2743690" y="216026"/>
          <a:ext cx="1576793" cy="1485491"/>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glow rad="228600">
            <a:schemeClr val="accent2">
              <a:satMod val="175000"/>
              <a:alpha val="40000"/>
            </a:schemeClr>
          </a:glo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i="1" kern="1200" noProof="0" dirty="0" smtClean="0">
              <a:effectLst>
                <a:outerShdw blurRad="38100" dist="38100" dir="2700000" algn="tl">
                  <a:srgbClr val="000000">
                    <a:alpha val="43137"/>
                  </a:srgbClr>
                </a:outerShdw>
              </a:effectLst>
            </a:rPr>
            <a:t>Strengthen SAI Capabilities</a:t>
          </a:r>
          <a:endParaRPr lang="en-US" sz="1600" b="1" i="1" kern="1200" noProof="0" dirty="0">
            <a:effectLst>
              <a:outerShdw blurRad="38100" dist="38100" dir="2700000" algn="tl">
                <a:srgbClr val="000000">
                  <a:alpha val="43137"/>
                </a:srgbClr>
              </a:outerShdw>
            </a:effectLst>
          </a:endParaRPr>
        </a:p>
      </dsp:txBody>
      <dsp:txXfrm>
        <a:off x="2974606" y="433571"/>
        <a:ext cx="1114961" cy="1050401"/>
      </dsp:txXfrm>
    </dsp:sp>
    <dsp:sp modelId="{2B6EBE26-51B1-47FF-B7BA-12C16FC93672}">
      <dsp:nvSpPr>
        <dsp:cNvPr id="0" name=""/>
        <dsp:cNvSpPr/>
      </dsp:nvSpPr>
      <dsp:spPr>
        <a:xfrm>
          <a:off x="930881" y="29392"/>
          <a:ext cx="4114901" cy="3291921"/>
        </a:xfrm>
        <a:prstGeom prst="funnel">
          <a:avLst/>
        </a:prstGeom>
        <a:solidFill>
          <a:schemeClr val="lt1">
            <a:alpha val="40000"/>
            <a:hueOff val="0"/>
            <a:satOff val="0"/>
            <a:lumOff val="0"/>
            <a:alphaOff val="0"/>
          </a:schemeClr>
        </a:solidFill>
        <a:ln w="9525" cap="flat" cmpd="sng" algn="ctr">
          <a:solidFill>
            <a:schemeClr val="accent4">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2EFE99-3CBB-4DDD-8C30-448D735B44C4}">
      <dsp:nvSpPr>
        <dsp:cNvPr id="0" name=""/>
        <dsp:cNvSpPr/>
      </dsp:nvSpPr>
      <dsp:spPr>
        <a:xfrm>
          <a:off x="2074013" y="553710"/>
          <a:ext cx="4295580" cy="1248063"/>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ct val="35000"/>
            </a:spcAft>
          </a:pPr>
          <a:r>
            <a:rPr lang="en-US" sz="1300" b="1" kern="1200" noProof="0" dirty="0" smtClean="0"/>
            <a:t>SAI recommendation:</a:t>
          </a:r>
        </a:p>
        <a:p>
          <a:pPr lvl="0" algn="l" defTabSz="577850">
            <a:lnSpc>
              <a:spcPct val="90000"/>
            </a:lnSpc>
            <a:spcBef>
              <a:spcPct val="0"/>
            </a:spcBef>
            <a:spcAft>
              <a:spcPct val="35000"/>
            </a:spcAft>
          </a:pPr>
          <a:r>
            <a:rPr lang="en-US" sz="1300" kern="1200" noProof="0" dirty="0" smtClean="0"/>
            <a:t>Formal appointment to improve debt management</a:t>
          </a:r>
          <a:endParaRPr lang="en-US" sz="1300" kern="1200" noProof="0" dirty="0"/>
        </a:p>
      </dsp:txBody>
      <dsp:txXfrm>
        <a:off x="2074013" y="865726"/>
        <a:ext cx="3983564" cy="624031"/>
      </dsp:txXfrm>
    </dsp:sp>
    <dsp:sp modelId="{CDCC64B2-08C2-40BA-8CCD-4C664F68EE0E}">
      <dsp:nvSpPr>
        <dsp:cNvPr id="0" name=""/>
        <dsp:cNvSpPr/>
      </dsp:nvSpPr>
      <dsp:spPr>
        <a:xfrm>
          <a:off x="4" y="422776"/>
          <a:ext cx="2072753" cy="1033154"/>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Finding:</a:t>
          </a:r>
        </a:p>
        <a:p>
          <a:pPr lvl="0" algn="l" defTabSz="622300">
            <a:lnSpc>
              <a:spcPct val="90000"/>
            </a:lnSpc>
            <a:spcBef>
              <a:spcPct val="0"/>
            </a:spcBef>
            <a:spcAft>
              <a:spcPct val="35000"/>
            </a:spcAft>
          </a:pPr>
          <a:r>
            <a:rPr lang="en-GB" sz="1400" kern="1200" dirty="0" smtClean="0"/>
            <a:t>Central Bank acting as fiscal agent without any signed agreement</a:t>
          </a:r>
          <a:endParaRPr lang="en-US" sz="1400" kern="1200" dirty="0"/>
        </a:p>
      </dsp:txBody>
      <dsp:txXfrm>
        <a:off x="4" y="422776"/>
        <a:ext cx="2072753" cy="1033154"/>
      </dsp:txXfrm>
    </dsp:sp>
    <dsp:sp modelId="{A78735D0-ED51-41E1-B882-4920ED609146}">
      <dsp:nvSpPr>
        <dsp:cNvPr id="0" name=""/>
        <dsp:cNvSpPr/>
      </dsp:nvSpPr>
      <dsp:spPr>
        <a:xfrm>
          <a:off x="2789966" y="1887983"/>
          <a:ext cx="3511492" cy="1206282"/>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ct val="35000"/>
            </a:spcAft>
          </a:pPr>
          <a:r>
            <a:rPr lang="nb-NO" sz="1300" b="1" kern="1200" dirty="0" smtClean="0"/>
            <a:t>SAI </a:t>
          </a:r>
          <a:r>
            <a:rPr lang="nb-NO" sz="1300" b="1" kern="1200" dirty="0" err="1" smtClean="0"/>
            <a:t>recommendation</a:t>
          </a:r>
          <a:r>
            <a:rPr lang="nb-NO" sz="1300" b="1" kern="1200" dirty="0" smtClean="0"/>
            <a:t>: </a:t>
          </a:r>
        </a:p>
        <a:p>
          <a:pPr lvl="0" algn="l" defTabSz="577850">
            <a:lnSpc>
              <a:spcPct val="90000"/>
            </a:lnSpc>
            <a:spcBef>
              <a:spcPct val="0"/>
            </a:spcBef>
            <a:spcAft>
              <a:spcPct val="35000"/>
            </a:spcAft>
          </a:pPr>
          <a:r>
            <a:rPr lang="nb-NO" sz="1300" kern="1200" dirty="0" err="1" smtClean="0"/>
            <a:t>Carry</a:t>
          </a:r>
          <a:r>
            <a:rPr lang="nb-NO" sz="1300" kern="1200" dirty="0" smtClean="0"/>
            <a:t> </a:t>
          </a:r>
          <a:r>
            <a:rPr lang="nb-NO" sz="1300" kern="1200" dirty="0" err="1" smtClean="0"/>
            <a:t>out</a:t>
          </a:r>
          <a:r>
            <a:rPr lang="nb-NO" sz="1300" kern="1200" dirty="0" smtClean="0"/>
            <a:t> </a:t>
          </a:r>
          <a:r>
            <a:rPr lang="nb-NO" sz="1300" kern="1200" dirty="0" err="1" smtClean="0"/>
            <a:t>competitive</a:t>
          </a:r>
          <a:r>
            <a:rPr lang="nb-NO" sz="1300" kern="1200" dirty="0" smtClean="0"/>
            <a:t> </a:t>
          </a:r>
          <a:r>
            <a:rPr lang="nb-NO" sz="1300" kern="1200" dirty="0" err="1" smtClean="0"/>
            <a:t>recruitment</a:t>
          </a:r>
          <a:r>
            <a:rPr lang="nb-NO" sz="1300" kern="1200" dirty="0" smtClean="0"/>
            <a:t> </a:t>
          </a:r>
          <a:endParaRPr lang="en-US" sz="1300" kern="1200" dirty="0"/>
        </a:p>
      </dsp:txBody>
      <dsp:txXfrm>
        <a:off x="2789966" y="2189554"/>
        <a:ext cx="3209922" cy="603141"/>
      </dsp:txXfrm>
    </dsp:sp>
    <dsp:sp modelId="{DE19400F-BA92-42A7-8116-C299C7C6E5D4}">
      <dsp:nvSpPr>
        <dsp:cNvPr id="0" name=""/>
        <dsp:cNvSpPr/>
      </dsp:nvSpPr>
      <dsp:spPr>
        <a:xfrm>
          <a:off x="856932" y="1743965"/>
          <a:ext cx="1943310" cy="991051"/>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Finding:</a:t>
          </a:r>
        </a:p>
        <a:p>
          <a:pPr lvl="0" algn="l" defTabSz="622300">
            <a:lnSpc>
              <a:spcPct val="90000"/>
            </a:lnSpc>
            <a:spcBef>
              <a:spcPct val="0"/>
            </a:spcBef>
            <a:spcAft>
              <a:spcPct val="35000"/>
            </a:spcAft>
          </a:pPr>
          <a:r>
            <a:rPr lang="en-GB" sz="1400" kern="1200" dirty="0" smtClean="0"/>
            <a:t>Inadequate staffing at the Public Debt Management Office</a:t>
          </a:r>
          <a:endParaRPr lang="en-US" sz="1400" kern="1200" dirty="0"/>
        </a:p>
      </dsp:txBody>
      <dsp:txXfrm>
        <a:off x="856932" y="1743965"/>
        <a:ext cx="1943310" cy="991051"/>
      </dsp:txXfrm>
    </dsp:sp>
    <dsp:sp modelId="{7C2D167D-D037-47A2-AB18-E1B86BA5FE68}">
      <dsp:nvSpPr>
        <dsp:cNvPr id="0" name=""/>
        <dsp:cNvSpPr/>
      </dsp:nvSpPr>
      <dsp:spPr>
        <a:xfrm>
          <a:off x="3665734" y="3112121"/>
          <a:ext cx="2670964" cy="1444829"/>
        </a:xfrm>
        <a:prstGeom prst="rightArrow">
          <a:avLst>
            <a:gd name="adj1" fmla="val 50000"/>
            <a:gd name="adj2" fmla="val 5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254000" bIns="155591" numCol="1" spcCol="1270" anchor="ctr" anchorCtr="0">
          <a:noAutofit/>
        </a:bodyPr>
        <a:lstStyle/>
        <a:p>
          <a:pPr lvl="0" algn="l" defTabSz="577850">
            <a:lnSpc>
              <a:spcPct val="90000"/>
            </a:lnSpc>
            <a:spcBef>
              <a:spcPct val="0"/>
            </a:spcBef>
            <a:spcAft>
              <a:spcPct val="35000"/>
            </a:spcAft>
          </a:pPr>
          <a:r>
            <a:rPr lang="nb-NO" sz="1300" b="1" kern="1200" dirty="0" smtClean="0"/>
            <a:t>SAI </a:t>
          </a:r>
          <a:r>
            <a:rPr lang="nb-NO" sz="1300" b="1" kern="1200" dirty="0" err="1" smtClean="0"/>
            <a:t>recommendation</a:t>
          </a:r>
          <a:r>
            <a:rPr lang="nb-NO" sz="1300" b="1" kern="1200" dirty="0" smtClean="0"/>
            <a:t>: </a:t>
          </a:r>
        </a:p>
        <a:p>
          <a:pPr lvl="0" algn="l" defTabSz="577850">
            <a:lnSpc>
              <a:spcPct val="90000"/>
            </a:lnSpc>
            <a:spcBef>
              <a:spcPct val="0"/>
            </a:spcBef>
            <a:spcAft>
              <a:spcPct val="35000"/>
            </a:spcAft>
          </a:pPr>
          <a:r>
            <a:rPr lang="nb-NO" sz="1300" kern="1200" dirty="0" smtClean="0"/>
            <a:t>E</a:t>
          </a:r>
          <a:r>
            <a:rPr lang="en-US" sz="1300" kern="1200" dirty="0" smtClean="0"/>
            <a:t>stablish task force to determine liability levels</a:t>
          </a:r>
          <a:endParaRPr lang="en-US" sz="1300" kern="1200" dirty="0"/>
        </a:p>
      </dsp:txBody>
      <dsp:txXfrm>
        <a:off x="3665734" y="3473328"/>
        <a:ext cx="2309757" cy="722415"/>
      </dsp:txXfrm>
    </dsp:sp>
    <dsp:sp modelId="{2DCC045C-0103-48C6-9069-028988A89783}">
      <dsp:nvSpPr>
        <dsp:cNvPr id="0" name=""/>
        <dsp:cNvSpPr/>
      </dsp:nvSpPr>
      <dsp:spPr>
        <a:xfrm>
          <a:off x="1800201" y="3040118"/>
          <a:ext cx="1888672" cy="1138607"/>
        </a:xfrm>
        <a:prstGeom prst="rect">
          <a:avLst/>
        </a:prstGeom>
        <a:solidFill>
          <a:schemeClr val="lt2">
            <a:hueOff val="0"/>
            <a:satOff val="0"/>
            <a:lumOff val="0"/>
            <a:alphaOff val="0"/>
          </a:schemeClr>
        </a:soli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GB" sz="1400" b="1" kern="1200" dirty="0" smtClean="0"/>
            <a:t>Finding:</a:t>
          </a:r>
        </a:p>
        <a:p>
          <a:pPr lvl="0" algn="l" defTabSz="622300">
            <a:lnSpc>
              <a:spcPct val="90000"/>
            </a:lnSpc>
            <a:spcBef>
              <a:spcPct val="0"/>
            </a:spcBef>
            <a:spcAft>
              <a:spcPct val="35000"/>
            </a:spcAft>
          </a:pPr>
          <a:r>
            <a:rPr lang="en-GB" sz="1400" kern="1200" dirty="0" smtClean="0"/>
            <a:t>Poor internal controls for lending and management of contingent liabilities.</a:t>
          </a:r>
          <a:endParaRPr lang="en-US" sz="1400" kern="1200" dirty="0"/>
        </a:p>
      </dsp:txBody>
      <dsp:txXfrm>
        <a:off x="1800201" y="3040118"/>
        <a:ext cx="1888672" cy="11386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A653F-04BA-4F6F-A2AD-18A74B618011}">
      <dsp:nvSpPr>
        <dsp:cNvPr id="0" name=""/>
        <dsp:cNvSpPr/>
      </dsp:nvSpPr>
      <dsp:spPr>
        <a:xfrm rot="5400000">
          <a:off x="1352889" y="1140219"/>
          <a:ext cx="784009" cy="764152"/>
        </a:xfrm>
        <a:prstGeom prst="bentUpArrow">
          <a:avLst>
            <a:gd name="adj1" fmla="val 32840"/>
            <a:gd name="adj2" fmla="val 25000"/>
            <a:gd name="adj3" fmla="val 35780"/>
          </a:avLst>
        </a:prstGeom>
        <a:gradFill rotWithShape="0">
          <a:gsLst>
            <a:gs pos="0">
              <a:schemeClr val="accent4">
                <a:tint val="50000"/>
                <a:hueOff val="0"/>
                <a:satOff val="0"/>
                <a:lumOff val="0"/>
                <a:alphaOff val="0"/>
                <a:shade val="51000"/>
                <a:satMod val="130000"/>
              </a:schemeClr>
            </a:gs>
            <a:gs pos="80000">
              <a:schemeClr val="accent4">
                <a:tint val="50000"/>
                <a:hueOff val="0"/>
                <a:satOff val="0"/>
                <a:lumOff val="0"/>
                <a:alphaOff val="0"/>
                <a:shade val="93000"/>
                <a:satMod val="130000"/>
              </a:schemeClr>
            </a:gs>
            <a:gs pos="100000">
              <a:schemeClr val="accent4">
                <a:tint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F3070D7E-2C85-4BE9-8639-BBBB39A7FEB2}">
      <dsp:nvSpPr>
        <dsp:cNvPr id="0" name=""/>
        <dsp:cNvSpPr/>
      </dsp:nvSpPr>
      <dsp:spPr>
        <a:xfrm>
          <a:off x="932227" y="26764"/>
          <a:ext cx="1130396" cy="1091050"/>
        </a:xfrm>
        <a:prstGeom prst="roundRect">
          <a:avLst>
            <a:gd name="adj" fmla="val 16670"/>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nb-NO" sz="1500" b="0" kern="1200" dirty="0" err="1" smtClean="0">
              <a:effectLst>
                <a:outerShdw blurRad="38100" dist="38100" dir="2700000" algn="tl">
                  <a:srgbClr val="000000">
                    <a:alpha val="43137"/>
                  </a:srgbClr>
                </a:outerShdw>
              </a:effectLst>
            </a:rPr>
            <a:t>Strategies</a:t>
          </a:r>
          <a:r>
            <a:rPr lang="nb-NO" sz="1500" b="0" kern="1200" dirty="0" smtClean="0">
              <a:effectLst>
                <a:outerShdw blurRad="38100" dist="38100" dir="2700000" algn="tl">
                  <a:srgbClr val="000000">
                    <a:alpha val="43137"/>
                  </a:srgbClr>
                </a:outerShdw>
              </a:effectLst>
            </a:rPr>
            <a:t> </a:t>
          </a:r>
          <a:r>
            <a:rPr lang="nb-NO" sz="1500" b="0" kern="1200" dirty="0" err="1" smtClean="0">
              <a:effectLst>
                <a:outerShdw blurRad="38100" dist="38100" dir="2700000" algn="tl">
                  <a:srgbClr val="000000">
                    <a:alpha val="43137"/>
                  </a:srgbClr>
                </a:outerShdw>
              </a:effectLst>
            </a:rPr>
            <a:t>are</a:t>
          </a:r>
          <a:r>
            <a:rPr lang="nb-NO" sz="1500" b="0" kern="1200" dirty="0" smtClean="0">
              <a:effectLst>
                <a:outerShdw blurRad="38100" dist="38100" dir="2700000" algn="tl">
                  <a:srgbClr val="000000">
                    <a:alpha val="43137"/>
                  </a:srgbClr>
                </a:outerShdw>
              </a:effectLst>
            </a:rPr>
            <a:t> </a:t>
          </a:r>
          <a:r>
            <a:rPr lang="nb-NO" sz="1500" b="1" i="1" kern="1200" dirty="0" smtClean="0">
              <a:effectLst>
                <a:outerShdw blurRad="38100" dist="38100" dir="2700000" algn="tl">
                  <a:srgbClr val="000000">
                    <a:alpha val="43137"/>
                  </a:srgbClr>
                </a:outerShdw>
              </a:effectLst>
            </a:rPr>
            <a:t>country-led</a:t>
          </a:r>
          <a:endParaRPr lang="en-US" sz="1500" b="1" i="1" kern="1200" dirty="0">
            <a:effectLst>
              <a:outerShdw blurRad="38100" dist="38100" dir="2700000" algn="tl">
                <a:srgbClr val="000000">
                  <a:alpha val="43137"/>
                </a:srgbClr>
              </a:outerShdw>
            </a:effectLst>
          </a:endParaRPr>
        </a:p>
      </dsp:txBody>
      <dsp:txXfrm>
        <a:off x="985497" y="80034"/>
        <a:ext cx="1023856" cy="984510"/>
      </dsp:txXfrm>
    </dsp:sp>
    <dsp:sp modelId="{56633C91-5E6C-43E3-B342-02935F43E016}">
      <dsp:nvSpPr>
        <dsp:cNvPr id="0" name=""/>
        <dsp:cNvSpPr/>
      </dsp:nvSpPr>
      <dsp:spPr>
        <a:xfrm>
          <a:off x="2132700" y="114798"/>
          <a:ext cx="1511680"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r>
            <a:rPr lang="nb-NO" sz="1200" b="0" kern="1200" dirty="0" smtClean="0">
              <a:effectLst>
                <a:outerShdw blurRad="38100" dist="38100" dir="2700000" algn="tl">
                  <a:srgbClr val="000000">
                    <a:alpha val="43137"/>
                  </a:srgbClr>
                </a:outerShdw>
              </a:effectLst>
            </a:rPr>
            <a:t>Sierra Leone</a:t>
          </a:r>
          <a:endParaRPr lang="en-US" sz="1200" b="0" kern="1200" dirty="0">
            <a:effectLst>
              <a:outerShdw blurRad="38100" dist="38100" dir="2700000" algn="tl">
                <a:srgbClr val="000000">
                  <a:alpha val="43137"/>
                </a:srgbClr>
              </a:outerShdw>
            </a:effectLst>
          </a:endParaRPr>
        </a:p>
      </dsp:txBody>
      <dsp:txXfrm>
        <a:off x="2132700" y="114798"/>
        <a:ext cx="1511680" cy="881834"/>
      </dsp:txXfrm>
    </dsp:sp>
    <dsp:sp modelId="{320D072E-B5EF-4CD8-9E6A-761A9A645B44}">
      <dsp:nvSpPr>
        <dsp:cNvPr id="0" name=""/>
        <dsp:cNvSpPr/>
      </dsp:nvSpPr>
      <dsp:spPr>
        <a:xfrm rot="5400000">
          <a:off x="2581027" y="2324734"/>
          <a:ext cx="831565" cy="691090"/>
        </a:xfrm>
        <a:prstGeom prst="bentUpArrow">
          <a:avLst>
            <a:gd name="adj1" fmla="val 32840"/>
            <a:gd name="adj2" fmla="val 25000"/>
            <a:gd name="adj3" fmla="val 35780"/>
          </a:avLst>
        </a:prstGeom>
        <a:gradFill rotWithShape="0">
          <a:gsLst>
            <a:gs pos="0">
              <a:schemeClr val="accent4">
                <a:tint val="50000"/>
                <a:hueOff val="-1962696"/>
                <a:satOff val="9881"/>
                <a:lumOff val="6361"/>
                <a:alphaOff val="0"/>
                <a:shade val="51000"/>
                <a:satMod val="130000"/>
              </a:schemeClr>
            </a:gs>
            <a:gs pos="80000">
              <a:schemeClr val="accent4">
                <a:tint val="50000"/>
                <a:hueOff val="-1962696"/>
                <a:satOff val="9881"/>
                <a:lumOff val="6361"/>
                <a:alphaOff val="0"/>
                <a:shade val="93000"/>
                <a:satMod val="130000"/>
              </a:schemeClr>
            </a:gs>
            <a:gs pos="100000">
              <a:schemeClr val="accent4">
                <a:tint val="50000"/>
                <a:hueOff val="-1962696"/>
                <a:satOff val="9881"/>
                <a:lumOff val="636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487350B6-4BE8-4CC9-8882-FF092C737BDA}">
      <dsp:nvSpPr>
        <dsp:cNvPr id="0" name=""/>
        <dsp:cNvSpPr/>
      </dsp:nvSpPr>
      <dsp:spPr>
        <a:xfrm>
          <a:off x="2212496" y="1181415"/>
          <a:ext cx="1283041" cy="1091050"/>
        </a:xfrm>
        <a:prstGeom prst="roundRect">
          <a:avLst>
            <a:gd name="adj" fmla="val 16670"/>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nb-NO" sz="1500" b="0" kern="1200" dirty="0" err="1" smtClean="0">
              <a:effectLst>
                <a:outerShdw blurRad="38100" dist="38100" dir="2700000" algn="tl">
                  <a:srgbClr val="000000">
                    <a:alpha val="43137"/>
                  </a:srgbClr>
                </a:outerShdw>
              </a:effectLst>
            </a:rPr>
            <a:t>Efforts</a:t>
          </a:r>
          <a:r>
            <a:rPr lang="nb-NO" sz="1500" b="0" kern="1200" dirty="0" smtClean="0">
              <a:effectLst>
                <a:outerShdw blurRad="38100" dist="38100" dir="2700000" algn="tl">
                  <a:srgbClr val="000000">
                    <a:alpha val="43137"/>
                  </a:srgbClr>
                </a:outerShdw>
              </a:effectLst>
            </a:rPr>
            <a:t> </a:t>
          </a:r>
          <a:r>
            <a:rPr lang="nb-NO" sz="1500" b="0" kern="1200" dirty="0" err="1" smtClean="0">
              <a:effectLst>
                <a:outerShdw blurRad="38100" dist="38100" dir="2700000" algn="tl">
                  <a:srgbClr val="000000">
                    <a:alpha val="43137"/>
                  </a:srgbClr>
                </a:outerShdw>
              </a:effectLst>
            </a:rPr>
            <a:t>are</a:t>
          </a:r>
          <a:r>
            <a:rPr lang="nb-NO" sz="1500" b="0" kern="1200" dirty="0" smtClean="0">
              <a:effectLst>
                <a:outerShdw blurRad="38100" dist="38100" dir="2700000" algn="tl">
                  <a:srgbClr val="000000">
                    <a:alpha val="43137"/>
                  </a:srgbClr>
                </a:outerShdw>
              </a:effectLst>
            </a:rPr>
            <a:t> </a:t>
          </a:r>
          <a:r>
            <a:rPr lang="nb-NO" sz="1500" b="1" i="1" kern="1200" dirty="0" err="1" smtClean="0">
              <a:effectLst>
                <a:outerShdw blurRad="38100" dist="38100" dir="2700000" algn="tl">
                  <a:srgbClr val="000000">
                    <a:alpha val="43137"/>
                  </a:srgbClr>
                </a:outerShdw>
              </a:effectLst>
            </a:rPr>
            <a:t>coordinated</a:t>
          </a:r>
          <a:endParaRPr lang="en-US" sz="1500" b="1" i="1" kern="1200" dirty="0">
            <a:effectLst>
              <a:outerShdw blurRad="38100" dist="38100" dir="2700000" algn="tl">
                <a:srgbClr val="000000">
                  <a:alpha val="43137"/>
                </a:srgbClr>
              </a:outerShdw>
            </a:effectLst>
          </a:endParaRPr>
        </a:p>
      </dsp:txBody>
      <dsp:txXfrm>
        <a:off x="2265766" y="1234685"/>
        <a:ext cx="1176501" cy="984510"/>
      </dsp:txXfrm>
    </dsp:sp>
    <dsp:sp modelId="{5EF9BDF1-FC0B-4C26-A028-6F965A503A03}">
      <dsp:nvSpPr>
        <dsp:cNvPr id="0" name=""/>
        <dsp:cNvSpPr/>
      </dsp:nvSpPr>
      <dsp:spPr>
        <a:xfrm>
          <a:off x="3520019" y="1259052"/>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r>
            <a:rPr lang="nb-NO" sz="1200" b="0" kern="1200" dirty="0" smtClean="0">
              <a:effectLst>
                <a:outerShdw blurRad="38100" dist="38100" dir="2700000" algn="tl">
                  <a:srgbClr val="000000">
                    <a:alpha val="43137"/>
                  </a:srgbClr>
                </a:outerShdw>
              </a:effectLst>
            </a:rPr>
            <a:t>Zambia </a:t>
          </a:r>
          <a:endParaRPr lang="en-US" sz="1200" b="0" kern="1200" dirty="0">
            <a:effectLst>
              <a:outerShdw blurRad="38100" dist="38100" dir="2700000" algn="tl">
                <a:srgbClr val="000000">
                  <a:alpha val="43137"/>
                </a:srgbClr>
              </a:outerShdw>
            </a:effectLst>
          </a:endParaRPr>
        </a:p>
      </dsp:txBody>
      <dsp:txXfrm>
        <a:off x="3520019" y="1259052"/>
        <a:ext cx="1133661" cy="881834"/>
      </dsp:txXfrm>
    </dsp:sp>
    <dsp:sp modelId="{83FAC4FE-D318-4BA6-9FCB-D6B863907B4C}">
      <dsp:nvSpPr>
        <dsp:cNvPr id="0" name=""/>
        <dsp:cNvSpPr/>
      </dsp:nvSpPr>
      <dsp:spPr>
        <a:xfrm rot="5400000">
          <a:off x="3906946" y="3390756"/>
          <a:ext cx="780917" cy="812664"/>
        </a:xfrm>
        <a:prstGeom prst="bentUpArrow">
          <a:avLst>
            <a:gd name="adj1" fmla="val 32840"/>
            <a:gd name="adj2" fmla="val 25000"/>
            <a:gd name="adj3" fmla="val 35780"/>
          </a:avLst>
        </a:prstGeom>
        <a:gradFill rotWithShape="0">
          <a:gsLst>
            <a:gs pos="0">
              <a:schemeClr val="accent4">
                <a:tint val="50000"/>
                <a:hueOff val="-3925392"/>
                <a:satOff val="19763"/>
                <a:lumOff val="12722"/>
                <a:alphaOff val="0"/>
                <a:shade val="51000"/>
                <a:satMod val="130000"/>
              </a:schemeClr>
            </a:gs>
            <a:gs pos="80000">
              <a:schemeClr val="accent4">
                <a:tint val="50000"/>
                <a:hueOff val="-3925392"/>
                <a:satOff val="19763"/>
                <a:lumOff val="12722"/>
                <a:alphaOff val="0"/>
                <a:shade val="93000"/>
                <a:satMod val="130000"/>
              </a:schemeClr>
            </a:gs>
            <a:gs pos="100000">
              <a:schemeClr val="accent4">
                <a:tint val="50000"/>
                <a:hueOff val="-3925392"/>
                <a:satOff val="19763"/>
                <a:lumOff val="12722"/>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88900" h="88900"/>
          <a:bevelB w="88900" h="31750" prst="angle"/>
        </a:sp3d>
      </dsp:spPr>
      <dsp:style>
        <a:lnRef idx="0">
          <a:scrgbClr r="0" g="0" b="0"/>
        </a:lnRef>
        <a:fillRef idx="3">
          <a:scrgbClr r="0" g="0" b="0"/>
        </a:fillRef>
        <a:effectRef idx="2">
          <a:scrgbClr r="0" g="0" b="0"/>
        </a:effectRef>
        <a:fontRef idx="minor"/>
      </dsp:style>
    </dsp:sp>
    <dsp:sp modelId="{78865196-350F-457B-A41A-EE46D149B176}">
      <dsp:nvSpPr>
        <dsp:cNvPr id="0" name=""/>
        <dsp:cNvSpPr/>
      </dsp:nvSpPr>
      <dsp:spPr>
        <a:xfrm>
          <a:off x="3492764" y="2359844"/>
          <a:ext cx="1316989" cy="1091050"/>
        </a:xfrm>
        <a:prstGeom prst="roundRect">
          <a:avLst>
            <a:gd name="adj" fmla="val 16670"/>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nb-NO" sz="1500" b="0" kern="1200" dirty="0" smtClean="0">
              <a:effectLst>
                <a:outerShdw blurRad="38100" dist="38100" dir="2700000" algn="tl">
                  <a:srgbClr val="000000">
                    <a:alpha val="43137"/>
                  </a:srgbClr>
                </a:outerShdw>
              </a:effectLst>
            </a:rPr>
            <a:t>Different Initiatives </a:t>
          </a:r>
          <a:r>
            <a:rPr lang="nb-NO" sz="1500" b="0" kern="1200" dirty="0" err="1" smtClean="0">
              <a:effectLst>
                <a:outerShdw blurRad="38100" dist="38100" dir="2700000" algn="tl">
                  <a:srgbClr val="000000">
                    <a:alpha val="43137"/>
                  </a:srgbClr>
                </a:outerShdw>
              </a:effectLst>
            </a:rPr>
            <a:t>are</a:t>
          </a:r>
          <a:r>
            <a:rPr lang="nb-NO" sz="1500" b="0" kern="1200" dirty="0" smtClean="0">
              <a:effectLst>
                <a:outerShdw blurRad="38100" dist="38100" dir="2700000" algn="tl">
                  <a:srgbClr val="000000">
                    <a:alpha val="43137"/>
                  </a:srgbClr>
                </a:outerShdw>
              </a:effectLst>
            </a:rPr>
            <a:t> </a:t>
          </a:r>
          <a:r>
            <a:rPr lang="nb-NO" sz="1500" b="1" i="1" kern="1200" dirty="0" err="1" smtClean="0">
              <a:effectLst>
                <a:outerShdw blurRad="38100" dist="38100" dir="2700000" algn="tl">
                  <a:srgbClr val="000000">
                    <a:alpha val="43137"/>
                  </a:srgbClr>
                </a:outerShdw>
              </a:effectLst>
            </a:rPr>
            <a:t>harmonized</a:t>
          </a:r>
          <a:endParaRPr lang="en-US" sz="1500" b="1" i="1" kern="1200" dirty="0">
            <a:effectLst>
              <a:outerShdw blurRad="38100" dist="38100" dir="2700000" algn="tl">
                <a:srgbClr val="000000">
                  <a:alpha val="43137"/>
                </a:srgbClr>
              </a:outerShdw>
            </a:effectLst>
          </a:endParaRPr>
        </a:p>
      </dsp:txBody>
      <dsp:txXfrm>
        <a:off x="3546034" y="2413114"/>
        <a:ext cx="1210449" cy="984510"/>
      </dsp:txXfrm>
    </dsp:sp>
    <dsp:sp modelId="{4AEF991E-4A45-4F21-B8BC-20A38081F9F7}">
      <dsp:nvSpPr>
        <dsp:cNvPr id="0" name=""/>
        <dsp:cNvSpPr/>
      </dsp:nvSpPr>
      <dsp:spPr>
        <a:xfrm>
          <a:off x="4841976" y="2454183"/>
          <a:ext cx="1133661" cy="8818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ctr" anchorCtr="0">
          <a:noAutofit/>
        </a:bodyPr>
        <a:lstStyle/>
        <a:p>
          <a:pPr marL="114300" lvl="1" indent="-114300" algn="l" defTabSz="533400">
            <a:lnSpc>
              <a:spcPct val="90000"/>
            </a:lnSpc>
            <a:spcBef>
              <a:spcPct val="0"/>
            </a:spcBef>
            <a:spcAft>
              <a:spcPct val="15000"/>
            </a:spcAft>
            <a:buChar char="••"/>
          </a:pPr>
          <a:r>
            <a:rPr lang="nb-NO" sz="1200" b="0" kern="1200" dirty="0" smtClean="0">
              <a:effectLst>
                <a:outerShdw blurRad="38100" dist="38100" dir="2700000" algn="tl">
                  <a:srgbClr val="000000">
                    <a:alpha val="43137"/>
                  </a:srgbClr>
                </a:outerShdw>
              </a:effectLst>
            </a:rPr>
            <a:t>PASAI</a:t>
          </a:r>
          <a:endParaRPr lang="en-US" sz="1200" b="0" kern="1200" dirty="0">
            <a:effectLst>
              <a:outerShdw blurRad="38100" dist="38100" dir="2700000" algn="tl">
                <a:srgbClr val="000000">
                  <a:alpha val="43137"/>
                </a:srgbClr>
              </a:outerShdw>
            </a:effectLst>
          </a:endParaRPr>
        </a:p>
      </dsp:txBody>
      <dsp:txXfrm>
        <a:off x="4841976" y="2454183"/>
        <a:ext cx="1133661" cy="881834"/>
      </dsp:txXfrm>
    </dsp:sp>
    <dsp:sp modelId="{79D0374D-3A44-4959-9A62-7F72B3D6FC73}">
      <dsp:nvSpPr>
        <dsp:cNvPr id="0" name=""/>
        <dsp:cNvSpPr/>
      </dsp:nvSpPr>
      <dsp:spPr>
        <a:xfrm>
          <a:off x="4773033" y="3512949"/>
          <a:ext cx="1289494" cy="1091050"/>
        </a:xfrm>
        <a:prstGeom prst="roundRect">
          <a:avLst>
            <a:gd name="adj" fmla="val 16670"/>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nb-NO" sz="1500" b="0" kern="1200" dirty="0" smtClean="0">
              <a:effectLst>
                <a:outerShdw blurRad="38100" dist="38100" dir="2700000" algn="tl">
                  <a:srgbClr val="000000">
                    <a:alpha val="43137"/>
                  </a:srgbClr>
                </a:outerShdw>
              </a:effectLst>
            </a:rPr>
            <a:t>Support is </a:t>
          </a:r>
          <a:r>
            <a:rPr lang="nb-NO" sz="1500" b="1" i="1" kern="1200" dirty="0" err="1" smtClean="0">
              <a:effectLst>
                <a:outerShdw blurRad="38100" dist="38100" dir="2700000" algn="tl">
                  <a:srgbClr val="000000">
                    <a:alpha val="43137"/>
                  </a:srgbClr>
                </a:outerShdw>
              </a:effectLst>
            </a:rPr>
            <a:t>scaled</a:t>
          </a:r>
          <a:r>
            <a:rPr lang="nb-NO" sz="1500" b="1" i="1" kern="1200" dirty="0" smtClean="0">
              <a:effectLst>
                <a:outerShdw blurRad="38100" dist="38100" dir="2700000" algn="tl">
                  <a:srgbClr val="000000">
                    <a:alpha val="43137"/>
                  </a:srgbClr>
                </a:outerShdw>
              </a:effectLst>
            </a:rPr>
            <a:t>-up</a:t>
          </a:r>
          <a:endParaRPr lang="en-US" sz="1500" b="1" i="1" kern="1200" dirty="0">
            <a:effectLst>
              <a:outerShdw blurRad="38100" dist="38100" dir="2700000" algn="tl">
                <a:srgbClr val="000000">
                  <a:alpha val="43137"/>
                </a:srgbClr>
              </a:outerShdw>
            </a:effectLst>
          </a:endParaRPr>
        </a:p>
      </dsp:txBody>
      <dsp:txXfrm>
        <a:off x="4826303" y="3566219"/>
        <a:ext cx="1182954" cy="98451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EEE791-0727-42C5-8857-FEA3AE37F379}" type="datetimeFigureOut">
              <a:rPr lang="en-US"/>
              <a:pPr>
                <a:defRPr/>
              </a:pPr>
              <a:t>5/12/2017</a:t>
            </a:fld>
            <a:endParaRPr lang="en-US"/>
          </a:p>
        </p:txBody>
      </p:sp>
      <p:sp>
        <p:nvSpPr>
          <p:cNvPr id="4" name="Footer Placeholder 3"/>
          <p:cNvSpPr>
            <a:spLocks noGrp="1"/>
          </p:cNvSpPr>
          <p:nvPr>
            <p:ph type="ftr" sz="quarter" idx="2"/>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74BE086-CB08-4470-A7C2-A7878804AEB2}" type="slidenum">
              <a:rPr lang="en-US"/>
              <a:pPr>
                <a:defRPr/>
              </a:pPr>
              <a:t>‹#›</a:t>
            </a:fld>
            <a:endParaRPr lang="en-US"/>
          </a:p>
        </p:txBody>
      </p:sp>
    </p:spTree>
    <p:extLst>
      <p:ext uri="{BB962C8B-B14F-4D97-AF65-F5344CB8AC3E}">
        <p14:creationId xmlns:p14="http://schemas.microsoft.com/office/powerpoint/2010/main" val="3028445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3F6D4CE4-78F2-446C-B922-7B35F87029BD}" type="datetimeFigureOut">
              <a:rPr lang="en-US"/>
              <a:pPr>
                <a:defRPr/>
              </a:pPr>
              <a:t>5/12/2017</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66750" y="4716463"/>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9750"/>
            <a:ext cx="288925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778250" y="9429750"/>
            <a:ext cx="288925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9970825-EAC3-4FF3-BF51-FAF3D8A2A236}" type="slidenum">
              <a:rPr lang="en-US"/>
              <a:pPr>
                <a:defRPr/>
              </a:pPr>
              <a:t>‹#›</a:t>
            </a:fld>
            <a:endParaRPr lang="en-US"/>
          </a:p>
        </p:txBody>
      </p:sp>
    </p:spTree>
    <p:extLst>
      <p:ext uri="{BB962C8B-B14F-4D97-AF65-F5344CB8AC3E}">
        <p14:creationId xmlns:p14="http://schemas.microsoft.com/office/powerpoint/2010/main" val="15426742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smtClean="0"/>
              <a:t>This is a presentation</a:t>
            </a:r>
            <a:r>
              <a:rPr lang="en-US" baseline="0" noProof="0" dirty="0" smtClean="0"/>
              <a:t> on the importance of supporting Supreme Audit Institutions (SAIs) to enhance good governance, accountability and transparency in the public sector</a:t>
            </a:r>
            <a:r>
              <a:rPr lang="nb-NO" baseline="0" dirty="0" smtClean="0"/>
              <a:t>. </a:t>
            </a:r>
          </a:p>
          <a:p>
            <a:r>
              <a:rPr lang="nb-NO" baseline="0" dirty="0" smtClean="0"/>
              <a:t>The </a:t>
            </a:r>
            <a:r>
              <a:rPr lang="en-US" baseline="0" noProof="0" dirty="0" smtClean="0"/>
              <a:t>presentation was developed by the INTOSAI-Donor Cooperation, a strategic partnership among the International Organization of SAIs (INTOSAI) and the donor community, whose </a:t>
            </a:r>
            <a:r>
              <a:rPr lang="nb-NO" baseline="0" dirty="0" smtClean="0"/>
              <a:t>purpose is </a:t>
            </a:r>
            <a:r>
              <a:rPr lang="en-US" sz="1200" dirty="0" smtClean="0">
                <a:latin typeface="Tw Cen MT" panose="020B0602020104020603" pitchFamily="34" charset="0"/>
              </a:rPr>
              <a:t>to improve SAI performance in developing countries through scaled-up and more effective support.</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a:t>
            </a:fld>
            <a:endParaRPr lang="en-US"/>
          </a:p>
        </p:txBody>
      </p:sp>
    </p:spTree>
    <p:extLst>
      <p:ext uri="{BB962C8B-B14F-4D97-AF65-F5344CB8AC3E}">
        <p14:creationId xmlns:p14="http://schemas.microsoft.com/office/powerpoint/2010/main" val="3229227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u="sng" baseline="0" noProof="0" dirty="0" smtClean="0">
                <a:solidFill>
                  <a:srgbClr val="FF0000"/>
                </a:solidFill>
              </a:rPr>
              <a:t>(CLICK ON THE PICTURE TO SEE THE FIRST 1 MINUTE 13 SECONDS) </a:t>
            </a:r>
            <a:r>
              <a:rPr lang="nb-NO" baseline="0" noProof="0" dirty="0" smtClean="0"/>
              <a:t>Source: </a:t>
            </a:r>
            <a:r>
              <a:rPr lang="nb-NO" baseline="0" noProof="0" dirty="0" err="1" smtClean="0"/>
              <a:t>Newsy</a:t>
            </a:r>
            <a:r>
              <a:rPr lang="nb-NO" baseline="0" noProof="0" dirty="0" smtClean="0"/>
              <a:t> World</a:t>
            </a:r>
            <a:endParaRPr lang="en-US"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u="sng" baseline="0" noProof="0" dirty="0" smtClean="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noProof="0" dirty="0" smtClean="0"/>
              <a:t>As introduction</a:t>
            </a:r>
            <a:r>
              <a:rPr lang="en-US" baseline="0" noProof="0" dirty="0" smtClean="0"/>
              <a:t> we just saw a news clip published in 2015 about the mismanagement of Ebola funds in Sierra Leone and how the </a:t>
            </a:r>
            <a:r>
              <a:rPr lang="en-US" noProof="0" dirty="0" smtClean="0"/>
              <a:t>Audit</a:t>
            </a:r>
            <a:r>
              <a:rPr lang="en-US" baseline="0" noProof="0" dirty="0" smtClean="0"/>
              <a:t> Service Sierra Leone has made an impact on this highly material national topic through carrying out and publishing results of its real time audit.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noProof="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baseline="0" noProof="0" dirty="0" smtClean="0"/>
              <a:t>In </a:t>
            </a:r>
            <a:r>
              <a:rPr lang="en-US" baseline="0" noProof="0" dirty="0" smtClean="0"/>
              <a:t>addition</a:t>
            </a:r>
            <a:r>
              <a:rPr lang="nb-NO" baseline="0" noProof="0" dirty="0" smtClean="0"/>
              <a:t>, as </a:t>
            </a:r>
            <a:r>
              <a:rPr lang="nb-NO" baseline="0" noProof="0" dirty="0" err="1" smtClean="0"/>
              <a:t>we</a:t>
            </a:r>
            <a:r>
              <a:rPr lang="nb-NO" baseline="0" noProof="0" dirty="0" smtClean="0"/>
              <a:t> </a:t>
            </a:r>
            <a:r>
              <a:rPr lang="nb-NO" baseline="0" noProof="0" dirty="0" err="1" smtClean="0"/>
              <a:t>can</a:t>
            </a:r>
            <a:r>
              <a:rPr lang="nb-NO" baseline="0" noProof="0" dirty="0" smtClean="0"/>
              <a:t> </a:t>
            </a:r>
            <a:r>
              <a:rPr lang="en-US" baseline="0" noProof="0" dirty="0" smtClean="0"/>
              <a:t>observe from the screen shots of the Concord Times newspaper, the initiative demonstrated that the strategy led by the SAI had strong impact, raised awareness on critical issues and managed to engage stakeholders such as the media, CSOs and citizens, putting pressure on government to hold it accountable, recognized corruption </a:t>
            </a:r>
            <a:r>
              <a:rPr lang="nb-NO" baseline="0" noProof="0" dirty="0" smtClean="0"/>
              <a:t>problems and </a:t>
            </a:r>
            <a:r>
              <a:rPr lang="en-US" baseline="0" noProof="0" dirty="0" smtClean="0"/>
              <a:t>promoted change.</a:t>
            </a:r>
            <a:endParaRPr lang="nb-NO" baseline="0" noProof="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2</a:t>
            </a:fld>
            <a:endParaRPr lang="en-US"/>
          </a:p>
        </p:txBody>
      </p:sp>
    </p:spTree>
    <p:extLst>
      <p:ext uri="{BB962C8B-B14F-4D97-AF65-F5344CB8AC3E}">
        <p14:creationId xmlns:p14="http://schemas.microsoft.com/office/powerpoint/2010/main" val="124489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noProof="0" dirty="0" smtClean="0"/>
              <a:t>Explanation</a:t>
            </a:r>
            <a:r>
              <a:rPr lang="en-US" baseline="0" noProof="0" dirty="0" smtClean="0"/>
              <a:t> of what an SAI </a:t>
            </a:r>
            <a:r>
              <a:rPr lang="nb-NO" baseline="0" dirty="0" smtClean="0"/>
              <a:t>is: </a:t>
            </a:r>
            <a:r>
              <a:rPr lang="nb-NO" b="1" u="sng" baseline="0" dirty="0" smtClean="0"/>
              <a:t>CLICK ON «WHAT IS A SUPREME AUDIT INSTITUTION» </a:t>
            </a:r>
            <a:r>
              <a:rPr lang="nb-NO" baseline="0" dirty="0" smtClean="0"/>
              <a:t>for </a:t>
            </a:r>
            <a:r>
              <a:rPr lang="nb-NO" baseline="0" dirty="0" err="1" smtClean="0"/>
              <a:t>the</a:t>
            </a:r>
            <a:r>
              <a:rPr lang="nb-NO" baseline="0" dirty="0" smtClean="0"/>
              <a:t> 42 </a:t>
            </a:r>
            <a:r>
              <a:rPr lang="nb-NO" baseline="0" dirty="0" err="1" smtClean="0"/>
              <a:t>seconds</a:t>
            </a:r>
            <a:r>
              <a:rPr lang="nb-NO" baseline="0" dirty="0" smtClean="0"/>
              <a:t> video</a:t>
            </a:r>
          </a:p>
          <a:p>
            <a:pPr eaLnBrk="1" hangingPunct="1">
              <a:spcBef>
                <a:spcPct val="0"/>
              </a:spcBef>
            </a:pPr>
            <a:endParaRPr lang="nb-NO" baseline="0" dirty="0" smtClean="0"/>
          </a:p>
          <a:p>
            <a:pPr eaLnBrk="1" hangingPunct="1">
              <a:spcBef>
                <a:spcPct val="0"/>
              </a:spcBef>
            </a:pPr>
            <a:r>
              <a:rPr lang="en-US" baseline="0" noProof="0" dirty="0" smtClean="0"/>
              <a:t>According to </a:t>
            </a:r>
            <a:r>
              <a:rPr lang="en-US" sz="1200" noProof="0" dirty="0" smtClean="0">
                <a:latin typeface="Tw Cen MT" panose="020B0602020104020603" pitchFamily="34" charset="0"/>
              </a:rPr>
              <a:t>the UN Resolution A/66/209</a:t>
            </a:r>
            <a:r>
              <a:rPr lang="en-US" sz="1200" baseline="0" noProof="0" dirty="0" smtClean="0">
                <a:latin typeface="Tw Cen MT" panose="020B0602020104020603" pitchFamily="34" charset="0"/>
              </a:rPr>
              <a:t> and </a:t>
            </a:r>
            <a:r>
              <a:rPr lang="en-US" sz="1200" kern="1200" dirty="0" smtClean="0">
                <a:solidFill>
                  <a:schemeClr val="tx1"/>
                </a:solidFill>
                <a:effectLst/>
                <a:latin typeface="+mn-lt"/>
                <a:ea typeface="+mn-ea"/>
                <a:cs typeface="+mn-cs"/>
              </a:rPr>
              <a:t>69/228 </a:t>
            </a:r>
            <a:r>
              <a:rPr lang="en-US" sz="1200" baseline="0" noProof="0" dirty="0" smtClean="0">
                <a:latin typeface="Tw Cen MT" panose="020B0602020104020603" pitchFamily="34" charset="0"/>
              </a:rPr>
              <a:t>the strengthening of SAIs will promote efficiency, accountability, effectiveness and transparency in public administration; this will consequently enhance the achievement of national development objectives. </a:t>
            </a:r>
            <a:endParaRPr lang="nb-NO" baseline="0" dirty="0" smtClean="0"/>
          </a:p>
          <a:p>
            <a:pPr eaLnBrk="1" hangingPunct="1">
              <a:spcBef>
                <a:spcPct val="0"/>
              </a:spcBef>
            </a:pPr>
            <a:r>
              <a:rPr lang="en-US" dirty="0" smtClean="0"/>
              <a:t>Academic research</a:t>
            </a:r>
            <a:r>
              <a:rPr lang="en-US" baseline="0" dirty="0" smtClean="0"/>
              <a:t> reasserts that SAIs, among other factors, have positive effects for the quality of government (Rothstein and </a:t>
            </a:r>
            <a:r>
              <a:rPr lang="en-US" baseline="0" dirty="0" err="1" smtClean="0"/>
              <a:t>Tannenberg</a:t>
            </a:r>
            <a:r>
              <a:rPr lang="en-US" baseline="0" dirty="0" smtClean="0"/>
              <a:t> M., University of Gothenburg 2015)</a:t>
            </a:r>
            <a:endParaRPr lang="en-US" dirty="0" smtClean="0"/>
          </a:p>
          <a:p>
            <a:pPr eaLnBrk="1" hangingPunct="1">
              <a:spcBef>
                <a:spcPct val="0"/>
              </a:spcBef>
            </a:pPr>
            <a:endParaRPr lang="en-US" dirty="0" smtClean="0"/>
          </a:p>
          <a:p>
            <a:pPr eaLnBrk="1" hangingPunct="1">
              <a:spcBef>
                <a:spcPct val="0"/>
              </a:spcBef>
            </a:pPr>
            <a:r>
              <a:rPr lang="en-US" dirty="0" smtClean="0"/>
              <a:t>Sources:</a:t>
            </a:r>
          </a:p>
          <a:p>
            <a:pPr eaLnBrk="1" hangingPunct="1">
              <a:spcBef>
                <a:spcPct val="0"/>
              </a:spcBef>
            </a:pPr>
            <a:r>
              <a:rPr lang="en-US" dirty="0" smtClean="0"/>
              <a:t>ISSAI 12 http://www.intosai.org/issai-executive-summaries/view/article/issai-12-the-value-and-benefits-of-supreme-audit-institutions-making-a-difference-to-the-liv.html</a:t>
            </a:r>
          </a:p>
          <a:p>
            <a:pPr eaLnBrk="1" hangingPunct="1">
              <a:spcBef>
                <a:spcPct val="0"/>
              </a:spcBef>
            </a:pPr>
            <a:r>
              <a:rPr lang="en-US" baseline="0" dirty="0" err="1" smtClean="0"/>
              <a:t>Tannenberg</a:t>
            </a:r>
            <a:r>
              <a:rPr lang="en-US" baseline="0" dirty="0" smtClean="0"/>
              <a:t> 2015: http://qog.pol.gu.se/digitalAssets/1549/1549815_the-quality-of-government-and-development-policy.pdf </a:t>
            </a:r>
          </a:p>
          <a:p>
            <a:pPr eaLnBrk="1" hangingPunct="1">
              <a:spcBef>
                <a:spcPct val="0"/>
              </a:spcBef>
            </a:pPr>
            <a:r>
              <a:rPr lang="en-US" dirty="0" smtClean="0"/>
              <a:t>A/RES/69/228 :http://www.intosai.org/fileadmin/downloads/downloads/0_news/2014/EN_Resolution_69_228.pdf</a:t>
            </a:r>
          </a:p>
          <a:p>
            <a:pPr eaLnBrk="1" hangingPunct="1">
              <a:spcBef>
                <a:spcPct val="0"/>
              </a:spcBef>
            </a:pPr>
            <a:r>
              <a:rPr lang="en-US" sz="1200" noProof="0" dirty="0" smtClean="0">
                <a:latin typeface="Tw Cen MT" panose="020B0602020104020603" pitchFamily="34" charset="0"/>
              </a:rPr>
              <a:t>UN Resolution A/66/209</a:t>
            </a:r>
            <a:r>
              <a:rPr lang="en-US" sz="1200" baseline="0" noProof="0" dirty="0" smtClean="0">
                <a:latin typeface="Tw Cen MT" panose="020B0602020104020603" pitchFamily="34" charset="0"/>
              </a:rPr>
              <a:t>: </a:t>
            </a:r>
            <a:r>
              <a:rPr lang="en-US" dirty="0" smtClean="0"/>
              <a:t>http://www.intosai.org/news/previous-information/previous-information-2011/010112-un-resolution-a66209.html</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4</a:t>
            </a:fld>
            <a:endParaRPr lang="en-US" smtClean="0"/>
          </a:p>
        </p:txBody>
      </p:sp>
    </p:spTree>
    <p:extLst>
      <p:ext uri="{BB962C8B-B14F-4D97-AF65-F5344CB8AC3E}">
        <p14:creationId xmlns:p14="http://schemas.microsoft.com/office/powerpoint/2010/main" val="853066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smtClean="0">
                <a:effectLst/>
              </a:rPr>
              <a:t>SAIs</a:t>
            </a:r>
            <a:r>
              <a:rPr lang="en-US" baseline="0" dirty="0" smtClean="0">
                <a:effectLst/>
              </a:rPr>
              <a:t> not only </a:t>
            </a:r>
            <a:r>
              <a:rPr lang="en-US" dirty="0" smtClean="0">
                <a:effectLst/>
              </a:rPr>
              <a:t>enhance the</a:t>
            </a:r>
            <a:r>
              <a:rPr lang="en-US" baseline="0" dirty="0" smtClean="0">
                <a:effectLst/>
              </a:rPr>
              <a:t> achievement of national development objectives but also internationally agreed development goals such as </a:t>
            </a:r>
            <a:r>
              <a:rPr lang="en-US" dirty="0" smtClean="0">
                <a:effectLst/>
              </a:rPr>
              <a:t>the UN Sustainable Development Goals.</a:t>
            </a:r>
            <a:r>
              <a:rPr lang="en-US" baseline="0" dirty="0" smtClean="0">
                <a:effectLst/>
              </a:rPr>
              <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effectLst/>
              </a:rPr>
              <a:t>SAIs do so by being </a:t>
            </a:r>
            <a:r>
              <a:rPr lang="en-US" sz="1200" b="0" noProof="0" dirty="0" smtClean="0">
                <a:latin typeface="Berlin Sans FB" panose="020E0602020502020306" pitchFamily="34" charset="0"/>
              </a:rPr>
              <a:t>models of transparency and accountability</a:t>
            </a:r>
            <a:r>
              <a:rPr lang="nb-NO" sz="1200" b="0" dirty="0" smtClean="0">
                <a:latin typeface="Berlin Sans FB" panose="020E0602020502020306" pitchFamily="34" charset="0"/>
              </a:rPr>
              <a:t>, </a:t>
            </a:r>
            <a:endParaRPr lang="en-US"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noProof="0" dirty="0" smtClean="0">
                <a:latin typeface="Berlin Sans FB" panose="020E0602020502020306" pitchFamily="34" charset="0"/>
              </a:rPr>
              <a:t>SAIs can, where mandated, conduct performance audits of national </a:t>
            </a:r>
            <a:r>
              <a:rPr lang="en-US" sz="1200" b="0" noProof="0" dirty="0" err="1" smtClean="0">
                <a:latin typeface="Berlin Sans FB" panose="020E0602020502020306" pitchFamily="34" charset="0"/>
              </a:rPr>
              <a:t>programmes</a:t>
            </a:r>
            <a:r>
              <a:rPr lang="en-US" sz="1200" b="0" noProof="0" dirty="0" smtClean="0">
                <a:latin typeface="Berlin Sans FB" panose="020E0602020502020306" pitchFamily="34" charset="0"/>
              </a:rPr>
              <a:t> that contribute to SDGs. They can also </a:t>
            </a:r>
            <a:r>
              <a:rPr lang="en-US" sz="1200" b="0" baseline="0" noProof="0" dirty="0" smtClean="0">
                <a:latin typeface="Berlin Sans FB" panose="020E0602020502020306" pitchFamily="34" charset="0"/>
              </a:rPr>
              <a:t>a</a:t>
            </a:r>
            <a:r>
              <a:rPr lang="en-US" sz="1200" b="0" noProof="0" dirty="0" smtClean="0">
                <a:latin typeface="Berlin Sans FB" panose="020E0602020502020306" pitchFamily="34" charset="0"/>
              </a:rPr>
              <a:t>ssess and support SDG 16</a:t>
            </a:r>
            <a:r>
              <a:rPr lang="nb-NO" sz="1200" b="0" dirty="0" smtClean="0">
                <a:latin typeface="Berlin Sans FB" panose="020E0602020502020306" pitchFamily="34" charset="0"/>
              </a:rPr>
              <a:t> – </a:t>
            </a:r>
            <a:r>
              <a:rPr lang="en-US" sz="1200" b="0" noProof="0" dirty="0" smtClean="0">
                <a:latin typeface="Berlin Sans FB" panose="020E0602020502020306" pitchFamily="34" charset="0"/>
              </a:rPr>
              <a:t>strengthening</a:t>
            </a:r>
            <a:r>
              <a:rPr lang="nb-NO" sz="1200" b="0" dirty="0" smtClean="0">
                <a:latin typeface="Berlin Sans FB" panose="020E0602020502020306" pitchFamily="34" charset="0"/>
              </a:rPr>
              <a:t> </a:t>
            </a:r>
            <a:r>
              <a:rPr lang="en-US" sz="1200" b="0" noProof="0" dirty="0" smtClean="0">
                <a:latin typeface="Berlin Sans FB" panose="020E0602020502020306" pitchFamily="34" charset="0"/>
              </a:rPr>
              <a:t>institutions by publishing relevant audit report</a:t>
            </a:r>
            <a:r>
              <a:rPr lang="nb-NO" sz="1200" b="0" dirty="0" smtClean="0">
                <a:latin typeface="Berlin Sans FB" panose="020E0602020502020306" pitchFamily="34" charset="0"/>
              </a:rPr>
              <a:t>s.</a:t>
            </a:r>
            <a:endParaRPr lang="en-US"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5</a:t>
            </a:fld>
            <a:endParaRPr lang="en-US"/>
          </a:p>
        </p:txBody>
      </p:sp>
    </p:spTree>
    <p:extLst>
      <p:ext uri="{BB962C8B-B14F-4D97-AF65-F5344CB8AC3E}">
        <p14:creationId xmlns:p14="http://schemas.microsoft.com/office/powerpoint/2010/main" val="2690929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SAIs</a:t>
            </a:r>
            <a:r>
              <a:rPr lang="en-US" baseline="0" dirty="0" smtClean="0"/>
              <a:t> are natural “allies” for development partners to ensure sustainability, effectiveness and impact of aid efforts. </a:t>
            </a:r>
          </a:p>
          <a:p>
            <a:pPr eaLnBrk="1" hangingPunct="1">
              <a:spcBef>
                <a:spcPct val="0"/>
              </a:spcBef>
            </a:pPr>
            <a:r>
              <a:rPr lang="en-US" baseline="0" dirty="0" smtClean="0"/>
              <a:t>Budget or sector support initiatives, for example, won’t be as effective and efficient as possible if the work of the SAI is not being properly delivered. If funds are misplaced and no one reports on it then efforts are wasted and development initiatives remain unsustainable. </a:t>
            </a:r>
          </a:p>
          <a:p>
            <a:pPr eaLnBrk="1" hangingPunct="1">
              <a:spcBef>
                <a:spcPct val="0"/>
              </a:spcBef>
            </a:pPr>
            <a:r>
              <a:rPr lang="en-US" baseline="0" dirty="0" smtClean="0"/>
              <a:t>The evidence of this argument follows in the next slides and examples..</a:t>
            </a:r>
            <a:endParaRPr lang="en-US" dirty="0" smtClean="0"/>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00A0DD-B60A-412E-B19D-9D7E8CB9B21D}" type="slidenum">
              <a:rPr lang="en-US" smtClean="0"/>
              <a:pPr fontAlgn="base">
                <a:spcBef>
                  <a:spcPct val="0"/>
                </a:spcBef>
                <a:spcAft>
                  <a:spcPct val="0"/>
                </a:spcAft>
                <a:defRPr/>
              </a:pPr>
              <a:t>6</a:t>
            </a:fld>
            <a:endParaRPr lang="en-US" smtClean="0"/>
          </a:p>
        </p:txBody>
      </p:sp>
    </p:spTree>
    <p:extLst>
      <p:ext uri="{BB962C8B-B14F-4D97-AF65-F5344CB8AC3E}">
        <p14:creationId xmlns:p14="http://schemas.microsoft.com/office/powerpoint/2010/main" val="2687273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7</a:t>
            </a:fld>
            <a:endParaRPr lang="en-US"/>
          </a:p>
        </p:txBody>
      </p:sp>
    </p:spTree>
    <p:extLst>
      <p:ext uri="{BB962C8B-B14F-4D97-AF65-F5344CB8AC3E}">
        <p14:creationId xmlns:p14="http://schemas.microsoft.com/office/powerpoint/2010/main" val="1120438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The</a:t>
            </a:r>
            <a:r>
              <a:rPr lang="en-US" baseline="0" dirty="0" smtClean="0"/>
              <a:t> first example is the case of SAI Uganda providing value and benefits to citizens. This is envisaged by its active role while publishing audit reports of </a:t>
            </a:r>
            <a:r>
              <a:rPr lang="en-US" dirty="0" smtClean="0"/>
              <a:t>environmental and local economic impact, and waste management in the oil industry.</a:t>
            </a:r>
            <a:r>
              <a:rPr lang="en-US" baseline="0" dirty="0" smtClean="0"/>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Reports have uncovered a threatening environmental situation in the national park. Great debate was encouraged afterwards.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SAI Uganda´s objective is to ensure that resources from oil do not go against Ugandans best interest, that it yields as much as possible but without destroying the environment. </a:t>
            </a:r>
          </a:p>
          <a:p>
            <a:pPr marL="0" marR="0" indent="0" algn="l" defTabSz="914400" rtl="0" eaLnBrk="0" fontAlgn="base" latinLnBrk="0" hangingPunct="0">
              <a:lnSpc>
                <a:spcPct val="100000"/>
              </a:lnSpc>
              <a:spcBef>
                <a:spcPct val="30000"/>
              </a:spcBef>
              <a:spcAft>
                <a:spcPct val="0"/>
              </a:spcAft>
              <a:buClrTx/>
              <a:buSzTx/>
              <a:buFontTx/>
              <a:buNone/>
              <a:tabLst/>
              <a:defRPr/>
            </a:pPr>
            <a:endParaRPr lang="nb-NO"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baseline="0" dirty="0" smtClean="0"/>
              <a:t>(Source: NORAD video </a:t>
            </a:r>
            <a:r>
              <a:rPr lang="nb-NO" baseline="0" dirty="0" err="1" smtClean="0"/>
              <a:t>December</a:t>
            </a:r>
            <a:r>
              <a:rPr lang="nb-NO" baseline="0" dirty="0" smtClean="0"/>
              <a:t> 2014)</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r>
              <a:rPr lang="nb-NO" dirty="0" smtClean="0"/>
              <a:t>As </a:t>
            </a:r>
            <a:r>
              <a:rPr lang="en-US" noProof="0" dirty="0" smtClean="0"/>
              <a:t>highlights</a:t>
            </a:r>
            <a:r>
              <a:rPr lang="en-US" baseline="0" noProof="0" dirty="0" smtClean="0"/>
              <a:t> of the </a:t>
            </a:r>
            <a:r>
              <a:rPr lang="nb-NO" baseline="0" dirty="0" smtClean="0"/>
              <a:t>case:</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noProof="0" dirty="0" smtClean="0"/>
              <a:t>Enhanced SAI support and coordinated aid efforts following the SAI strategy have had results benefiting citizens. </a:t>
            </a:r>
          </a:p>
          <a:p>
            <a:endParaRPr lang="nb-NO" baseline="0" dirty="0" smtClean="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8</a:t>
            </a:fld>
            <a:endParaRPr lang="en-US"/>
          </a:p>
        </p:txBody>
      </p:sp>
    </p:spTree>
    <p:extLst>
      <p:ext uri="{BB962C8B-B14F-4D97-AF65-F5344CB8AC3E}">
        <p14:creationId xmlns:p14="http://schemas.microsoft.com/office/powerpoint/2010/main" val="15140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The </a:t>
            </a:r>
            <a:r>
              <a:rPr lang="en-US" noProof="0" dirty="0" smtClean="0"/>
              <a:t>second example</a:t>
            </a:r>
            <a:r>
              <a:rPr lang="en-US" baseline="0" noProof="0" dirty="0" smtClean="0"/>
              <a:t> is the case of SAI Zambia. After the long-term support received since the end of the 90s decade and beginning of 2000, the SAI has managed to increase coverage and delivery of audit reports and has consequently </a:t>
            </a:r>
            <a:r>
              <a:rPr lang="nb-NO" baseline="0" dirty="0" err="1" smtClean="0"/>
              <a:t>made</a:t>
            </a:r>
            <a:r>
              <a:rPr lang="nb-NO" baseline="0" dirty="0" smtClean="0"/>
              <a:t> an </a:t>
            </a:r>
            <a:r>
              <a:rPr lang="nb-NO" baseline="0" dirty="0" err="1" smtClean="0"/>
              <a:t>impact</a:t>
            </a:r>
            <a:r>
              <a:rPr lang="nb-NO" baseline="0" dirty="0" smtClean="0"/>
              <a:t>. </a:t>
            </a:r>
          </a:p>
          <a:p>
            <a:r>
              <a:rPr lang="nb-NO" baseline="0" dirty="0" smtClean="0"/>
              <a:t>Reports from The Office </a:t>
            </a:r>
            <a:r>
              <a:rPr lang="en-US" baseline="0" noProof="0" dirty="0" smtClean="0"/>
              <a:t>of the Auditor General from 2010 indicated that this led to public costs savings and reductions in mismanagement of public funds</a:t>
            </a:r>
            <a:r>
              <a:rPr lang="nb-NO" baseline="0" dirty="0" smtClean="0"/>
              <a:t>. </a:t>
            </a:r>
            <a:endParaRPr lang="nb-NO" dirty="0" smtClean="0"/>
          </a:p>
          <a:p>
            <a:endParaRPr lang="nb-NO" dirty="0" smtClean="0"/>
          </a:p>
          <a:p>
            <a:r>
              <a:rPr lang="nb-NO" dirty="0" smtClean="0"/>
              <a:t>(Source: INTOSAI-Donor Cooperation Stocktaking Report 2010)</a:t>
            </a:r>
          </a:p>
          <a:p>
            <a:endParaRPr lang="nb-NO" dirty="0" smtClean="0"/>
          </a:p>
          <a:p>
            <a:r>
              <a:rPr lang="nb-NO" dirty="0" smtClean="0"/>
              <a:t>As </a:t>
            </a:r>
            <a:r>
              <a:rPr lang="en-US" noProof="0" dirty="0" smtClean="0"/>
              <a:t>highlights</a:t>
            </a:r>
            <a:r>
              <a:rPr lang="en-US" baseline="0" noProof="0" dirty="0" smtClean="0"/>
              <a:t> of the </a:t>
            </a:r>
            <a:r>
              <a:rPr lang="nb-NO" baseline="0" dirty="0" smtClean="0"/>
              <a:t>case:</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noProof="0" dirty="0" smtClean="0"/>
              <a:t>Sustainable long-term support enhanced SAI capabilities.  </a:t>
            </a:r>
            <a:r>
              <a:rPr lang="en-US" sz="1200" dirty="0" smtClean="0">
                <a:solidFill>
                  <a:schemeClr val="tx2"/>
                </a:solidFill>
              </a:rPr>
              <a:t>Efforts were coordinated through institutional cooperation agreements and multi-donor support </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9</a:t>
            </a:fld>
            <a:endParaRPr lang="en-US"/>
          </a:p>
        </p:txBody>
      </p:sp>
    </p:spTree>
    <p:extLst>
      <p:ext uri="{BB962C8B-B14F-4D97-AF65-F5344CB8AC3E}">
        <p14:creationId xmlns:p14="http://schemas.microsoft.com/office/powerpoint/2010/main" val="416845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solidFill>
                  <a:srgbClr val="FF0000"/>
                </a:solidFill>
              </a:rPr>
              <a:t>The </a:t>
            </a:r>
            <a:r>
              <a:rPr lang="en-US" noProof="0" dirty="0" smtClean="0">
                <a:solidFill>
                  <a:srgbClr val="FF0000"/>
                </a:solidFill>
              </a:rPr>
              <a:t>third example is the case of SAI Kenya which</a:t>
            </a:r>
            <a:r>
              <a:rPr lang="en-US" baseline="0" noProof="0" dirty="0" smtClean="0">
                <a:solidFill>
                  <a:srgbClr val="FF0000"/>
                </a:solidFill>
              </a:rPr>
              <a:t> has contributed to public debt management effectiveness after a performance audit that was published and debated in Parliament. Recommendations where approved and implemented,</a:t>
            </a:r>
            <a:r>
              <a:rPr lang="nb-NO" baseline="0" noProof="0" dirty="0" smtClean="0">
                <a:solidFill>
                  <a:srgbClr val="FF0000"/>
                </a:solidFill>
              </a:rPr>
              <a:t> </a:t>
            </a:r>
            <a:r>
              <a:rPr lang="nb-NO" baseline="0" noProof="0" dirty="0" err="1" smtClean="0">
                <a:solidFill>
                  <a:srgbClr val="FF0000"/>
                </a:solidFill>
              </a:rPr>
              <a:t>such</a:t>
            </a:r>
            <a:r>
              <a:rPr lang="nb-NO" baseline="0" noProof="0" dirty="0" smtClean="0">
                <a:solidFill>
                  <a:srgbClr val="FF0000"/>
                </a:solidFill>
              </a:rPr>
              <a:t> as </a:t>
            </a:r>
            <a:r>
              <a:rPr lang="nb-NO" baseline="0" noProof="0" dirty="0" err="1" smtClean="0">
                <a:solidFill>
                  <a:srgbClr val="FF0000"/>
                </a:solidFill>
              </a:rPr>
              <a:t>the</a:t>
            </a:r>
            <a:r>
              <a:rPr lang="nb-NO" baseline="0" noProof="0" dirty="0" smtClean="0">
                <a:solidFill>
                  <a:srgbClr val="FF0000"/>
                </a:solidFill>
              </a:rPr>
              <a:t> </a:t>
            </a:r>
            <a:r>
              <a:rPr lang="nb-NO" baseline="0" noProof="0" dirty="0" err="1" smtClean="0">
                <a:solidFill>
                  <a:srgbClr val="FF0000"/>
                </a:solidFill>
              </a:rPr>
              <a:t>ones</a:t>
            </a:r>
            <a:r>
              <a:rPr lang="nb-NO" baseline="0" noProof="0" dirty="0" smtClean="0">
                <a:solidFill>
                  <a:srgbClr val="FF0000"/>
                </a:solidFill>
              </a:rPr>
              <a:t> </a:t>
            </a:r>
            <a:r>
              <a:rPr lang="nb-NO" baseline="0" noProof="0" dirty="0" err="1" smtClean="0">
                <a:solidFill>
                  <a:srgbClr val="FF0000"/>
                </a:solidFill>
              </a:rPr>
              <a:t>seen</a:t>
            </a:r>
            <a:r>
              <a:rPr lang="nb-NO" baseline="0" noProof="0" dirty="0" smtClean="0">
                <a:solidFill>
                  <a:srgbClr val="FF0000"/>
                </a:solidFill>
              </a:rPr>
              <a:t> in </a:t>
            </a:r>
            <a:r>
              <a:rPr lang="nb-NO" baseline="0" noProof="0" dirty="0" err="1" smtClean="0">
                <a:solidFill>
                  <a:srgbClr val="FF0000"/>
                </a:solidFill>
              </a:rPr>
              <a:t>this</a:t>
            </a:r>
            <a:r>
              <a:rPr lang="nb-NO" baseline="0" noProof="0" dirty="0" smtClean="0">
                <a:solidFill>
                  <a:srgbClr val="FF0000"/>
                </a:solidFill>
              </a:rPr>
              <a:t> slide. </a:t>
            </a:r>
          </a:p>
          <a:p>
            <a:endParaRPr lang="nb-NO" baseline="0" noProof="0" dirty="0" smtClean="0">
              <a:solidFill>
                <a:srgbClr val="FF0000"/>
              </a:solidFill>
            </a:endParaRPr>
          </a:p>
          <a:p>
            <a:r>
              <a:rPr lang="nb-NO" baseline="0" noProof="0" dirty="0" smtClean="0">
                <a:solidFill>
                  <a:srgbClr val="FF0000"/>
                </a:solidFill>
              </a:rPr>
              <a:t>SAI Kenya </a:t>
            </a:r>
            <a:r>
              <a:rPr lang="nb-NO" baseline="0" noProof="0" dirty="0" err="1" smtClean="0">
                <a:solidFill>
                  <a:srgbClr val="FF0000"/>
                </a:solidFill>
              </a:rPr>
              <a:t>did</a:t>
            </a:r>
            <a:r>
              <a:rPr lang="nb-NO" baseline="0" noProof="0" dirty="0" smtClean="0">
                <a:solidFill>
                  <a:srgbClr val="FF0000"/>
                </a:solidFill>
              </a:rPr>
              <a:t> </a:t>
            </a:r>
            <a:r>
              <a:rPr lang="nb-NO" baseline="0" noProof="0" dirty="0" err="1" smtClean="0">
                <a:solidFill>
                  <a:srgbClr val="FF0000"/>
                </a:solidFill>
              </a:rPr>
              <a:t>the</a:t>
            </a:r>
            <a:r>
              <a:rPr lang="nb-NO" baseline="0" noProof="0" dirty="0" smtClean="0">
                <a:solidFill>
                  <a:srgbClr val="FF0000"/>
                </a:solidFill>
              </a:rPr>
              <a:t> </a:t>
            </a:r>
            <a:r>
              <a:rPr lang="nb-NO" baseline="0" noProof="0" dirty="0" err="1" smtClean="0">
                <a:solidFill>
                  <a:srgbClr val="FF0000"/>
                </a:solidFill>
              </a:rPr>
              <a:t>audit</a:t>
            </a:r>
            <a:r>
              <a:rPr lang="nb-NO" baseline="0" noProof="0" dirty="0" smtClean="0">
                <a:solidFill>
                  <a:srgbClr val="FF0000"/>
                </a:solidFill>
              </a:rPr>
              <a:t> and report </a:t>
            </a:r>
            <a:r>
              <a:rPr lang="nb-NO" baseline="0" noProof="0" dirty="0" err="1" smtClean="0">
                <a:solidFill>
                  <a:srgbClr val="FF0000"/>
                </a:solidFill>
              </a:rPr>
              <a:t>while</a:t>
            </a:r>
            <a:r>
              <a:rPr lang="nb-NO" baseline="0" noProof="0" dirty="0" smtClean="0">
                <a:solidFill>
                  <a:srgbClr val="FF0000"/>
                </a:solidFill>
              </a:rPr>
              <a:t> </a:t>
            </a:r>
            <a:r>
              <a:rPr lang="nb-NO" baseline="0" noProof="0" dirty="0" err="1" smtClean="0">
                <a:solidFill>
                  <a:srgbClr val="FF0000"/>
                </a:solidFill>
              </a:rPr>
              <a:t>participating</a:t>
            </a:r>
            <a:r>
              <a:rPr lang="nb-NO" baseline="0" noProof="0" dirty="0" smtClean="0">
                <a:solidFill>
                  <a:srgbClr val="FF0000"/>
                </a:solidFill>
              </a:rPr>
              <a:t> in </a:t>
            </a:r>
            <a:r>
              <a:rPr lang="nb-NO" baseline="0" noProof="0" dirty="0" err="1" smtClean="0">
                <a:solidFill>
                  <a:srgbClr val="FF0000"/>
                </a:solidFill>
              </a:rPr>
              <a:t>the</a:t>
            </a:r>
            <a:r>
              <a:rPr lang="nb-NO" baseline="0" noProof="0" dirty="0" smtClean="0">
                <a:solidFill>
                  <a:srgbClr val="FF0000"/>
                </a:solidFill>
              </a:rPr>
              <a:t> </a:t>
            </a:r>
            <a:r>
              <a:rPr lang="en-US" baseline="0" noProof="0" dirty="0" smtClean="0">
                <a:solidFill>
                  <a:srgbClr val="FF0000"/>
                </a:solidFill>
              </a:rPr>
              <a:t>IDI Global </a:t>
            </a:r>
            <a:r>
              <a:rPr lang="en-US" baseline="0" noProof="0" dirty="0" err="1" smtClean="0">
                <a:solidFill>
                  <a:srgbClr val="FF0000"/>
                </a:solidFill>
              </a:rPr>
              <a:t>Programme</a:t>
            </a:r>
            <a:r>
              <a:rPr lang="en-US" baseline="0" noProof="0" dirty="0" smtClean="0">
                <a:solidFill>
                  <a:srgbClr val="FF0000"/>
                </a:solidFill>
              </a:rPr>
              <a:t> on the Audit of Sovereign Lending and Borrowing Frameworks 2015-2016. </a:t>
            </a:r>
          </a:p>
          <a:p>
            <a:endParaRPr lang="nb-NO" dirty="0" smtClean="0">
              <a:solidFill>
                <a:srgbClr val="FF0000"/>
              </a:solidFill>
            </a:endParaRPr>
          </a:p>
          <a:p>
            <a:r>
              <a:rPr lang="nb-NO" dirty="0" smtClean="0">
                <a:solidFill>
                  <a:srgbClr val="FF0000"/>
                </a:solidFill>
              </a:rPr>
              <a:t>(Source: IDI </a:t>
            </a:r>
            <a:r>
              <a:rPr lang="nb-NO" dirty="0" err="1" smtClean="0">
                <a:solidFill>
                  <a:srgbClr val="FF0000"/>
                </a:solidFill>
              </a:rPr>
              <a:t>Performance</a:t>
            </a:r>
            <a:r>
              <a:rPr lang="nb-NO" baseline="0" dirty="0" smtClean="0">
                <a:solidFill>
                  <a:srgbClr val="FF0000"/>
                </a:solidFill>
              </a:rPr>
              <a:t> and </a:t>
            </a:r>
            <a:r>
              <a:rPr lang="nb-NO" baseline="0" dirty="0" err="1" smtClean="0">
                <a:solidFill>
                  <a:srgbClr val="FF0000"/>
                </a:solidFill>
              </a:rPr>
              <a:t>Accountability</a:t>
            </a:r>
            <a:r>
              <a:rPr lang="nb-NO" baseline="0" dirty="0" smtClean="0">
                <a:solidFill>
                  <a:srgbClr val="FF0000"/>
                </a:solidFill>
              </a:rPr>
              <a:t> Report 2016 pg.20)</a:t>
            </a:r>
            <a:endParaRPr lang="en-US" baseline="0" dirty="0" smtClean="0">
              <a:solidFill>
                <a:srgbClr val="FF0000"/>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nb-NO" dirty="0" smtClean="0"/>
              <a:t>As </a:t>
            </a:r>
            <a:r>
              <a:rPr lang="en-US" noProof="0" dirty="0" smtClean="0"/>
              <a:t>highlights</a:t>
            </a:r>
            <a:r>
              <a:rPr lang="en-US" baseline="0" noProof="0" dirty="0" smtClean="0"/>
              <a:t> of the </a:t>
            </a:r>
            <a:r>
              <a:rPr lang="nb-NO" baseline="0" dirty="0" smtClean="0"/>
              <a:t>case:</a:t>
            </a:r>
          </a:p>
          <a:p>
            <a:pPr marL="0" marR="0" indent="0" algn="l" defTabSz="914400" rtl="0" eaLnBrk="0" fontAlgn="base" latinLnBrk="0" hangingPunct="0">
              <a:lnSpc>
                <a:spcPct val="100000"/>
              </a:lnSpc>
              <a:spcBef>
                <a:spcPct val="30000"/>
              </a:spcBef>
              <a:spcAft>
                <a:spcPct val="0"/>
              </a:spcAft>
              <a:buClrTx/>
              <a:buSzTx/>
              <a:buFontTx/>
              <a:buNone/>
              <a:tabLst/>
              <a:defRPr/>
            </a:pPr>
            <a:r>
              <a:rPr lang="nb-NO" baseline="0" dirty="0" smtClean="0"/>
              <a:t>SAI </a:t>
            </a:r>
            <a:r>
              <a:rPr lang="en-US" baseline="0" noProof="0" dirty="0" smtClean="0"/>
              <a:t>Kenya participation in the IDI </a:t>
            </a:r>
            <a:r>
              <a:rPr lang="en-US" baseline="0" noProof="0" dirty="0" err="1" smtClean="0"/>
              <a:t>programme</a:t>
            </a:r>
            <a:r>
              <a:rPr lang="en-US" baseline="0" noProof="0" dirty="0" smtClean="0"/>
              <a:t> was harmonized and adjusted to the country needs. SAI Kenya trained itself and delivered audit reports to the high quality needed to get its recommendations approved and thus made an impact relevant for the well being of the citizens. </a:t>
            </a:r>
          </a:p>
          <a:p>
            <a:endParaRPr lang="en-US" dirty="0" smtClean="0"/>
          </a:p>
          <a:p>
            <a:r>
              <a:rPr lang="en-US" dirty="0" smtClean="0"/>
              <a:t>Up until this moment</a:t>
            </a:r>
            <a:r>
              <a:rPr lang="en-US" baseline="0" dirty="0" smtClean="0"/>
              <a:t> we have observed a few examples of SAIs in their ally role. </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10</a:t>
            </a:fld>
            <a:endParaRPr lang="en-US"/>
          </a:p>
        </p:txBody>
      </p:sp>
    </p:spTree>
    <p:extLst>
      <p:ext uri="{BB962C8B-B14F-4D97-AF65-F5344CB8AC3E}">
        <p14:creationId xmlns:p14="http://schemas.microsoft.com/office/powerpoint/2010/main" val="2538073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development partners are willing to support sector programs for example in education or health, but the levels of corruption in the public sector are too high that distort the effectiveness of the programs; then it means that Aid efforts are wasted. </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11</a:t>
            </a:fld>
            <a:endParaRPr lang="en-US"/>
          </a:p>
        </p:txBody>
      </p:sp>
    </p:spTree>
    <p:extLst>
      <p:ext uri="{BB962C8B-B14F-4D97-AF65-F5344CB8AC3E}">
        <p14:creationId xmlns:p14="http://schemas.microsoft.com/office/powerpoint/2010/main" val="2502958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Unless the SAI is strong and</a:t>
            </a:r>
            <a:r>
              <a:rPr lang="en-US" baseline="0" dirty="0" smtClean="0"/>
              <a:t> able to </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dirty="0" smtClean="0">
                <a:solidFill>
                  <a:schemeClr val="bg1"/>
                </a:solidFill>
              </a:rPr>
              <a:t>Carry out external audit and scrutiny of national and international funds: in order to</a:t>
            </a:r>
            <a:r>
              <a:rPr lang="en-US" sz="1200" baseline="0" dirty="0" smtClean="0">
                <a:solidFill>
                  <a:schemeClr val="bg1"/>
                </a:solidFill>
              </a:rPr>
              <a:t> review if they are being used towards their intended purpose in a efficient and effective manner. SAIs serve as in-country systems for managing fiduciary and developmental effectiveness risks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dirty="0" smtClean="0">
                <a:solidFill>
                  <a:schemeClr val="bg1"/>
                </a:solidFill>
              </a:rPr>
              <a:t>Detect</a:t>
            </a:r>
            <a:r>
              <a:rPr lang="en-US" sz="1200" baseline="0" dirty="0" smtClean="0">
                <a:solidFill>
                  <a:schemeClr val="bg1"/>
                </a:solidFill>
              </a:rPr>
              <a:t> </a:t>
            </a:r>
            <a:r>
              <a:rPr lang="en-US" sz="1200" dirty="0" smtClean="0">
                <a:solidFill>
                  <a:schemeClr val="bg1"/>
                </a:solidFill>
              </a:rPr>
              <a:t>and deter corruption: by creating a strong control framework and increasing the chance</a:t>
            </a:r>
            <a:r>
              <a:rPr lang="en-US" sz="1200" baseline="0" dirty="0" smtClean="0">
                <a:solidFill>
                  <a:schemeClr val="bg1"/>
                </a:solidFill>
              </a:rPr>
              <a:t> of detecting corruption, SAIs can also act as an incentive against corruption.</a:t>
            </a: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dirty="0" smtClean="0">
                <a:solidFill>
                  <a:schemeClr val="bg1"/>
                </a:solidFill>
              </a:rPr>
              <a:t>Help with costs savings and efficiency in public sector: SAIs</a:t>
            </a:r>
            <a:r>
              <a:rPr lang="en-US" sz="1200" baseline="0" dirty="0" smtClean="0">
                <a:solidFill>
                  <a:schemeClr val="bg1"/>
                </a:solidFill>
              </a:rPr>
              <a:t> contribute to development and improved service delivery </a:t>
            </a:r>
            <a:r>
              <a:rPr lang="en-US" sz="1200" dirty="0" smtClean="0">
                <a:solidFill>
                  <a:schemeClr val="bg1"/>
                </a:solidFill>
              </a:rPr>
              <a:t>by reporting issues and enforcing changes. </a:t>
            </a:r>
            <a:r>
              <a:rPr lang="en-US" sz="1200" baseline="0" dirty="0" smtClean="0">
                <a:solidFill>
                  <a:schemeClr val="bg1"/>
                </a:solidFill>
              </a:rPr>
              <a:t>With or without jurisdictional powers, SAIs can encourage and potentially enforce changes when reporting to Parliament and citizens and making recommendations</a:t>
            </a: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endParaRPr lang="en-US" sz="1200" dirty="0" smtClean="0">
              <a:solidFill>
                <a:schemeClr val="bg1"/>
              </a:solidFill>
            </a:endParaRP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200" dirty="0" smtClean="0">
                <a:solidFill>
                  <a:schemeClr val="bg1"/>
                </a:solidFill>
              </a:rPr>
              <a:t>Strengthen citizen participation: by publishing findings that are understandable and</a:t>
            </a:r>
            <a:r>
              <a:rPr lang="en-US" sz="1200" baseline="0" dirty="0" smtClean="0">
                <a:solidFill>
                  <a:schemeClr val="bg1"/>
                </a:solidFill>
              </a:rPr>
              <a:t> readable for</a:t>
            </a:r>
            <a:r>
              <a:rPr lang="en-US" sz="1200" dirty="0" smtClean="0">
                <a:solidFill>
                  <a:schemeClr val="bg1"/>
                </a:solidFill>
              </a:rPr>
              <a:t> </a:t>
            </a:r>
            <a:r>
              <a:rPr lang="en-US" sz="1200" baseline="0" dirty="0" smtClean="0">
                <a:solidFill>
                  <a:schemeClr val="bg1"/>
                </a:solidFill>
              </a:rPr>
              <a:t>citizens so that they can take an active role in topics of national interest. Thereby strengthening state-society relations, democracy and legitimacy</a:t>
            </a:r>
            <a:endParaRPr lang="en-US" sz="1200" dirty="0" smtClean="0">
              <a:solidFill>
                <a:schemeClr val="bg1"/>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dirty="0" smtClean="0">
              <a:solidFill>
                <a:schemeClr val="bg1"/>
              </a:solidFill>
            </a:endParaRPr>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12</a:t>
            </a:fld>
            <a:endParaRPr lang="en-US"/>
          </a:p>
        </p:txBody>
      </p:sp>
    </p:spTree>
    <p:extLst>
      <p:ext uri="{BB962C8B-B14F-4D97-AF65-F5344CB8AC3E}">
        <p14:creationId xmlns:p14="http://schemas.microsoft.com/office/powerpoint/2010/main" val="260712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13</a:t>
            </a:fld>
            <a:endParaRPr lang="en-US"/>
          </a:p>
        </p:txBody>
      </p:sp>
    </p:spTree>
    <p:extLst>
      <p:ext uri="{BB962C8B-B14F-4D97-AF65-F5344CB8AC3E}">
        <p14:creationId xmlns:p14="http://schemas.microsoft.com/office/powerpoint/2010/main" val="303332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solidFill>
                  <a:schemeClr val="tx2">
                    <a:lumMod val="75000"/>
                  </a:schemeClr>
                </a:solidFill>
              </a:rPr>
              <a:t>Because SAIs still struggle with key issues such as independence and audit coverage,</a:t>
            </a:r>
            <a:r>
              <a:rPr lang="en-US" sz="1200" baseline="0" dirty="0" smtClean="0">
                <a:solidFill>
                  <a:schemeClr val="tx2">
                    <a:lumMod val="75000"/>
                  </a:schemeClr>
                </a:solidFill>
              </a:rPr>
              <a:t> as reported</a:t>
            </a:r>
            <a:r>
              <a:rPr lang="en-US" sz="1200" dirty="0" smtClean="0">
                <a:solidFill>
                  <a:schemeClr val="tx2"/>
                </a:solidFill>
              </a:rPr>
              <a:t> by INTOSAI Development Initiative in its Global SAI Stocktaking Report 2014 - Performance, Capacities and Needs of SAIs,</a:t>
            </a:r>
            <a:r>
              <a:rPr lang="en-US" sz="1200" baseline="0" dirty="0" smtClean="0">
                <a:solidFill>
                  <a:schemeClr val="tx2"/>
                </a:solidFill>
              </a:rPr>
              <a:t> </a:t>
            </a:r>
            <a:endParaRPr lang="nb-NO" dirty="0" smtClean="0"/>
          </a:p>
          <a:p>
            <a:endParaRPr lang="nb-NO" dirty="0" smtClean="0"/>
          </a:p>
          <a:p>
            <a:r>
              <a:rPr lang="en-US" sz="1200" b="0" i="0" u="none" strike="noStrike" kern="1200" baseline="0" dirty="0" smtClean="0">
                <a:solidFill>
                  <a:schemeClr val="tx1"/>
                </a:solidFill>
                <a:latin typeface="+mn-lt"/>
                <a:ea typeface="+mn-ea"/>
                <a:cs typeface="+mn-cs"/>
              </a:rPr>
              <a:t>The 2014 Stocktaking assessed results on SAI coverage of audited entities within mandate against a set of specified benchmarks for compliance, financial and Performance Audit. From that, the figure 1. </a:t>
            </a:r>
            <a:r>
              <a:rPr lang="en-US" baseline="0" noProof="0" dirty="0" smtClean="0"/>
              <a:t>Audit Coverage by types of audit per OECD-DAC list,</a:t>
            </a:r>
            <a:r>
              <a:rPr lang="en-US" sz="1200" b="0" i="0" u="none" strike="noStrike" kern="1200" baseline="0" noProof="0" dirty="0" smtClean="0">
                <a:solidFill>
                  <a:schemeClr val="tx1"/>
                </a:solidFill>
                <a:latin typeface="+mn-lt"/>
                <a:ea typeface="+mn-ea"/>
                <a:cs typeface="+mn-cs"/>
              </a:rPr>
              <a:t> illustrates that 38% of SAIs from</a:t>
            </a:r>
            <a:r>
              <a:rPr lang="en-US" sz="1200" b="0" i="0" u="none" strike="noStrike" kern="1200" baseline="0" dirty="0" smtClean="0">
                <a:solidFill>
                  <a:schemeClr val="tx1"/>
                </a:solidFill>
                <a:latin typeface="+mn-lt"/>
                <a:ea typeface="+mn-ea"/>
                <a:cs typeface="+mn-cs"/>
              </a:rPr>
              <a:t> </a:t>
            </a:r>
            <a:r>
              <a:rPr lang="en-US" baseline="0" noProof="0" dirty="0" smtClean="0"/>
              <a:t>low income countries, for example, indicated that they met these criteria for adequate performance audit coverage, 57% of them indicated that the met the criteria for compliance audit coverage and 69% of them met criteria for financial audit coverage</a:t>
            </a:r>
            <a:r>
              <a:rPr lang="nb-NO" baseline="0" dirty="0" smtClean="0"/>
              <a:t>.</a:t>
            </a:r>
          </a:p>
          <a:p>
            <a:endParaRPr lang="nb-NO"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In relation to independence,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SAIs where their budget is presented</a:t>
            </a:r>
            <a:r>
              <a:rPr lang="en-US" sz="1200" kern="1200" baseline="0" dirty="0" smtClean="0">
                <a:solidFill>
                  <a:schemeClr val="tx1"/>
                </a:solidFill>
                <a:effectLst/>
                <a:latin typeface="+mn-lt"/>
                <a:ea typeface="+mn-ea"/>
                <a:cs typeface="+mn-cs"/>
              </a:rPr>
              <a:t> directly to the Legislature, figure 2., </a:t>
            </a:r>
            <a:r>
              <a:rPr lang="en-GB" sz="1200" kern="1200" dirty="0" smtClean="0">
                <a:solidFill>
                  <a:schemeClr val="tx1"/>
                </a:solidFill>
                <a:effectLst/>
                <a:latin typeface="+mn-lt"/>
                <a:ea typeface="+mn-ea"/>
                <a:cs typeface="+mn-cs"/>
              </a:rPr>
              <a:t>suggest that less than 40% of SAIs operate within a legal framework that enables them to present their budgets direct to their legislatures</a:t>
            </a:r>
            <a:r>
              <a:rPr lang="en-US" sz="1200" kern="1200" baseline="0" dirty="0" smtClean="0">
                <a:solidFill>
                  <a:schemeClr val="tx1"/>
                </a:solidFill>
                <a:effectLst/>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baseline="0" dirty="0" smtClean="0">
                <a:solidFill>
                  <a:schemeClr val="tx1"/>
                </a:solidFill>
                <a:effectLst/>
                <a:latin typeface="+mn-lt"/>
                <a:ea typeface="+mn-ea"/>
                <a:cs typeface="+mn-cs"/>
              </a:rPr>
              <a:t>Although these </a:t>
            </a:r>
            <a:r>
              <a:rPr lang="en-GB" sz="1200" kern="1200" dirty="0" smtClean="0">
                <a:solidFill>
                  <a:schemeClr val="tx1"/>
                </a:solidFill>
                <a:effectLst/>
                <a:latin typeface="+mn-lt"/>
                <a:ea typeface="+mn-ea"/>
                <a:cs typeface="+mn-cs"/>
              </a:rPr>
              <a:t>independence constraints may potentially be mitigated provided there are other safeguards in place, such as the right of an SAI to appeal to its legislature against an inadequate budget allocation.</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Figure 3., shows that, overall, just 55% of all SAI respondents indicated that they could appeal to their legislatures in these circumstances, and this response by income classification shows that, relatively fewer SAIs from Low Income Countries have the right to appeal their budget (39%)</a:t>
            </a:r>
            <a:r>
              <a:rPr lang="en-US" sz="1200" kern="1200" baseline="0" dirty="0" smtClean="0">
                <a:solidFill>
                  <a:schemeClr val="tx1"/>
                </a:solidFill>
                <a:effectLst/>
                <a:latin typeface="+mn-lt"/>
                <a:ea typeface="+mn-ea"/>
                <a:cs typeface="+mn-cs"/>
              </a:rPr>
              <a:t>. </a:t>
            </a:r>
            <a:endParaRPr lang="en-US" sz="1200" dirty="0" smtClean="0">
              <a:solidFill>
                <a:schemeClr val="tx2"/>
              </a:solidFill>
            </a:endParaRPr>
          </a:p>
          <a:p>
            <a:endParaRPr lang="nb-NO" dirty="0" smtClean="0"/>
          </a:p>
          <a:p>
            <a:r>
              <a:rPr lang="nb-NO" dirty="0" smtClean="0"/>
              <a:t>(Source:</a:t>
            </a:r>
            <a:r>
              <a:rPr lang="nb-NO" baseline="0" dirty="0" smtClean="0"/>
              <a:t> </a:t>
            </a:r>
            <a:r>
              <a:rPr lang="en-US" sz="1200" dirty="0" smtClean="0">
                <a:solidFill>
                  <a:schemeClr val="tx2"/>
                </a:solidFill>
              </a:rPr>
              <a:t>INTOSAI Development Initiative in its  Performance, Capacities and Needs of SAIs-Global SAI Stocktaking Report 2014)</a:t>
            </a:r>
          </a:p>
          <a:p>
            <a:endParaRPr lang="en-US" sz="1200" dirty="0" smtClean="0">
              <a:solidFill>
                <a:schemeClr val="tx2"/>
              </a:solidFill>
            </a:endParaRPr>
          </a:p>
          <a:p>
            <a:r>
              <a:rPr lang="en-US" sz="1200" kern="1200" dirty="0" smtClean="0">
                <a:solidFill>
                  <a:schemeClr val="tx1"/>
                </a:solidFill>
                <a:effectLst/>
                <a:latin typeface="+mn-lt"/>
                <a:ea typeface="+mn-ea"/>
                <a:cs typeface="+mn-cs"/>
              </a:rPr>
              <a:t>The IDI report is based on information collected from a Global Survey sent to all SAIs worldwide in 2013-2014 (The global survey had a response rate of 84% among SAIs globally</a:t>
            </a:r>
            <a:r>
              <a:rPr lang="en-US" sz="1200" kern="1200" baseline="30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supplemented with information from PEFA assessments, Open Budget Index, monitoring sample for ISSAI implementation and others</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14</a:t>
            </a:fld>
            <a:endParaRPr lang="en-US"/>
          </a:p>
        </p:txBody>
      </p:sp>
    </p:spTree>
    <p:extLst>
      <p:ext uri="{BB962C8B-B14F-4D97-AF65-F5344CB8AC3E}">
        <p14:creationId xmlns:p14="http://schemas.microsoft.com/office/powerpoint/2010/main" val="1094771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So </a:t>
            </a:r>
            <a:r>
              <a:rPr lang="nb-NO" dirty="0" err="1" smtClean="0"/>
              <a:t>with</a:t>
            </a:r>
            <a:r>
              <a:rPr lang="nb-NO" dirty="0" smtClean="0"/>
              <a:t> </a:t>
            </a:r>
            <a:r>
              <a:rPr lang="nb-NO" dirty="0" err="1" smtClean="0"/>
              <a:t>these</a:t>
            </a:r>
            <a:r>
              <a:rPr lang="nb-NO" dirty="0" smtClean="0"/>
              <a:t> </a:t>
            </a:r>
            <a:r>
              <a:rPr lang="nb-NO" dirty="0" err="1" smtClean="0"/>
              <a:t>compelling</a:t>
            </a:r>
            <a:r>
              <a:rPr lang="nb-NO" dirty="0" smtClean="0"/>
              <a:t> arguments </a:t>
            </a:r>
            <a:r>
              <a:rPr lang="nb-NO" dirty="0" err="1" smtClean="0"/>
              <a:t>presented</a:t>
            </a:r>
            <a:r>
              <a:rPr lang="nb-NO" dirty="0" smtClean="0"/>
              <a:t>, </a:t>
            </a:r>
            <a:r>
              <a:rPr lang="nb-NO" dirty="0" err="1" smtClean="0"/>
              <a:t>why</a:t>
            </a:r>
            <a:r>
              <a:rPr lang="nb-NO" dirty="0" smtClean="0"/>
              <a:t> not</a:t>
            </a:r>
            <a:r>
              <a:rPr lang="nb-NO" baseline="0" dirty="0" smtClean="0"/>
              <a:t> support SAIs?</a:t>
            </a:r>
            <a:endParaRPr lang="nb-NO"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15</a:t>
            </a:fld>
            <a:endParaRPr lang="en-US"/>
          </a:p>
        </p:txBody>
      </p:sp>
    </p:spTree>
    <p:extLst>
      <p:ext uri="{BB962C8B-B14F-4D97-AF65-F5344CB8AC3E}">
        <p14:creationId xmlns:p14="http://schemas.microsoft.com/office/powerpoint/2010/main" val="616053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Development Partners</a:t>
            </a:r>
            <a:r>
              <a:rPr lang="en-GB" sz="1200" kern="1200" baseline="0" dirty="0" smtClean="0">
                <a:solidFill>
                  <a:schemeClr val="tx1"/>
                </a:solidFill>
                <a:effectLst/>
                <a:latin typeface="+mn-lt"/>
                <a:ea typeface="+mn-ea"/>
                <a:cs typeface="+mn-cs"/>
              </a:rPr>
              <a:t> can maximize their efforts when: </a:t>
            </a:r>
          </a:p>
          <a:p>
            <a:r>
              <a:rPr lang="nb-NO" b="0" dirty="0" smtClean="0">
                <a:effectLst>
                  <a:outerShdw blurRad="38100" dist="38100" dir="2700000" algn="tl">
                    <a:srgbClr val="000000">
                      <a:alpha val="43137"/>
                    </a:srgbClr>
                  </a:outerShdw>
                </a:effectLst>
              </a:rPr>
              <a:t>- </a:t>
            </a:r>
            <a:r>
              <a:rPr lang="en-US" b="0" noProof="0" dirty="0" smtClean="0">
                <a:effectLst>
                  <a:outerShdw blurRad="38100" dist="38100" dir="2700000" algn="tl">
                    <a:srgbClr val="000000">
                      <a:alpha val="43137"/>
                    </a:srgbClr>
                  </a:outerShdw>
                </a:effectLst>
              </a:rPr>
              <a:t>Strategies</a:t>
            </a:r>
            <a:r>
              <a:rPr lang="nb-NO" b="0" dirty="0" smtClean="0">
                <a:effectLst>
                  <a:outerShdw blurRad="38100" dist="38100" dir="2700000" algn="tl">
                    <a:srgbClr val="000000">
                      <a:alpha val="43137"/>
                    </a:srgbClr>
                  </a:outerShdw>
                </a:effectLst>
              </a:rPr>
              <a:t> </a:t>
            </a:r>
            <a:r>
              <a:rPr lang="en-US" b="0" noProof="0" dirty="0" smtClean="0">
                <a:effectLst>
                  <a:outerShdw blurRad="38100" dist="38100" dir="2700000" algn="tl">
                    <a:srgbClr val="000000">
                      <a:alpha val="43137"/>
                    </a:srgbClr>
                  </a:outerShdw>
                </a:effectLst>
              </a:rPr>
              <a:t>are </a:t>
            </a:r>
            <a:r>
              <a:rPr lang="en-US" b="1" i="1" noProof="0" dirty="0" smtClean="0">
                <a:effectLst>
                  <a:outerShdw blurRad="38100" dist="38100" dir="2700000" algn="tl">
                    <a:srgbClr val="000000">
                      <a:alpha val="43137"/>
                    </a:srgbClr>
                  </a:outerShdw>
                </a:effectLst>
              </a:rPr>
              <a:t>country-led                  </a:t>
            </a:r>
            <a:r>
              <a:rPr lang="en-US" b="0" i="0" noProof="0" dirty="0" smtClean="0">
                <a:effectLst/>
              </a:rPr>
              <a:t>as</a:t>
            </a:r>
            <a:r>
              <a:rPr lang="en-US" b="0" i="0" baseline="0" noProof="0" dirty="0" smtClean="0">
                <a:effectLst/>
              </a:rPr>
              <a:t> example SAI Sierra Leone in the case of the Ebola </a:t>
            </a:r>
            <a:r>
              <a:rPr lang="nb-NO" b="0" i="0" baseline="0" dirty="0" smtClean="0">
                <a:effectLst/>
              </a:rPr>
              <a:t>Funds </a:t>
            </a:r>
            <a:endParaRPr lang="en-US" b="1" i="1" dirty="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effectLst/>
                <a:latin typeface="+mn-lt"/>
                <a:ea typeface="+mn-ea"/>
                <a:cs typeface="+mn-cs"/>
              </a:rPr>
              <a:t>- </a:t>
            </a:r>
            <a:r>
              <a:rPr lang="nb-NO" b="0" dirty="0" err="1" smtClean="0">
                <a:effectLst>
                  <a:outerShdw blurRad="38100" dist="38100" dir="2700000" algn="tl">
                    <a:srgbClr val="000000">
                      <a:alpha val="43137"/>
                    </a:srgbClr>
                  </a:outerShdw>
                </a:effectLst>
              </a:rPr>
              <a:t>Efforts</a:t>
            </a:r>
            <a:r>
              <a:rPr lang="nb-NO" b="0" dirty="0" smtClean="0">
                <a:effectLst>
                  <a:outerShdw blurRad="38100" dist="38100" dir="2700000" algn="tl">
                    <a:srgbClr val="000000">
                      <a:alpha val="43137"/>
                    </a:srgbClr>
                  </a:outerShdw>
                </a:effectLst>
              </a:rPr>
              <a:t> </a:t>
            </a:r>
            <a:r>
              <a:rPr lang="nb-NO" b="0" dirty="0" err="1" smtClean="0">
                <a:effectLst>
                  <a:outerShdw blurRad="38100" dist="38100" dir="2700000" algn="tl">
                    <a:srgbClr val="000000">
                      <a:alpha val="43137"/>
                    </a:srgbClr>
                  </a:outerShdw>
                </a:effectLst>
              </a:rPr>
              <a:t>are</a:t>
            </a:r>
            <a:r>
              <a:rPr lang="nb-NO" b="0" dirty="0" smtClean="0">
                <a:effectLst>
                  <a:outerShdw blurRad="38100" dist="38100" dir="2700000" algn="tl">
                    <a:srgbClr val="000000">
                      <a:alpha val="43137"/>
                    </a:srgbClr>
                  </a:outerShdw>
                </a:effectLst>
              </a:rPr>
              <a:t> </a:t>
            </a:r>
            <a:r>
              <a:rPr lang="nb-NO" b="1" i="1" dirty="0" err="1" smtClean="0">
                <a:effectLst>
                  <a:outerShdw blurRad="38100" dist="38100" dir="2700000" algn="tl">
                    <a:srgbClr val="000000">
                      <a:alpha val="43137"/>
                    </a:srgbClr>
                  </a:outerShdw>
                </a:effectLst>
              </a:rPr>
              <a:t>coordinated</a:t>
            </a:r>
            <a:r>
              <a:rPr lang="nb-NO" b="1" i="1" dirty="0" smtClean="0">
                <a:effectLst>
                  <a:outerShdw blurRad="38100" dist="38100" dir="2700000" algn="tl">
                    <a:srgbClr val="000000">
                      <a:alpha val="43137"/>
                    </a:srgbClr>
                  </a:outerShdw>
                </a:effectLst>
              </a:rPr>
              <a:t> </a:t>
            </a:r>
            <a:r>
              <a:rPr lang="nb-NO" b="0" i="0" dirty="0" smtClean="0">
                <a:effectLst/>
              </a:rPr>
              <a:t>                      </a:t>
            </a:r>
            <a:r>
              <a:rPr lang="nb-NO" b="0" i="0" dirty="0" err="1" smtClean="0">
                <a:effectLst/>
              </a:rPr>
              <a:t>such</a:t>
            </a:r>
            <a:r>
              <a:rPr lang="nb-NO" b="0" i="0" baseline="0" dirty="0" smtClean="0">
                <a:effectLst/>
              </a:rPr>
              <a:t> as in</a:t>
            </a:r>
            <a:r>
              <a:rPr lang="nb-NO" b="0" i="0" dirty="0" smtClean="0">
                <a:effectLst/>
              </a:rPr>
              <a:t> SAI</a:t>
            </a:r>
            <a:r>
              <a:rPr lang="nb-NO" b="0" i="0" baseline="0" dirty="0" smtClean="0">
                <a:effectLst/>
              </a:rPr>
              <a:t> Zambia </a:t>
            </a:r>
            <a:r>
              <a:rPr lang="nb-NO" b="0" i="0" baseline="0" dirty="0" err="1" smtClean="0">
                <a:effectLst/>
              </a:rPr>
              <a:t>making</a:t>
            </a:r>
            <a:r>
              <a:rPr lang="nb-NO" b="0" i="0" baseline="0" dirty="0" smtClean="0">
                <a:effectLst/>
              </a:rPr>
              <a:t> </a:t>
            </a:r>
            <a:r>
              <a:rPr lang="nb-NO" b="0" i="0" baseline="0" dirty="0" err="1" smtClean="0">
                <a:effectLst/>
              </a:rPr>
              <a:t>impact</a:t>
            </a:r>
            <a:r>
              <a:rPr lang="nb-NO" b="0" i="0" baseline="0" dirty="0" smtClean="0">
                <a:effectLst/>
              </a:rPr>
              <a:t> </a:t>
            </a:r>
            <a:r>
              <a:rPr lang="nb-NO" b="0" i="0" baseline="0" dirty="0" err="1" smtClean="0">
                <a:effectLst/>
              </a:rPr>
              <a:t>thanks</a:t>
            </a:r>
            <a:r>
              <a:rPr lang="nb-NO" b="0" i="0" baseline="0" dirty="0" smtClean="0">
                <a:effectLst/>
              </a:rPr>
              <a:t> to </a:t>
            </a:r>
            <a:r>
              <a:rPr lang="nb-NO" b="0" i="0" baseline="0" dirty="0" err="1" smtClean="0">
                <a:effectLst/>
              </a:rPr>
              <a:t>aid</a:t>
            </a:r>
            <a:r>
              <a:rPr lang="nb-NO" b="0" i="0" baseline="0" dirty="0" smtClean="0">
                <a:effectLst/>
              </a:rPr>
              <a:t> </a:t>
            </a:r>
            <a:r>
              <a:rPr lang="nb-NO" b="0" i="0" baseline="0" dirty="0" err="1" smtClean="0">
                <a:effectLst/>
              </a:rPr>
              <a:t>effors</a:t>
            </a:r>
            <a:r>
              <a:rPr lang="nb-NO" b="0" i="0" baseline="0" dirty="0" smtClean="0">
                <a:effectLst/>
              </a:rPr>
              <a:t> </a:t>
            </a:r>
            <a:r>
              <a:rPr lang="nb-NO" b="0" i="0" baseline="0" dirty="0" err="1" smtClean="0">
                <a:effectLst/>
              </a:rPr>
              <a:t>been</a:t>
            </a:r>
            <a:r>
              <a:rPr lang="nb-NO" b="0" i="0" baseline="0" dirty="0" smtClean="0">
                <a:effectLst/>
              </a:rPr>
              <a:t> </a:t>
            </a:r>
            <a:r>
              <a:rPr lang="nb-NO" b="0" i="0" baseline="0" dirty="0" err="1" smtClean="0">
                <a:effectLst/>
              </a:rPr>
              <a:t>coordinated</a:t>
            </a:r>
            <a:r>
              <a:rPr lang="nb-NO" b="0" i="0" baseline="0" dirty="0" smtClean="0">
                <a:effectLst/>
              </a:rPr>
              <a:t> </a:t>
            </a:r>
            <a:endParaRPr lang="en-US" b="1" i="1" dirty="0" smtClean="0">
              <a:effectLst>
                <a:outerShdw blurRad="38100" dist="38100" dir="2700000" algn="tl">
                  <a:srgbClr val="000000">
                    <a:alpha val="43137"/>
                  </a:srgbClr>
                </a:outerShdw>
              </a:effectLs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effectLst/>
                <a:latin typeface="+mn-lt"/>
                <a:ea typeface="+mn-ea"/>
                <a:cs typeface="+mn-cs"/>
              </a:rPr>
              <a:t>- </a:t>
            </a:r>
            <a:r>
              <a:rPr lang="nb-NO" b="0" dirty="0" smtClean="0">
                <a:effectLst>
                  <a:outerShdw blurRad="38100" dist="38100" dir="2700000" algn="tl">
                    <a:srgbClr val="000000">
                      <a:alpha val="43137"/>
                    </a:srgbClr>
                  </a:outerShdw>
                </a:effectLst>
              </a:rPr>
              <a:t>Different </a:t>
            </a:r>
            <a:r>
              <a:rPr lang="en-US" b="0" noProof="0" dirty="0" smtClean="0">
                <a:effectLst>
                  <a:outerShdw blurRad="38100" dist="38100" dir="2700000" algn="tl">
                    <a:srgbClr val="000000">
                      <a:alpha val="43137"/>
                    </a:srgbClr>
                  </a:outerShdw>
                </a:effectLst>
              </a:rPr>
              <a:t>Initiatives are </a:t>
            </a:r>
            <a:r>
              <a:rPr lang="en-US" b="1" i="1" noProof="0" dirty="0" smtClean="0">
                <a:effectLst>
                  <a:outerShdw blurRad="38100" dist="38100" dir="2700000" algn="tl">
                    <a:srgbClr val="000000">
                      <a:alpha val="43137"/>
                    </a:srgbClr>
                  </a:outerShdw>
                </a:effectLst>
              </a:rPr>
              <a:t>harmonized   </a:t>
            </a:r>
            <a:r>
              <a:rPr lang="en-US" b="0" i="0" noProof="0" dirty="0" smtClean="0">
                <a:effectLst/>
              </a:rPr>
              <a:t>as example</a:t>
            </a:r>
            <a:r>
              <a:rPr lang="en-US" b="0" i="0" baseline="0" noProof="0" dirty="0" smtClean="0">
                <a:effectLst/>
              </a:rPr>
              <a:t> the Pacific Association of Supreme Audit Institutions (PASAI) where support has been harmonized to the strategic direction of the region  </a:t>
            </a:r>
            <a:endParaRPr lang="en-US" b="1" i="1" noProof="0" dirty="0" smtClean="0">
              <a:effectLst>
                <a:outerShdw blurRad="38100" dist="38100" dir="2700000" algn="tl">
                  <a:srgbClr val="000000">
                    <a:alpha val="43137"/>
                  </a:srgbClr>
                </a:outerShdw>
              </a:effectLst>
            </a:endParaRP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nb-NO" b="0" dirty="0" smtClean="0">
                <a:effectLst>
                  <a:outerShdw blurRad="38100" dist="38100" dir="2700000" algn="tl">
                    <a:srgbClr val="000000">
                      <a:alpha val="43137"/>
                    </a:srgbClr>
                  </a:outerShdw>
                </a:effectLst>
              </a:rPr>
              <a:t>Support is </a:t>
            </a:r>
            <a:r>
              <a:rPr lang="nb-NO" b="1" i="1" dirty="0" err="1" smtClean="0">
                <a:effectLst>
                  <a:outerShdw blurRad="38100" dist="38100" dir="2700000" algn="tl">
                    <a:srgbClr val="000000">
                      <a:alpha val="43137"/>
                    </a:srgbClr>
                  </a:outerShdw>
                </a:effectLst>
              </a:rPr>
              <a:t>scaled</a:t>
            </a:r>
            <a:r>
              <a:rPr lang="nb-NO" b="1" i="1" dirty="0" smtClean="0">
                <a:effectLst>
                  <a:outerShdw blurRad="38100" dist="38100" dir="2700000" algn="tl">
                    <a:srgbClr val="000000">
                      <a:alpha val="43137"/>
                    </a:srgbClr>
                  </a:outerShdw>
                </a:effectLst>
              </a:rPr>
              <a:t>-up	</a:t>
            </a:r>
            <a:r>
              <a:rPr lang="nb-NO" b="1" i="1" baseline="0" dirty="0" smtClean="0">
                <a:effectLst>
                  <a:outerShdw blurRad="38100" dist="38100" dir="2700000" algn="tl">
                    <a:srgbClr val="000000">
                      <a:alpha val="43137"/>
                    </a:srgbClr>
                  </a:outerShdw>
                </a:effectLst>
              </a:rPr>
              <a:t>                </a:t>
            </a:r>
            <a:r>
              <a:rPr lang="en-US" b="0" i="0" baseline="0" noProof="0" dirty="0" smtClean="0">
                <a:effectLst/>
              </a:rPr>
              <a:t>such as SAI Bhutan which has accessed to scaled-up support through Cooperation initiatives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b-NO" b="0" i="0" baseline="0" dirty="0" smtClean="0">
                <a:effectLst/>
              </a:rPr>
              <a:t> </a:t>
            </a:r>
            <a:endParaRPr lang="en-US" b="1" i="1" dirty="0" smtClean="0">
              <a:effectLst>
                <a:outerShdw blurRad="38100" dist="38100" dir="2700000" algn="tl">
                  <a:srgbClr val="000000">
                    <a:alpha val="43137"/>
                  </a:srgbClr>
                </a:outerShdw>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mn-lt"/>
                <a:ea typeface="+mn-ea"/>
                <a:cs typeface="+mn-cs"/>
              </a:rPr>
              <a:t>These constitute the key principles for</a:t>
            </a:r>
            <a:r>
              <a:rPr lang="en-GB" sz="1200" kern="1200" baseline="0" dirty="0" smtClean="0">
                <a:solidFill>
                  <a:schemeClr val="tx1"/>
                </a:solidFill>
                <a:effectLst/>
                <a:latin typeface="+mn-lt"/>
                <a:ea typeface="+mn-ea"/>
                <a:cs typeface="+mn-cs"/>
              </a:rPr>
              <a:t> effective SAI capacity development.</a:t>
            </a:r>
          </a:p>
          <a:p>
            <a:r>
              <a:rPr lang="en-GB" sz="1200" kern="1200" baseline="0" dirty="0" smtClean="0">
                <a:solidFill>
                  <a:schemeClr val="tx1"/>
                </a:solidFill>
                <a:effectLst/>
                <a:latin typeface="+mn-lt"/>
                <a:ea typeface="+mn-ea"/>
                <a:cs typeface="+mn-cs"/>
              </a:rPr>
              <a:t>They came out of a </a:t>
            </a:r>
            <a:r>
              <a:rPr lang="en-GB" sz="1200" kern="1200" dirty="0" smtClean="0">
                <a:solidFill>
                  <a:schemeClr val="tx1"/>
                </a:solidFill>
                <a:effectLst/>
                <a:latin typeface="+mn-lt"/>
                <a:ea typeface="+mn-ea"/>
                <a:cs typeface="+mn-cs"/>
              </a:rPr>
              <a:t>recognition that support to SAIs is partly characterised by uncoordinated support from both donors and other </a:t>
            </a:r>
            <a:r>
              <a:rPr lang="en-GB" sz="1200" kern="1200" baseline="0" dirty="0" smtClean="0">
                <a:solidFill>
                  <a:schemeClr val="tx1"/>
                </a:solidFill>
                <a:effectLst/>
                <a:latin typeface="+mn-lt"/>
                <a:ea typeface="+mn-ea"/>
                <a:cs typeface="+mn-cs"/>
              </a:rPr>
              <a:t>SAIs</a:t>
            </a:r>
            <a:r>
              <a:rPr lang="en-GB" sz="1200" kern="1200" dirty="0" smtClean="0">
                <a:solidFill>
                  <a:schemeClr val="tx1"/>
                </a:solidFill>
                <a:effectLst/>
                <a:latin typeface="+mn-lt"/>
                <a:ea typeface="+mn-ea"/>
                <a:cs typeface="+mn-cs"/>
              </a:rPr>
              <a:t>, that the priorities of those providing support were followed</a:t>
            </a:r>
            <a:r>
              <a:rPr lang="en-GB" sz="1200" kern="1200" baseline="0" dirty="0" smtClean="0">
                <a:solidFill>
                  <a:schemeClr val="tx1"/>
                </a:solidFill>
                <a:effectLst/>
                <a:latin typeface="+mn-lt"/>
                <a:ea typeface="+mn-ea"/>
                <a:cs typeface="+mn-cs"/>
              </a:rPr>
              <a:t> rather than the</a:t>
            </a:r>
            <a:r>
              <a:rPr lang="en-GB" sz="1200" kern="1200" dirty="0" smtClean="0">
                <a:solidFill>
                  <a:schemeClr val="tx1"/>
                </a:solidFill>
                <a:effectLst/>
                <a:latin typeface="+mn-lt"/>
                <a:ea typeface="+mn-ea"/>
                <a:cs typeface="+mn-cs"/>
              </a:rPr>
              <a:t> priorities of the SAIs themselves, and in many cases SAIs lacking a clear strategic direction. So even where</a:t>
            </a:r>
            <a:r>
              <a:rPr lang="en-GB" sz="1200" kern="1200" baseline="0" dirty="0" smtClean="0">
                <a:solidFill>
                  <a:schemeClr val="tx1"/>
                </a:solidFill>
                <a:effectLst/>
                <a:latin typeface="+mn-lt"/>
                <a:ea typeface="+mn-ea"/>
                <a:cs typeface="+mn-cs"/>
              </a:rPr>
              <a:t> there was </a:t>
            </a:r>
            <a:r>
              <a:rPr lang="en-GB" sz="1200" kern="1200" dirty="0" smtClean="0">
                <a:solidFill>
                  <a:schemeClr val="tx1"/>
                </a:solidFill>
                <a:effectLst/>
                <a:latin typeface="+mn-lt"/>
                <a:ea typeface="+mn-ea"/>
                <a:cs typeface="+mn-cs"/>
              </a:rPr>
              <a:t>funding available, sometimes the support had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limited results. </a:t>
            </a:r>
          </a:p>
          <a:p>
            <a:endParaRPr lang="en-GB" sz="1200" kern="1200" dirty="0" smtClean="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16</a:t>
            </a:fld>
            <a:endParaRPr lang="en-US"/>
          </a:p>
        </p:txBody>
      </p:sp>
    </p:spTree>
    <p:extLst>
      <p:ext uri="{BB962C8B-B14F-4D97-AF65-F5344CB8AC3E}">
        <p14:creationId xmlns:p14="http://schemas.microsoft.com/office/powerpoint/2010/main" val="3666427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previously mentioned reasons</a:t>
            </a:r>
            <a:r>
              <a:rPr lang="en-US" baseline="0" dirty="0" smtClean="0"/>
              <a:t> motivated in 2010 the signature of a Memorandum of Understanding between donors and INTOSAI, called INTOSAI-Donor Cooperation, which purpose is to improve SAI performance in development countries through the application of the principles mentioned in the previous slide. </a:t>
            </a:r>
          </a:p>
          <a:p>
            <a:r>
              <a:rPr lang="en-US" sz="1200" dirty="0" smtClean="0">
                <a:latin typeface="Tw Cen MT" panose="020B0602020104020603" pitchFamily="34" charset="0"/>
              </a:rPr>
              <a:t>To date, 23 donor organizations and INTOSAI</a:t>
            </a:r>
            <a:r>
              <a:rPr lang="en-US" sz="1200" i="1" dirty="0" smtClean="0">
                <a:latin typeface="Tw Cen MT" panose="020B0602020104020603" pitchFamily="34" charset="0"/>
              </a:rPr>
              <a:t> </a:t>
            </a:r>
            <a:r>
              <a:rPr lang="en-US" sz="1200" dirty="0" smtClean="0">
                <a:latin typeface="Tw Cen MT" panose="020B0602020104020603" pitchFamily="34" charset="0"/>
              </a:rPr>
              <a:t>have signed the Memorandum of Understanding</a:t>
            </a:r>
            <a:endParaRPr lang="en-US"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17</a:t>
            </a:fld>
            <a:endParaRPr lang="en-US"/>
          </a:p>
        </p:txBody>
      </p:sp>
    </p:spTree>
    <p:extLst>
      <p:ext uri="{BB962C8B-B14F-4D97-AF65-F5344CB8AC3E}">
        <p14:creationId xmlns:p14="http://schemas.microsoft.com/office/powerpoint/2010/main" val="3728994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INTOSAI </a:t>
            </a:r>
            <a:r>
              <a:rPr lang="en-US" noProof="0" dirty="0" smtClean="0"/>
              <a:t>is</a:t>
            </a:r>
            <a:r>
              <a:rPr lang="en-US" baseline="0" noProof="0" dirty="0" smtClean="0"/>
              <a:t> the international organization of SAIs – with over 190 members. It has a number of committees, including regional and thematic working groups, that work together to improve public sector auditing</a:t>
            </a:r>
            <a:r>
              <a:rPr lang="nb-NO" baseline="0" dirty="0" smtClean="0"/>
              <a:t>. </a:t>
            </a:r>
            <a:endParaRPr lang="nb-NO" dirty="0"/>
          </a:p>
        </p:txBody>
      </p:sp>
      <p:sp>
        <p:nvSpPr>
          <p:cNvPr id="4" name="Slide Number Placeholder 3"/>
          <p:cNvSpPr>
            <a:spLocks noGrp="1"/>
          </p:cNvSpPr>
          <p:nvPr>
            <p:ph type="sldNum" sz="quarter" idx="10"/>
          </p:nvPr>
        </p:nvSpPr>
        <p:spPr/>
        <p:txBody>
          <a:bodyPr/>
          <a:lstStyle/>
          <a:p>
            <a:pPr>
              <a:defRPr/>
            </a:pPr>
            <a:fld id="{F9970825-EAC3-4FF3-BF51-FAF3D8A2A236}" type="slidenum">
              <a:rPr lang="en-US" smtClean="0"/>
              <a:pPr>
                <a:defRPr/>
              </a:pPr>
              <a:t>18</a:t>
            </a:fld>
            <a:endParaRPr lang="en-US"/>
          </a:p>
        </p:txBody>
      </p:sp>
    </p:spTree>
    <p:extLst>
      <p:ext uri="{BB962C8B-B14F-4D97-AF65-F5344CB8AC3E}">
        <p14:creationId xmlns:p14="http://schemas.microsoft.com/office/powerpoint/2010/main" val="413945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620688"/>
            <a:ext cx="8229600" cy="7969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lstStyle/>
          <a:p>
            <a:r>
              <a:rPr lang="en-US" smtClean="0"/>
              <a:t>Click to edit Master title style</a:t>
            </a:r>
            <a:endParaRPr lang="en-US"/>
          </a:p>
        </p:txBody>
      </p:sp>
      <p:sp>
        <p:nvSpPr>
          <p:cNvPr id="11"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3008313" cy="81441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620688"/>
            <a:ext cx="5111750" cy="5505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Slide Number Placeholder 5"/>
          <p:cNvSpPr txBox="1">
            <a:spLocks/>
          </p:cNvSpPr>
          <p:nvPr userDrawn="1"/>
        </p:nvSpPr>
        <p:spPr>
          <a:xfrm>
            <a:off x="8028384" y="6525344"/>
            <a:ext cx="648072" cy="332656"/>
          </a:xfrm>
          <a:prstGeom prst="rect">
            <a:avLst/>
          </a:prstGeom>
        </p:spPr>
        <p:txBody>
          <a:bodyPr/>
          <a:lstStyle>
            <a:lvl1pPr algn="r">
              <a:defRPr sz="1600"/>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838568A6-844E-4795-BA46-D52E8BACC7EA}" type="slidenum">
              <a:rPr kumimoji="0" lang="en-US" sz="1600" b="0"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620688"/>
            <a:ext cx="8229600"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endParaRPr lang="en-US" dirty="0" smtClean="0"/>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Rectangle 6"/>
          <p:cNvSpPr/>
          <p:nvPr userDrawn="1"/>
        </p:nvSpPr>
        <p:spPr>
          <a:xfrm>
            <a:off x="0" y="6669360"/>
            <a:ext cx="8027988" cy="216024"/>
          </a:xfrm>
          <a:prstGeom prst="rect">
            <a:avLst/>
          </a:prstGeom>
          <a:solidFill>
            <a:srgbClr val="1E47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en-US" sz="1200" i="1" dirty="0">
                <a:latin typeface="+mn-lt"/>
                <a:cs typeface="Arial" pitchFamily="34" charset="0"/>
              </a:rPr>
              <a:t>Working Together To Strengthen SAIs in Developing Countries</a:t>
            </a:r>
          </a:p>
        </p:txBody>
      </p:sp>
      <p:sp>
        <p:nvSpPr>
          <p:cNvPr id="8" name="Title Placeholder 1"/>
          <p:cNvSpPr txBox="1">
            <a:spLocks/>
          </p:cNvSpPr>
          <p:nvPr userDrawn="1"/>
        </p:nvSpPr>
        <p:spPr bwMode="auto">
          <a:xfrm>
            <a:off x="0" y="0"/>
            <a:ext cx="9144000" cy="620688"/>
          </a:xfrm>
          <a:prstGeom prst="rect">
            <a:avLst/>
          </a:prstGeom>
          <a:solidFill>
            <a:srgbClr val="1E4778"/>
          </a:solid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smtClean="0">
              <a:ln>
                <a:noFill/>
              </a:ln>
              <a:solidFill>
                <a:schemeClr val="bg1"/>
              </a:solidFill>
              <a:effectLst/>
              <a:uLnTx/>
              <a:uFillTx/>
              <a:latin typeface="+mj-lt"/>
              <a:ea typeface="+mj-ea"/>
              <a:cs typeface="+mj-cs"/>
            </a:endParaRPr>
          </a:p>
        </p:txBody>
      </p:sp>
      <p:pic>
        <p:nvPicPr>
          <p:cNvPr id="3" name="Picture 2"/>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youtube.com/watch?v=J28LpmNnvtM"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hyperlink" Target="https://www.youtube.com/watch?v=4luMbredyi0" TargetMode="External"/><Relationship Id="rId7" Type="http://schemas.openxmlformats.org/officeDocument/2006/relationships/image" Target="../media/image12.gif"/><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diagramColors" Target="../diagrams/colors1.xml"/><Relationship Id="rId5" Type="http://schemas.openxmlformats.org/officeDocument/2006/relationships/image" Target="../media/image10.jpeg"/><Relationship Id="rId10" Type="http://schemas.openxmlformats.org/officeDocument/2006/relationships/diagramQuickStyle" Target="../diagrams/quickStyle1.xml"/><Relationship Id="rId4" Type="http://schemas.openxmlformats.org/officeDocument/2006/relationships/image" Target="../media/image9.png"/><Relationship Id="rId9"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0.jpeg"/></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13" Type="http://schemas.openxmlformats.org/officeDocument/2006/relationships/image" Target="../media/image35.jpeg"/><Relationship Id="rId3" Type="http://schemas.openxmlformats.org/officeDocument/2006/relationships/image" Target="../media/image1.png"/><Relationship Id="rId7" Type="http://schemas.openxmlformats.org/officeDocument/2006/relationships/diagramColors" Target="../diagrams/colors5.xml"/><Relationship Id="rId12" Type="http://schemas.openxmlformats.org/officeDocument/2006/relationships/image" Target="../media/image34.png"/><Relationship Id="rId2" Type="http://schemas.openxmlformats.org/officeDocument/2006/relationships/notesSlide" Target="../notesSlides/notesSlide15.xml"/><Relationship Id="rId16" Type="http://schemas.openxmlformats.org/officeDocument/2006/relationships/image" Target="../media/image38.jpeg"/><Relationship Id="rId1" Type="http://schemas.openxmlformats.org/officeDocument/2006/relationships/slideLayout" Target="../slideLayouts/slideLayout5.xml"/><Relationship Id="rId6" Type="http://schemas.openxmlformats.org/officeDocument/2006/relationships/diagramQuickStyle" Target="../diagrams/quickStyle5.xml"/><Relationship Id="rId11" Type="http://schemas.openxmlformats.org/officeDocument/2006/relationships/image" Target="../media/image33.png"/><Relationship Id="rId5" Type="http://schemas.openxmlformats.org/officeDocument/2006/relationships/diagramLayout" Target="../diagrams/layout5.xml"/><Relationship Id="rId15" Type="http://schemas.openxmlformats.org/officeDocument/2006/relationships/image" Target="../media/image37.jpeg"/><Relationship Id="rId10" Type="http://schemas.openxmlformats.org/officeDocument/2006/relationships/image" Target="../media/image32.jpeg"/><Relationship Id="rId4" Type="http://schemas.openxmlformats.org/officeDocument/2006/relationships/diagramData" Target="../diagrams/data5.xml"/><Relationship Id="rId9" Type="http://schemas.openxmlformats.org/officeDocument/2006/relationships/image" Target="../media/image31.jpeg"/><Relationship Id="rId1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9.jpeg"/><Relationship Id="rId4" Type="http://schemas.openxmlformats.org/officeDocument/2006/relationships/hyperlink" Target="http://www.idi.no/intosai-donor-cooperation"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mailto:Intosai.donor.secretariat@idi.no" TargetMode="External"/><Relationship Id="rId2" Type="http://schemas.openxmlformats.org/officeDocument/2006/relationships/hyperlink" Target="http://www.idi.no/intosai-donor-cooper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TextBox 5"/>
          <p:cNvSpPr txBox="1">
            <a:spLocks noChangeArrowheads="1"/>
          </p:cNvSpPr>
          <p:nvPr/>
        </p:nvSpPr>
        <p:spPr bwMode="auto">
          <a:xfrm>
            <a:off x="1402755" y="5951239"/>
            <a:ext cx="4897437" cy="646113"/>
          </a:xfrm>
          <a:prstGeom prst="rect">
            <a:avLst/>
          </a:prstGeom>
          <a:noFill/>
          <a:ln w="9525">
            <a:noFill/>
            <a:miter lim="800000"/>
            <a:headEnd/>
            <a:tailEnd/>
          </a:ln>
        </p:spPr>
        <p:txBody>
          <a:bodyPr>
            <a:spAutoFit/>
          </a:bodyPr>
          <a:lstStyle/>
          <a:p>
            <a:r>
              <a:rPr lang="en-US" dirty="0">
                <a:latin typeface="Calibri" pitchFamily="34" charset="0"/>
              </a:rPr>
              <a:t>Presented </a:t>
            </a:r>
            <a:r>
              <a:rPr lang="en-US" dirty="0" smtClean="0">
                <a:latin typeface="Calibri" pitchFamily="34" charset="0"/>
              </a:rPr>
              <a:t>by:</a:t>
            </a:r>
            <a:endParaRPr lang="en-US" dirty="0">
              <a:latin typeface="Calibri" pitchFamily="34" charset="0"/>
            </a:endParaRPr>
          </a:p>
          <a:p>
            <a:r>
              <a:rPr lang="en-US" dirty="0">
                <a:latin typeface="Calibri" pitchFamily="34" charset="0"/>
              </a:rPr>
              <a:t>Place and Date: </a:t>
            </a:r>
          </a:p>
        </p:txBody>
      </p:sp>
      <p:sp>
        <p:nvSpPr>
          <p:cNvPr id="5" name="Title 1"/>
          <p:cNvSpPr txBox="1">
            <a:spLocks/>
          </p:cNvSpPr>
          <p:nvPr/>
        </p:nvSpPr>
        <p:spPr bwMode="auto">
          <a:xfrm>
            <a:off x="323528" y="2376990"/>
            <a:ext cx="4824536" cy="245567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r>
              <a:rPr lang="nb-NO" b="1" dirty="0" smtClean="0">
                <a:solidFill>
                  <a:schemeClr val="tx2"/>
                </a:solidFill>
              </a:rPr>
              <a:t>                   </a:t>
            </a:r>
            <a:r>
              <a:rPr lang="nb-NO" b="1" dirty="0" err="1">
                <a:solidFill>
                  <a:schemeClr val="tx2"/>
                </a:solidFill>
              </a:rPr>
              <a:t>e</a:t>
            </a:r>
            <a:r>
              <a:rPr lang="nb-NO" b="1" dirty="0" err="1" smtClean="0">
                <a:solidFill>
                  <a:schemeClr val="tx2"/>
                </a:solidFill>
              </a:rPr>
              <a:t>nhance</a:t>
            </a:r>
            <a:r>
              <a:rPr lang="nb-NO" b="1" dirty="0" smtClean="0">
                <a:solidFill>
                  <a:schemeClr val="tx2"/>
                </a:solidFill>
              </a:rPr>
              <a:t> </a:t>
            </a:r>
            <a:br>
              <a:rPr lang="nb-NO" b="1" dirty="0" smtClean="0">
                <a:solidFill>
                  <a:schemeClr val="tx2"/>
                </a:solidFill>
              </a:rPr>
            </a:br>
            <a:r>
              <a:rPr lang="nb-NO" b="1" dirty="0" smtClean="0">
                <a:solidFill>
                  <a:schemeClr val="tx2"/>
                </a:solidFill>
              </a:rPr>
              <a:t>    </a:t>
            </a:r>
            <a:r>
              <a:rPr lang="nb-NO" sz="4000" dirty="0" smtClean="0">
                <a:solidFill>
                  <a:schemeClr val="tx2"/>
                </a:solidFill>
              </a:rPr>
              <a:t>Good </a:t>
            </a:r>
            <a:r>
              <a:rPr lang="nb-NO" sz="4000" dirty="0" err="1" smtClean="0">
                <a:solidFill>
                  <a:schemeClr val="tx2"/>
                </a:solidFill>
              </a:rPr>
              <a:t>governance</a:t>
            </a:r>
            <a:endParaRPr lang="nb-NO" sz="4000" dirty="0" smtClean="0">
              <a:solidFill>
                <a:schemeClr val="tx2"/>
              </a:solidFill>
            </a:endParaRPr>
          </a:p>
          <a:p>
            <a:pPr algn="r" eaLnBrk="1" hangingPunct="1"/>
            <a:r>
              <a:rPr lang="nb-NO" sz="4000" dirty="0" smtClean="0">
                <a:solidFill>
                  <a:schemeClr val="tx2"/>
                </a:solidFill>
              </a:rPr>
              <a:t>          </a:t>
            </a:r>
            <a:r>
              <a:rPr lang="nb-NO" sz="4000" dirty="0" err="1" smtClean="0">
                <a:solidFill>
                  <a:schemeClr val="tx2"/>
                </a:solidFill>
              </a:rPr>
              <a:t>Accountability</a:t>
            </a:r>
            <a:r>
              <a:rPr lang="nb-NO" sz="4000" dirty="0" smtClean="0">
                <a:solidFill>
                  <a:schemeClr val="tx2"/>
                </a:solidFill>
              </a:rPr>
              <a:t>  </a:t>
            </a:r>
            <a:br>
              <a:rPr lang="nb-NO" sz="4000" dirty="0" smtClean="0">
                <a:solidFill>
                  <a:schemeClr val="tx2"/>
                </a:solidFill>
              </a:rPr>
            </a:br>
            <a:r>
              <a:rPr lang="nb-NO" sz="4000" dirty="0" smtClean="0">
                <a:solidFill>
                  <a:schemeClr val="tx2"/>
                </a:solidFill>
              </a:rPr>
              <a:t>          </a:t>
            </a:r>
            <a:r>
              <a:rPr lang="nb-NO" sz="4000" dirty="0" err="1">
                <a:solidFill>
                  <a:schemeClr val="tx2"/>
                </a:solidFill>
              </a:rPr>
              <a:t>T</a:t>
            </a:r>
            <a:r>
              <a:rPr lang="nb-NO" sz="4000" dirty="0" err="1" smtClean="0">
                <a:solidFill>
                  <a:schemeClr val="tx2"/>
                </a:solidFill>
              </a:rPr>
              <a:t>ransparency</a:t>
            </a:r>
            <a:endParaRPr lang="en-US" sz="4000" dirty="0" smtClean="0">
              <a:solidFill>
                <a:schemeClr val="tx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1916832"/>
            <a:ext cx="3384376" cy="3024336"/>
          </a:xfrm>
          <a:prstGeom prst="rect">
            <a:avLst/>
          </a:prstGeom>
        </p:spPr>
      </p:pic>
      <p:sp>
        <p:nvSpPr>
          <p:cNvPr id="8" name="Title 1"/>
          <p:cNvSpPr txBox="1">
            <a:spLocks/>
          </p:cNvSpPr>
          <p:nvPr/>
        </p:nvSpPr>
        <p:spPr bwMode="auto">
          <a:xfrm>
            <a:off x="467544" y="1628800"/>
            <a:ext cx="5793722" cy="96595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r" eaLnBrk="1" hangingPunct="1"/>
            <a:r>
              <a:rPr lang="nb-NO" b="1" dirty="0" err="1" smtClean="0">
                <a:solidFill>
                  <a:schemeClr val="tx2"/>
                </a:solidFill>
              </a:rPr>
              <a:t>Why</a:t>
            </a:r>
            <a:r>
              <a:rPr lang="nb-NO" b="1" dirty="0" smtClean="0">
                <a:solidFill>
                  <a:schemeClr val="tx2"/>
                </a:solidFill>
              </a:rPr>
              <a:t> </a:t>
            </a:r>
            <a:r>
              <a:rPr lang="nb-NO" b="1" dirty="0" err="1" smtClean="0">
                <a:solidFill>
                  <a:schemeClr val="tx2"/>
                </a:solidFill>
              </a:rPr>
              <a:t>supporting</a:t>
            </a:r>
            <a:r>
              <a:rPr lang="nb-NO" b="1" dirty="0" smtClean="0">
                <a:solidFill>
                  <a:schemeClr val="tx2"/>
                </a:solidFill>
              </a:rPr>
              <a:t> </a:t>
            </a:r>
            <a:r>
              <a:rPr lang="nb-NO" b="1" dirty="0" smtClean="0">
                <a:solidFill>
                  <a:schemeClr val="bg1"/>
                </a:solidFill>
                <a:effectLst>
                  <a:outerShdw blurRad="38100" dist="38100" dir="2700000" algn="tl">
                    <a:srgbClr val="000000">
                      <a:alpha val="43137"/>
                    </a:srgbClr>
                  </a:outerShdw>
                </a:effectLst>
              </a:rPr>
              <a:t>SAIs</a:t>
            </a:r>
            <a:endParaRPr lang="en-US" dirty="0" smtClean="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53171" y="971601"/>
            <a:ext cx="4973787" cy="2842165"/>
          </a:xfrm>
          <a:prstGeom prst="rect">
            <a:avLst/>
          </a:prstGeom>
        </p:spPr>
      </p:pic>
      <p:grpSp>
        <p:nvGrpSpPr>
          <p:cNvPr id="6" name="Group 5"/>
          <p:cNvGrpSpPr/>
          <p:nvPr/>
        </p:nvGrpSpPr>
        <p:grpSpPr>
          <a:xfrm>
            <a:off x="4958077" y="692696"/>
            <a:ext cx="3286331" cy="2736304"/>
            <a:chOff x="4958077" y="692696"/>
            <a:chExt cx="3286331" cy="2736304"/>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958077" y="692696"/>
              <a:ext cx="3193218" cy="2736304"/>
            </a:xfrm>
            <a:prstGeom prst="rect">
              <a:avLst/>
            </a:prstGeom>
          </p:spPr>
        </p:pic>
        <p:sp>
          <p:nvSpPr>
            <p:cNvPr id="12" name="Rounded Rectangle 11"/>
            <p:cNvSpPr/>
            <p:nvPr/>
          </p:nvSpPr>
          <p:spPr>
            <a:xfrm>
              <a:off x="4958077" y="2312875"/>
              <a:ext cx="3286331" cy="50405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234026" y="3579392"/>
            <a:ext cx="3545137" cy="1676238"/>
            <a:chOff x="5234026" y="3579392"/>
            <a:chExt cx="3545137" cy="1676238"/>
          </a:xfrm>
        </p:grpSpPr>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rot="214250">
              <a:off x="5340943" y="3579392"/>
              <a:ext cx="3438220" cy="1676238"/>
            </a:xfrm>
            <a:prstGeom prst="rect">
              <a:avLst/>
            </a:prstGeom>
          </p:spPr>
        </p:pic>
        <p:sp>
          <p:nvSpPr>
            <p:cNvPr id="14" name="Rounded Rectangle 13"/>
            <p:cNvSpPr/>
            <p:nvPr/>
          </p:nvSpPr>
          <p:spPr>
            <a:xfrm rot="210645">
              <a:off x="5234026" y="4626939"/>
              <a:ext cx="3518120" cy="54464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p:cNvGrpSpPr/>
          <p:nvPr/>
        </p:nvGrpSpPr>
        <p:grpSpPr>
          <a:xfrm>
            <a:off x="776989" y="3209666"/>
            <a:ext cx="3396070" cy="2964337"/>
            <a:chOff x="776989" y="3209666"/>
            <a:chExt cx="3396070" cy="2964337"/>
          </a:xfrm>
        </p:grpSpPr>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20944504">
              <a:off x="776989" y="3209666"/>
              <a:ext cx="3288101" cy="2964337"/>
            </a:xfrm>
            <a:prstGeom prst="rect">
              <a:avLst/>
            </a:prstGeom>
          </p:spPr>
        </p:pic>
        <p:sp>
          <p:nvSpPr>
            <p:cNvPr id="9" name="Rounded Rectangle 8"/>
            <p:cNvSpPr/>
            <p:nvPr/>
          </p:nvSpPr>
          <p:spPr>
            <a:xfrm rot="20967917">
              <a:off x="811201" y="4122633"/>
              <a:ext cx="3361858" cy="15829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4261768" y="5309207"/>
            <a:ext cx="4147694" cy="841340"/>
            <a:chOff x="4261768" y="5309207"/>
            <a:chExt cx="4147694" cy="841340"/>
          </a:xfrm>
        </p:grpSpPr>
        <p:pic>
          <p:nvPicPr>
            <p:cNvPr id="5" name="Picture 4"/>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4261768" y="5309207"/>
              <a:ext cx="4147694" cy="841340"/>
            </a:xfrm>
            <a:prstGeom prst="rect">
              <a:avLst/>
            </a:prstGeom>
          </p:spPr>
        </p:pic>
        <p:sp>
          <p:nvSpPr>
            <p:cNvPr id="10" name="Rounded Rectangle 9"/>
            <p:cNvSpPr/>
            <p:nvPr/>
          </p:nvSpPr>
          <p:spPr>
            <a:xfrm>
              <a:off x="4353918" y="5627021"/>
              <a:ext cx="4055544" cy="5235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21700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2696"/>
            <a:ext cx="8229600" cy="796950"/>
          </a:xfrm>
          <a:noFill/>
          <a:ln w="9525">
            <a:noFill/>
            <a:miter lim="800000"/>
            <a:headEnd/>
            <a:tailEnd/>
          </a:ln>
        </p:spPr>
        <p:txBody>
          <a:bodyPr vert="horz" wrap="square" lIns="91440" tIns="45720" rIns="91440" bIns="45720" numCol="1" anchor="ctr" anchorCtr="0" compatLnSpc="1">
            <a:prstTxWarp prst="textNoShape">
              <a:avLst/>
            </a:prstTxWarp>
          </a:bodyPr>
          <a:lstStyle/>
          <a:p>
            <a:r>
              <a:rPr lang="en-US" sz="3000" b="1" dirty="0" smtClean="0">
                <a:solidFill>
                  <a:schemeClr val="tx2"/>
                </a:solidFill>
              </a:rPr>
              <a:t>In this </a:t>
            </a:r>
            <a:r>
              <a:rPr lang="en-US" sz="3000" b="1" dirty="0">
                <a:solidFill>
                  <a:schemeClr val="tx2"/>
                </a:solidFill>
              </a:rPr>
              <a:t>p</a:t>
            </a:r>
            <a:r>
              <a:rPr lang="en-US" sz="3000" b="1" dirty="0" smtClean="0">
                <a:solidFill>
                  <a:schemeClr val="tx2"/>
                </a:solidFill>
              </a:rPr>
              <a:t>resentation you will see…</a:t>
            </a:r>
            <a:endParaRPr lang="en-US" sz="3000" b="1" dirty="0">
              <a:solidFill>
                <a:schemeClr val="tx2"/>
              </a:solidFill>
            </a:endParaRPr>
          </a:p>
        </p:txBody>
      </p:sp>
      <p:sp>
        <p:nvSpPr>
          <p:cNvPr id="7" name="Content Placeholder 2"/>
          <p:cNvSpPr txBox="1">
            <a:spLocks/>
          </p:cNvSpPr>
          <p:nvPr/>
        </p:nvSpPr>
        <p:spPr bwMode="auto">
          <a:xfrm>
            <a:off x="1284157" y="1168152"/>
            <a:ext cx="6575685" cy="26208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buFont typeface="Wingdings" panose="05000000000000000000" pitchFamily="2" charset="2"/>
              <a:buChar char="ü"/>
            </a:pPr>
            <a:r>
              <a:rPr lang="en-US" sz="2200" dirty="0" smtClean="0">
                <a:solidFill>
                  <a:schemeClr val="tx2"/>
                </a:solidFill>
                <a:latin typeface="+mj-lt"/>
                <a:ea typeface="+mj-ea"/>
                <a:cs typeface="+mj-cs"/>
              </a:rPr>
              <a:t>What are Supreme Audit Institutions (SAIs)?</a:t>
            </a:r>
          </a:p>
          <a:p>
            <a:pPr>
              <a:spcBef>
                <a:spcPct val="0"/>
              </a:spcBef>
              <a:buFont typeface="Wingdings" panose="05000000000000000000" pitchFamily="2" charset="2"/>
              <a:buChar char="ü"/>
            </a:pPr>
            <a:r>
              <a:rPr lang="en-US" sz="2200" dirty="0" smtClean="0">
                <a:solidFill>
                  <a:schemeClr val="tx2"/>
                </a:solidFill>
                <a:latin typeface="+mj-lt"/>
                <a:ea typeface="+mj-ea"/>
                <a:cs typeface="+mj-cs"/>
              </a:rPr>
              <a:t>Why are they important to citizens?</a:t>
            </a:r>
          </a:p>
          <a:p>
            <a:pPr>
              <a:spcBef>
                <a:spcPct val="0"/>
              </a:spcBef>
              <a:buFont typeface="Wingdings" panose="05000000000000000000" pitchFamily="2" charset="2"/>
              <a:buChar char="ü"/>
            </a:pPr>
            <a:r>
              <a:rPr lang="en-US" sz="2200" dirty="0" smtClean="0">
                <a:solidFill>
                  <a:schemeClr val="tx2"/>
                </a:solidFill>
                <a:latin typeface="+mj-lt"/>
                <a:ea typeface="+mj-ea"/>
                <a:cs typeface="+mj-cs"/>
              </a:rPr>
              <a:t>Why are they important to development partners?</a:t>
            </a:r>
          </a:p>
          <a:p>
            <a:pPr>
              <a:spcBef>
                <a:spcPct val="0"/>
              </a:spcBef>
              <a:buFont typeface="Wingdings" panose="05000000000000000000" pitchFamily="2" charset="2"/>
              <a:buChar char="ü"/>
            </a:pPr>
            <a:r>
              <a:rPr lang="en-US" sz="2200" dirty="0" smtClean="0">
                <a:solidFill>
                  <a:schemeClr val="tx2"/>
                </a:solidFill>
                <a:latin typeface="+mj-lt"/>
                <a:ea typeface="+mj-ea"/>
                <a:cs typeface="+mj-cs"/>
              </a:rPr>
              <a:t>Why do they need to be supported?</a:t>
            </a:r>
          </a:p>
          <a:p>
            <a:pPr>
              <a:spcBef>
                <a:spcPct val="0"/>
              </a:spcBef>
              <a:buFont typeface="Wingdings" panose="05000000000000000000" pitchFamily="2" charset="2"/>
              <a:buChar char="ü"/>
            </a:pPr>
            <a:r>
              <a:rPr lang="en-US" sz="2200" dirty="0" smtClean="0">
                <a:solidFill>
                  <a:schemeClr val="tx2"/>
                </a:solidFill>
                <a:latin typeface="+mj-lt"/>
                <a:ea typeface="+mj-ea"/>
                <a:cs typeface="+mj-cs"/>
              </a:rPr>
              <a:t>How should they be supported</a:t>
            </a:r>
            <a:r>
              <a:rPr lang="nb-NO" sz="2200" dirty="0" smtClean="0">
                <a:solidFill>
                  <a:schemeClr val="tx2"/>
                </a:solidFill>
                <a:latin typeface="+mj-lt"/>
                <a:ea typeface="+mj-ea"/>
                <a:cs typeface="+mj-cs"/>
              </a:rPr>
              <a:t>?</a:t>
            </a:r>
            <a:endParaRPr lang="nb-NO" sz="2200" dirty="0">
              <a:solidFill>
                <a:schemeClr val="tx2"/>
              </a:solidFill>
              <a:latin typeface="+mj-lt"/>
              <a:ea typeface="+mj-ea"/>
              <a:cs typeface="+mj-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9596" y="3645024"/>
            <a:ext cx="3915817" cy="2611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409484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548714" y="6464251"/>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sp>
        <p:nvSpPr>
          <p:cNvPr id="11" name="Title 8"/>
          <p:cNvSpPr>
            <a:spLocks noGrp="1"/>
          </p:cNvSpPr>
          <p:nvPr>
            <p:ph type="title"/>
          </p:nvPr>
        </p:nvSpPr>
        <p:spPr>
          <a:xfrm>
            <a:off x="4892530" y="1309013"/>
            <a:ext cx="3312368" cy="733382"/>
          </a:xfrm>
        </p:spPr>
        <p:txBody>
          <a:bodyPr/>
          <a:lstStyle/>
          <a:p>
            <a:r>
              <a:rPr lang="nb-NO" sz="3000" b="1" dirty="0" smtClean="0">
                <a:solidFill>
                  <a:schemeClr val="tx2"/>
                </a:solidFill>
                <a:hlinkClick r:id="rId3"/>
              </a:rPr>
              <a:t>What is a </a:t>
            </a:r>
            <a:r>
              <a:rPr lang="nb-NO" sz="3000" b="1" dirty="0" err="1" smtClean="0">
                <a:solidFill>
                  <a:schemeClr val="tx2"/>
                </a:solidFill>
                <a:hlinkClick r:id="rId3"/>
              </a:rPr>
              <a:t>Supreme</a:t>
            </a:r>
            <a:r>
              <a:rPr lang="nb-NO" sz="3000" b="1" dirty="0" smtClean="0">
                <a:solidFill>
                  <a:schemeClr val="tx2"/>
                </a:solidFill>
                <a:hlinkClick r:id="rId3"/>
              </a:rPr>
              <a:t> Audit </a:t>
            </a:r>
            <a:r>
              <a:rPr lang="nb-NO" sz="3000" b="1" dirty="0" err="1" smtClean="0">
                <a:solidFill>
                  <a:schemeClr val="tx2"/>
                </a:solidFill>
                <a:hlinkClick r:id="rId3"/>
              </a:rPr>
              <a:t>Institution</a:t>
            </a:r>
            <a:r>
              <a:rPr lang="nb-NO" sz="3000" b="1" dirty="0" smtClean="0">
                <a:solidFill>
                  <a:schemeClr val="tx2"/>
                </a:solidFill>
                <a:hlinkClick r:id="rId3"/>
              </a:rPr>
              <a:t>?</a:t>
            </a:r>
            <a:endParaRPr lang="en-US" sz="3000" dirty="0">
              <a:solidFill>
                <a:schemeClr val="tx2"/>
              </a:solidFill>
            </a:endParaRPr>
          </a:p>
        </p:txBody>
      </p:sp>
      <p:pic>
        <p:nvPicPr>
          <p:cNvPr id="6" name="Picture 2" descr="Image result for us government accountability offi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5592" y="1961589"/>
            <a:ext cx="912957" cy="9129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audit service sierra leo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17994" y="1117161"/>
            <a:ext cx="1265533" cy="6985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Image result for contraloría general de la república costa 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19570" y="1076625"/>
            <a:ext cx="1444419" cy="96577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Board of Audit and Inspection of Kore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58533" y="2078341"/>
            <a:ext cx="2352675" cy="3905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p:cNvGraphicFramePr/>
          <p:nvPr>
            <p:extLst>
              <p:ext uri="{D42A27DB-BD31-4B8C-83A1-F6EECF244321}">
                <p14:modId xmlns:p14="http://schemas.microsoft.com/office/powerpoint/2010/main" val="2668456966"/>
              </p:ext>
            </p:extLst>
          </p:nvPr>
        </p:nvGraphicFramePr>
        <p:xfrm>
          <a:off x="3534476" y="3285864"/>
          <a:ext cx="4925956" cy="296810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itle 8"/>
          <p:cNvSpPr txBox="1">
            <a:spLocks/>
          </p:cNvSpPr>
          <p:nvPr/>
        </p:nvSpPr>
        <p:spPr bwMode="auto">
          <a:xfrm>
            <a:off x="88850" y="4193182"/>
            <a:ext cx="3352930" cy="5767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nb-NO" sz="3000" b="1" dirty="0" err="1" smtClean="0">
                <a:solidFill>
                  <a:schemeClr val="tx2"/>
                </a:solidFill>
              </a:rPr>
              <a:t>Importance</a:t>
            </a:r>
            <a:r>
              <a:rPr lang="nb-NO" sz="3000" b="1" dirty="0" smtClean="0">
                <a:solidFill>
                  <a:schemeClr val="tx2"/>
                </a:solidFill>
              </a:rPr>
              <a:t> </a:t>
            </a:r>
            <a:r>
              <a:rPr lang="nb-NO" sz="3000" b="1" dirty="0" err="1" smtClean="0">
                <a:solidFill>
                  <a:schemeClr val="tx2"/>
                </a:solidFill>
              </a:rPr>
              <a:t>of</a:t>
            </a:r>
            <a:r>
              <a:rPr lang="nb-NO" sz="3000" b="1" dirty="0" smtClean="0">
                <a:solidFill>
                  <a:schemeClr val="tx2"/>
                </a:solidFill>
              </a:rPr>
              <a:t> SAIs  </a:t>
            </a:r>
            <a:r>
              <a:rPr lang="nb-NO" sz="3000" b="1" dirty="0" err="1" smtClean="0">
                <a:solidFill>
                  <a:schemeClr val="tx2"/>
                </a:solidFill>
              </a:rPr>
              <a:t>according</a:t>
            </a:r>
            <a:r>
              <a:rPr lang="nb-NO" sz="3000" b="1" dirty="0" smtClean="0">
                <a:solidFill>
                  <a:schemeClr val="tx2"/>
                </a:solidFill>
              </a:rPr>
              <a:t> to UN</a:t>
            </a:r>
            <a:endParaRPr lang="en-US" sz="3000" dirty="0">
              <a:solidFill>
                <a:schemeClr val="tx2"/>
              </a:solidFill>
            </a:endParaRPr>
          </a:p>
        </p:txBody>
      </p:sp>
    </p:spTree>
    <p:extLst>
      <p:ext uri="{BB962C8B-B14F-4D97-AF65-F5344CB8AC3E}">
        <p14:creationId xmlns:p14="http://schemas.microsoft.com/office/powerpoint/2010/main" val="19485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885861" y="692696"/>
            <a:ext cx="5511939" cy="3340571"/>
          </a:xfrm>
          <a:prstGeom prst="rect">
            <a:avLst/>
          </a:prstGeom>
        </p:spPr>
      </p:pic>
      <p:graphicFrame>
        <p:nvGraphicFramePr>
          <p:cNvPr id="6" name="Diagram 5"/>
          <p:cNvGraphicFramePr/>
          <p:nvPr>
            <p:extLst>
              <p:ext uri="{D42A27DB-BD31-4B8C-83A1-F6EECF244321}">
                <p14:modId xmlns:p14="http://schemas.microsoft.com/office/powerpoint/2010/main" val="366245357"/>
              </p:ext>
            </p:extLst>
          </p:nvPr>
        </p:nvGraphicFramePr>
        <p:xfrm>
          <a:off x="485009" y="4365104"/>
          <a:ext cx="4464495" cy="1993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8"/>
          <p:cNvSpPr txBox="1">
            <a:spLocks/>
          </p:cNvSpPr>
          <p:nvPr/>
        </p:nvSpPr>
        <p:spPr bwMode="auto">
          <a:xfrm>
            <a:off x="5041582" y="5056981"/>
            <a:ext cx="3600400" cy="71542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nb-NO" sz="3000" b="1" dirty="0" smtClean="0">
                <a:solidFill>
                  <a:schemeClr val="tx2"/>
                </a:solidFill>
              </a:rPr>
              <a:t>SAIs </a:t>
            </a:r>
            <a:r>
              <a:rPr lang="en-US" sz="3000" b="1" dirty="0" smtClean="0">
                <a:solidFill>
                  <a:schemeClr val="tx2"/>
                </a:solidFill>
              </a:rPr>
              <a:t>contribute</a:t>
            </a:r>
            <a:r>
              <a:rPr lang="nb-NO" sz="3000" b="1" dirty="0" smtClean="0">
                <a:solidFill>
                  <a:schemeClr val="tx2"/>
                </a:solidFill>
              </a:rPr>
              <a:t> to </a:t>
            </a:r>
            <a:r>
              <a:rPr lang="nb-NO" sz="3000" b="1" dirty="0" err="1" smtClean="0">
                <a:solidFill>
                  <a:schemeClr val="tx2"/>
                </a:solidFill>
              </a:rPr>
              <a:t>SDGs</a:t>
            </a:r>
            <a:endParaRPr lang="en-US" sz="3000" dirty="0">
              <a:solidFill>
                <a:schemeClr val="tx2"/>
              </a:solidFill>
            </a:endParaRPr>
          </a:p>
        </p:txBody>
      </p:sp>
      <p:sp>
        <p:nvSpPr>
          <p:cNvPr id="9" name="Left Brace 8"/>
          <p:cNvSpPr/>
          <p:nvPr/>
        </p:nvSpPr>
        <p:spPr>
          <a:xfrm flipH="1">
            <a:off x="4860032" y="4365104"/>
            <a:ext cx="295689" cy="1728193"/>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7" name="Title 1"/>
          <p:cNvSpPr>
            <a:spLocks noGrp="1"/>
          </p:cNvSpPr>
          <p:nvPr>
            <p:ph type="title"/>
          </p:nvPr>
        </p:nvSpPr>
        <p:spPr>
          <a:xfrm>
            <a:off x="186632" y="1772816"/>
            <a:ext cx="2530624" cy="796950"/>
          </a:xfrm>
          <a:noFill/>
          <a:ln w="9525">
            <a:noFill/>
            <a:miter lim="800000"/>
            <a:headEnd/>
            <a:tailEnd/>
          </a:ln>
        </p:spPr>
        <p:txBody>
          <a:bodyPr vert="horz" wrap="square" lIns="91440" tIns="45720" rIns="91440" bIns="45720" numCol="1" anchor="ctr" anchorCtr="0" compatLnSpc="1">
            <a:prstTxWarp prst="textNoShape">
              <a:avLst/>
            </a:prstTxWarp>
          </a:bodyPr>
          <a:lstStyle/>
          <a:p>
            <a:r>
              <a:rPr lang="nb-NO" sz="3000" b="1" dirty="0" smtClean="0">
                <a:solidFill>
                  <a:schemeClr val="tx2"/>
                </a:solidFill>
              </a:rPr>
              <a:t>In </a:t>
            </a:r>
            <a:r>
              <a:rPr lang="nb-NO" sz="3000" b="1" dirty="0" err="1" smtClean="0">
                <a:solidFill>
                  <a:schemeClr val="tx2"/>
                </a:solidFill>
              </a:rPr>
              <a:t>the</a:t>
            </a:r>
            <a:r>
              <a:rPr lang="nb-NO" sz="3000" b="1" dirty="0" smtClean="0">
                <a:solidFill>
                  <a:schemeClr val="tx2"/>
                </a:solidFill>
              </a:rPr>
              <a:t> </a:t>
            </a:r>
            <a:r>
              <a:rPr lang="nb-NO" sz="3000" b="1" dirty="0" err="1" smtClean="0">
                <a:solidFill>
                  <a:schemeClr val="tx2"/>
                </a:solidFill>
              </a:rPr>
              <a:t>context</a:t>
            </a:r>
            <a:r>
              <a:rPr lang="nb-NO" sz="3000" b="1" dirty="0" smtClean="0">
                <a:solidFill>
                  <a:schemeClr val="tx2"/>
                </a:solidFill>
              </a:rPr>
              <a:t> </a:t>
            </a:r>
            <a:r>
              <a:rPr lang="nb-NO" sz="3000" b="1" dirty="0" err="1" smtClean="0">
                <a:solidFill>
                  <a:schemeClr val="tx2"/>
                </a:solidFill>
              </a:rPr>
              <a:t>of</a:t>
            </a:r>
            <a:endParaRPr lang="en-US" sz="3000" b="1" dirty="0">
              <a:solidFill>
                <a:schemeClr val="tx2"/>
              </a:solidFill>
            </a:endParaRPr>
          </a:p>
        </p:txBody>
      </p:sp>
      <p:sp>
        <p:nvSpPr>
          <p:cNvPr id="2" name="Down Arrow 1"/>
          <p:cNvSpPr/>
          <p:nvPr/>
        </p:nvSpPr>
        <p:spPr>
          <a:xfrm>
            <a:off x="6588224" y="4033267"/>
            <a:ext cx="144016" cy="6918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3197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Content Placeholder 2"/>
          <p:cNvSpPr txBox="1">
            <a:spLocks/>
          </p:cNvSpPr>
          <p:nvPr/>
        </p:nvSpPr>
        <p:spPr bwMode="auto">
          <a:xfrm>
            <a:off x="684213" y="3860800"/>
            <a:ext cx="7632700" cy="2089150"/>
          </a:xfrm>
          <a:prstGeom prst="rect">
            <a:avLst/>
          </a:prstGeom>
          <a:noFill/>
          <a:ln w="9525">
            <a:noFill/>
            <a:miter lim="800000"/>
            <a:headEnd/>
            <a:tailEnd/>
          </a:ln>
        </p:spPr>
        <p:txBody>
          <a:bodyPr/>
          <a:lstStyle/>
          <a:p>
            <a:pPr marL="342900" indent="-342900">
              <a:spcBef>
                <a:spcPct val="20000"/>
              </a:spcBef>
              <a:buFont typeface="Arial" charset="0"/>
              <a:buChar char="•"/>
            </a:pPr>
            <a:endParaRPr lang="en-US" sz="2400">
              <a:latin typeface="Calibri" pitchFamily="34" charset="0"/>
            </a:endParaRPr>
          </a:p>
        </p:txBody>
      </p:sp>
      <p:sp>
        <p:nvSpPr>
          <p:cNvPr id="11" name="Title 8"/>
          <p:cNvSpPr>
            <a:spLocks noGrp="1"/>
          </p:cNvSpPr>
          <p:nvPr>
            <p:ph type="title"/>
          </p:nvPr>
        </p:nvSpPr>
        <p:spPr>
          <a:xfrm>
            <a:off x="1115616" y="836712"/>
            <a:ext cx="7390670" cy="576734"/>
          </a:xfrm>
        </p:spPr>
        <p:txBody>
          <a:bodyPr/>
          <a:lstStyle/>
          <a:p>
            <a:r>
              <a:rPr lang="en-US" sz="3000" b="1" dirty="0" smtClean="0">
                <a:solidFill>
                  <a:schemeClr val="tx2"/>
                </a:solidFill>
              </a:rPr>
              <a:t>What </a:t>
            </a:r>
            <a:r>
              <a:rPr lang="en-US" sz="3000" b="1" dirty="0">
                <a:solidFill>
                  <a:schemeClr val="tx2"/>
                </a:solidFill>
              </a:rPr>
              <a:t>a</a:t>
            </a:r>
            <a:r>
              <a:rPr lang="en-US" sz="3000" b="1" dirty="0" smtClean="0">
                <a:solidFill>
                  <a:schemeClr val="tx2"/>
                </a:solidFill>
              </a:rPr>
              <a:t>re the </a:t>
            </a:r>
            <a:r>
              <a:rPr lang="en-US" sz="3000" b="1" dirty="0">
                <a:solidFill>
                  <a:schemeClr val="tx2"/>
                </a:solidFill>
              </a:rPr>
              <a:t>b</a:t>
            </a:r>
            <a:r>
              <a:rPr lang="en-US" sz="3000" b="1" dirty="0" smtClean="0">
                <a:solidFill>
                  <a:schemeClr val="tx2"/>
                </a:solidFill>
              </a:rPr>
              <a:t>enefits </a:t>
            </a:r>
            <a:r>
              <a:rPr lang="en-US" sz="3000" b="1" dirty="0">
                <a:solidFill>
                  <a:schemeClr val="tx2"/>
                </a:solidFill>
              </a:rPr>
              <a:t>w</a:t>
            </a:r>
            <a:r>
              <a:rPr lang="en-US" sz="3000" b="1" dirty="0" smtClean="0">
                <a:solidFill>
                  <a:schemeClr val="tx2"/>
                </a:solidFill>
              </a:rPr>
              <a:t>hen SAIs are supported?</a:t>
            </a:r>
            <a:endParaRPr lang="en-US" sz="3000" dirty="0">
              <a:solidFill>
                <a:schemeClr val="tx2"/>
              </a:solidFill>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53681502"/>
              </p:ext>
            </p:extLst>
          </p:nvPr>
        </p:nvGraphicFramePr>
        <p:xfrm>
          <a:off x="-252536" y="1700808"/>
          <a:ext cx="5976664" cy="4702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8"/>
          <p:cNvSpPr txBox="1">
            <a:spLocks/>
          </p:cNvSpPr>
          <p:nvPr/>
        </p:nvSpPr>
        <p:spPr bwMode="auto">
          <a:xfrm rot="527033">
            <a:off x="5209591" y="2463775"/>
            <a:ext cx="3352930" cy="2337696"/>
          </a:xfrm>
          <a:prstGeom prst="rect">
            <a:avLst/>
          </a:prstGeom>
          <a:ln>
            <a:headEnd/>
            <a:tailEnd/>
          </a:ln>
          <a:effectLst>
            <a:glow rad="2286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2500" b="1" dirty="0" smtClean="0">
                <a:solidFill>
                  <a:schemeClr val="bg1"/>
                </a:solidFill>
                <a:effectLst>
                  <a:outerShdw blurRad="38100" dist="38100" dir="2700000" algn="tl">
                    <a:srgbClr val="000000">
                      <a:alpha val="43137"/>
                    </a:srgbClr>
                  </a:outerShdw>
                </a:effectLst>
              </a:rPr>
              <a:t>SAIs are natural «allies» for development partners to ensure sustainability, effectiveness and impact of aid efforts</a:t>
            </a:r>
            <a:endParaRPr lang="en-US" sz="25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1796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3347864" y="2348880"/>
            <a:ext cx="5040560" cy="1470025"/>
          </a:xfrm>
        </p:spPr>
        <p:txBody>
          <a:bodyPr/>
          <a:lstStyle/>
          <a:p>
            <a:pPr eaLnBrk="1" hangingPunct="1"/>
            <a:r>
              <a:rPr lang="nb-NO" b="1" dirty="0" err="1" smtClean="0">
                <a:solidFill>
                  <a:schemeClr val="tx2"/>
                </a:solidFill>
              </a:rPr>
              <a:t>of</a:t>
            </a:r>
            <a:r>
              <a:rPr lang="nb-NO" b="1" dirty="0" smtClean="0">
                <a:solidFill>
                  <a:schemeClr val="tx2"/>
                </a:solidFill>
              </a:rPr>
              <a:t> </a:t>
            </a:r>
            <a:r>
              <a:rPr lang="nb-NO" b="1" dirty="0">
                <a:solidFill>
                  <a:schemeClr val="tx2"/>
                </a:solidFill>
              </a:rPr>
              <a:t>SAIs in </a:t>
            </a:r>
            <a:r>
              <a:rPr lang="nb-NO" b="1" dirty="0" err="1" smtClean="0">
                <a:solidFill>
                  <a:schemeClr val="tx2"/>
                </a:solidFill>
              </a:rPr>
              <a:t>their</a:t>
            </a:r>
            <a:r>
              <a:rPr lang="nb-NO" b="1" dirty="0">
                <a:solidFill>
                  <a:schemeClr val="tx2"/>
                </a:solidFill>
              </a:rPr>
              <a:t> </a:t>
            </a:r>
            <a:r>
              <a:rPr lang="nb-NO" b="1" dirty="0" smtClean="0">
                <a:solidFill>
                  <a:schemeClr val="tx2"/>
                </a:solidFill>
              </a:rPr>
              <a:t> «</a:t>
            </a:r>
            <a:r>
              <a:rPr lang="nb-NO" b="1" dirty="0" err="1" smtClean="0">
                <a:solidFill>
                  <a:schemeClr val="tx2"/>
                </a:solidFill>
              </a:rPr>
              <a:t>ally</a:t>
            </a:r>
            <a:r>
              <a:rPr lang="nb-NO" b="1" dirty="0" smtClean="0">
                <a:solidFill>
                  <a:schemeClr val="tx2"/>
                </a:solidFill>
              </a:rPr>
              <a:t>» </a:t>
            </a:r>
            <a:r>
              <a:rPr lang="nb-NO" b="1" dirty="0" err="1">
                <a:solidFill>
                  <a:schemeClr val="tx2"/>
                </a:solidFill>
              </a:rPr>
              <a:t>role</a:t>
            </a:r>
            <a:endParaRPr lang="en-US" dirty="0" smtClean="0">
              <a:solidFill>
                <a:schemeClr val="tx2"/>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2348880"/>
            <a:ext cx="3876107" cy="1922549"/>
          </a:xfrm>
          <a:prstGeom prst="rect">
            <a:avLst/>
          </a:prstGeom>
        </p:spPr>
      </p:pic>
    </p:spTree>
    <p:extLst>
      <p:ext uri="{BB962C8B-B14F-4D97-AF65-F5344CB8AC3E}">
        <p14:creationId xmlns:p14="http://schemas.microsoft.com/office/powerpoint/2010/main" val="415050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663726"/>
            <a:ext cx="7570602" cy="796950"/>
          </a:xfrm>
          <a:noFill/>
          <a:ln w="9525">
            <a:noFill/>
            <a:miter lim="800000"/>
            <a:headEnd/>
            <a:tailEnd/>
          </a:ln>
        </p:spPr>
        <p:txBody>
          <a:bodyPr vert="horz" wrap="square" lIns="91440" tIns="45720" rIns="91440" bIns="45720" numCol="1" anchor="ctr" anchorCtr="0" compatLnSpc="1">
            <a:prstTxWarp prst="textNoShape">
              <a:avLst/>
            </a:prstTxWarp>
          </a:bodyPr>
          <a:lstStyle/>
          <a:p>
            <a:pPr algn="l" eaLnBrk="1" hangingPunct="1"/>
            <a:r>
              <a:rPr lang="nb-NO" sz="2800" b="1" dirty="0">
                <a:solidFill>
                  <a:schemeClr val="tx2"/>
                </a:solidFill>
              </a:rPr>
              <a:t>SAI </a:t>
            </a:r>
            <a:r>
              <a:rPr lang="nb-NO" sz="2800" b="1" dirty="0" smtClean="0">
                <a:solidFill>
                  <a:schemeClr val="tx2"/>
                </a:solidFill>
              </a:rPr>
              <a:t>Uganda - providing </a:t>
            </a:r>
            <a:r>
              <a:rPr lang="nb-NO" sz="2800" b="1" dirty="0" err="1" smtClean="0">
                <a:solidFill>
                  <a:schemeClr val="tx2"/>
                </a:solidFill>
              </a:rPr>
              <a:t>value</a:t>
            </a:r>
            <a:r>
              <a:rPr lang="nb-NO" sz="2800" b="1" dirty="0" smtClean="0">
                <a:solidFill>
                  <a:schemeClr val="tx2"/>
                </a:solidFill>
              </a:rPr>
              <a:t> and </a:t>
            </a:r>
            <a:r>
              <a:rPr lang="nb-NO" sz="2800" b="1" dirty="0" err="1">
                <a:solidFill>
                  <a:schemeClr val="tx2"/>
                </a:solidFill>
              </a:rPr>
              <a:t>b</a:t>
            </a:r>
            <a:r>
              <a:rPr lang="nb-NO" sz="2800" b="1" dirty="0" err="1" smtClean="0">
                <a:solidFill>
                  <a:schemeClr val="tx2"/>
                </a:solidFill>
              </a:rPr>
              <a:t>enefits</a:t>
            </a:r>
            <a:r>
              <a:rPr lang="nb-NO" sz="2800" b="1" dirty="0" smtClean="0">
                <a:solidFill>
                  <a:schemeClr val="tx2"/>
                </a:solidFill>
              </a:rPr>
              <a:t> to            </a:t>
            </a:r>
            <a:br>
              <a:rPr lang="nb-NO" sz="2800" b="1" dirty="0" smtClean="0">
                <a:solidFill>
                  <a:schemeClr val="tx2"/>
                </a:solidFill>
              </a:rPr>
            </a:br>
            <a:r>
              <a:rPr lang="nb-NO" sz="2800" b="1" dirty="0" smtClean="0">
                <a:solidFill>
                  <a:schemeClr val="tx2"/>
                </a:solidFill>
              </a:rPr>
              <a:t>                                 </a:t>
            </a:r>
            <a:r>
              <a:rPr lang="nb-NO" sz="2800" b="1" dirty="0" err="1" smtClean="0">
                <a:solidFill>
                  <a:schemeClr val="tx2"/>
                </a:solidFill>
              </a:rPr>
              <a:t>citizens</a:t>
            </a:r>
            <a:endParaRPr lang="en-US" sz="2800" b="1" dirty="0">
              <a:solidFill>
                <a:schemeClr val="tx2"/>
              </a:solidFill>
            </a:endParaRPr>
          </a:p>
        </p:txBody>
      </p:sp>
      <p:sp>
        <p:nvSpPr>
          <p:cNvPr id="4" name="Content Placeholder 3"/>
          <p:cNvSpPr>
            <a:spLocks noGrp="1"/>
          </p:cNvSpPr>
          <p:nvPr>
            <p:ph sz="half" idx="2"/>
          </p:nvPr>
        </p:nvSpPr>
        <p:spPr>
          <a:xfrm>
            <a:off x="107504" y="1484783"/>
            <a:ext cx="4968552" cy="180020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buFont typeface="Wingdings" panose="05000000000000000000" pitchFamily="2" charset="2"/>
              <a:buChar char="§"/>
            </a:pPr>
            <a:r>
              <a:rPr lang="en-US" sz="1800" dirty="0" smtClean="0"/>
              <a:t>Oil has been discovered - production started in 2017</a:t>
            </a:r>
          </a:p>
          <a:p>
            <a:pPr>
              <a:buFont typeface="Wingdings" panose="05000000000000000000" pitchFamily="2" charset="2"/>
              <a:buChar char="§"/>
            </a:pPr>
            <a:r>
              <a:rPr lang="en-US" sz="1800" dirty="0" smtClean="0"/>
              <a:t>SAI Uganda with support of SAI Norway started preparing in 2014 to ensure that resources from oil: </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589874" y="1196752"/>
            <a:ext cx="3528392" cy="1787456"/>
          </a:xfrm>
          <a:prstGeom prst="rect">
            <a:avLst/>
          </a:prstGeom>
        </p:spPr>
      </p:pic>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580112" y="2996185"/>
            <a:ext cx="3528392" cy="1923003"/>
          </a:xfrm>
          <a:prstGeom prst="rect">
            <a:avLst/>
          </a:prstGeom>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5580112" y="4657919"/>
            <a:ext cx="3528392" cy="1867148"/>
          </a:xfrm>
          <a:prstGeom prst="rect">
            <a:avLst/>
          </a:prstGeom>
        </p:spPr>
      </p:pic>
      <p:grpSp>
        <p:nvGrpSpPr>
          <p:cNvPr id="5" name="Group 4"/>
          <p:cNvGrpSpPr/>
          <p:nvPr/>
        </p:nvGrpSpPr>
        <p:grpSpPr>
          <a:xfrm>
            <a:off x="5580112" y="6136742"/>
            <a:ext cx="3528392" cy="696892"/>
            <a:chOff x="5580112" y="6136742"/>
            <a:chExt cx="3528392" cy="696892"/>
          </a:xfrm>
        </p:grpSpPr>
        <p:sp>
          <p:nvSpPr>
            <p:cNvPr id="11" name="Title 8"/>
            <p:cNvSpPr txBox="1">
              <a:spLocks/>
            </p:cNvSpPr>
            <p:nvPr/>
          </p:nvSpPr>
          <p:spPr bwMode="auto">
            <a:xfrm>
              <a:off x="5580112" y="6136742"/>
              <a:ext cx="3528392" cy="696892"/>
            </a:xfrm>
            <a:prstGeom prst="rect">
              <a:avLst/>
            </a:prstGeom>
            <a:solidFill>
              <a:schemeClr val="bg2"/>
            </a:solid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nb-NO" sz="1400" b="1" dirty="0" smtClean="0"/>
                <a:t>Report </a:t>
              </a:r>
              <a:r>
                <a:rPr lang="nb-NO" sz="1400" b="1" dirty="0" err="1" smtClean="0"/>
                <a:t>uncovered</a:t>
              </a:r>
              <a:r>
                <a:rPr lang="nb-NO" sz="1400" b="1" dirty="0" smtClean="0"/>
                <a:t> a </a:t>
              </a:r>
              <a:r>
                <a:rPr lang="nb-NO" sz="1400" b="1" dirty="0" err="1" smtClean="0"/>
                <a:t>threatening</a:t>
              </a:r>
              <a:r>
                <a:rPr lang="nb-NO" sz="1400" b="1" dirty="0" smtClean="0"/>
                <a:t> </a:t>
              </a:r>
              <a:r>
                <a:rPr lang="nb-NO" sz="1400" b="1" dirty="0" err="1" smtClean="0"/>
                <a:t>environmental</a:t>
              </a:r>
              <a:r>
                <a:rPr lang="nb-NO" sz="1400" b="1" dirty="0" smtClean="0"/>
                <a:t> </a:t>
              </a:r>
              <a:r>
                <a:rPr lang="nb-NO" sz="1400" b="1" dirty="0" err="1" smtClean="0"/>
                <a:t>situation</a:t>
              </a:r>
              <a:r>
                <a:rPr lang="nb-NO" sz="1400" b="1" dirty="0" smtClean="0"/>
                <a:t> in </a:t>
              </a:r>
              <a:r>
                <a:rPr lang="nb-NO" sz="1400" b="1" dirty="0" err="1" smtClean="0"/>
                <a:t>the</a:t>
              </a:r>
              <a:r>
                <a:rPr lang="nb-NO" sz="1400" b="1" dirty="0" smtClean="0"/>
                <a:t> </a:t>
              </a:r>
              <a:r>
                <a:rPr lang="nb-NO" sz="1400" b="1" dirty="0" err="1" smtClean="0"/>
                <a:t>national</a:t>
              </a:r>
              <a:r>
                <a:rPr lang="nb-NO" sz="1400" b="1" dirty="0" smtClean="0"/>
                <a:t> park – </a:t>
              </a:r>
              <a:r>
                <a:rPr lang="nb-NO" sz="1400" b="1" u="sng" dirty="0" err="1" smtClean="0"/>
                <a:t>causing</a:t>
              </a:r>
              <a:r>
                <a:rPr lang="nb-NO" sz="1400" b="1" u="sng" dirty="0" smtClean="0"/>
                <a:t> </a:t>
              </a:r>
              <a:r>
                <a:rPr lang="nb-NO" sz="1400" b="1" u="sng" dirty="0" err="1" smtClean="0"/>
                <a:t>great</a:t>
              </a:r>
              <a:r>
                <a:rPr lang="nb-NO" sz="1400" b="1" u="sng" dirty="0" smtClean="0"/>
                <a:t> public </a:t>
              </a:r>
              <a:r>
                <a:rPr lang="nb-NO" sz="1400" b="1" u="sng" dirty="0" err="1" smtClean="0"/>
                <a:t>debate</a:t>
              </a:r>
              <a:endParaRPr lang="en-US" sz="1400" b="1" u="sng" dirty="0"/>
            </a:p>
          </p:txBody>
        </p:sp>
        <p:sp>
          <p:nvSpPr>
            <p:cNvPr id="12" name="Rounded Rectangle 11"/>
            <p:cNvSpPr/>
            <p:nvPr/>
          </p:nvSpPr>
          <p:spPr>
            <a:xfrm>
              <a:off x="7380312" y="6597017"/>
              <a:ext cx="1080120" cy="216359"/>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ounded Rectangle 5"/>
          <p:cNvSpPr/>
          <p:nvPr/>
        </p:nvSpPr>
        <p:spPr>
          <a:xfrm>
            <a:off x="1043608" y="5265517"/>
            <a:ext cx="4032448" cy="97179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SAI Uganda has already presented audit reports of environmental and local economic impact, waste management</a:t>
            </a:r>
          </a:p>
        </p:txBody>
      </p:sp>
      <p:sp>
        <p:nvSpPr>
          <p:cNvPr id="13" name="Right Arrow 12"/>
          <p:cNvSpPr/>
          <p:nvPr/>
        </p:nvSpPr>
        <p:spPr>
          <a:xfrm rot="795505">
            <a:off x="4917355" y="5953634"/>
            <a:ext cx="714688" cy="28467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467544" y="3101669"/>
            <a:ext cx="4989306" cy="445788"/>
          </a:xfrm>
          <a:prstGeom prst="roundRect">
            <a:avLst/>
          </a:prstGeom>
          <a:ln/>
          <a:effectLst>
            <a:glow rad="101600">
              <a:schemeClr val="accent5">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n-US" sz="1600" b="1" dirty="0" smtClean="0">
                <a:solidFill>
                  <a:schemeClr val="bg1"/>
                </a:solidFill>
              </a:rPr>
              <a:t>Yield </a:t>
            </a:r>
            <a:r>
              <a:rPr lang="en-US" sz="1600" b="1" dirty="0">
                <a:solidFill>
                  <a:schemeClr val="bg1"/>
                </a:solidFill>
              </a:rPr>
              <a:t>as much benefit for Ugandans as possible</a:t>
            </a:r>
          </a:p>
        </p:txBody>
      </p:sp>
      <p:sp>
        <p:nvSpPr>
          <p:cNvPr id="15" name="Rounded Rectangle 14"/>
          <p:cNvSpPr/>
          <p:nvPr/>
        </p:nvSpPr>
        <p:spPr>
          <a:xfrm>
            <a:off x="483540" y="4218462"/>
            <a:ext cx="4989306" cy="568913"/>
          </a:xfrm>
          <a:prstGeom prst="roundRect">
            <a:avLst/>
          </a:prstGeom>
          <a:solidFill>
            <a:schemeClr val="accent3">
              <a:lumMod val="75000"/>
            </a:schemeClr>
          </a:solidFill>
          <a:ln/>
          <a:effectLst>
            <a:glow rad="101600">
              <a:schemeClr val="accent4">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n-US" sz="1600" b="1" dirty="0">
                <a:solidFill>
                  <a:schemeClr val="bg1"/>
                </a:solidFill>
              </a:rPr>
              <a:t>Do not destroy the environment (oil was found in an eco sensitive rich area, within 2 national parks)</a:t>
            </a:r>
          </a:p>
        </p:txBody>
      </p:sp>
      <p:sp>
        <p:nvSpPr>
          <p:cNvPr id="16" name="Rounded Rectangle 15"/>
          <p:cNvSpPr/>
          <p:nvPr/>
        </p:nvSpPr>
        <p:spPr>
          <a:xfrm>
            <a:off x="483540" y="3677733"/>
            <a:ext cx="4989306" cy="445788"/>
          </a:xfrm>
          <a:prstGeom prst="roundRect">
            <a:avLst/>
          </a:prstGeom>
          <a:solidFill>
            <a:schemeClr val="accent1">
              <a:lumMod val="75000"/>
            </a:schemeClr>
          </a:solidFill>
          <a:ln/>
          <a:effectLst>
            <a:glow rad="101600">
              <a:schemeClr val="accent1">
                <a:satMod val="175000"/>
                <a:alpha val="40000"/>
              </a:schemeClr>
            </a:glow>
            <a:outerShdw blurRad="40000" dist="23000" dir="5400000" rotWithShape="0">
              <a:srgbClr val="000000">
                <a:alpha val="35000"/>
              </a:srgbClr>
            </a:outerShdw>
          </a:effectLst>
        </p:spPr>
        <p:style>
          <a:lnRef idx="0">
            <a:schemeClr val="accent5"/>
          </a:lnRef>
          <a:fillRef idx="3">
            <a:schemeClr val="accent5"/>
          </a:fillRef>
          <a:effectRef idx="3">
            <a:schemeClr val="accent5"/>
          </a:effectRef>
          <a:fontRef idx="minor">
            <a:schemeClr val="lt1"/>
          </a:fontRef>
        </p:style>
        <p:txBody>
          <a:bodyPr rtlCol="0" anchor="ctr"/>
          <a:lstStyle/>
          <a:p>
            <a:pPr lvl="1" algn="ctr"/>
            <a:r>
              <a:rPr lang="en-US" sz="1600" b="1" dirty="0">
                <a:solidFill>
                  <a:schemeClr val="bg1"/>
                </a:solidFill>
              </a:rPr>
              <a:t>Avoid corruption </a:t>
            </a:r>
          </a:p>
        </p:txBody>
      </p:sp>
    </p:spTree>
    <p:extLst>
      <p:ext uri="{BB962C8B-B14F-4D97-AF65-F5344CB8AC3E}">
        <p14:creationId xmlns:p14="http://schemas.microsoft.com/office/powerpoint/2010/main" val="3926853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04" y="687834"/>
            <a:ext cx="7643192"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nb-NO" sz="2800" b="1" dirty="0" smtClean="0">
                <a:solidFill>
                  <a:schemeClr val="tx2"/>
                </a:solidFill>
              </a:rPr>
              <a:t>SAI Zambia – </a:t>
            </a:r>
            <a:r>
              <a:rPr lang="nb-NO" sz="2800" b="1" dirty="0" err="1">
                <a:solidFill>
                  <a:schemeClr val="tx2"/>
                </a:solidFill>
              </a:rPr>
              <a:t>i</a:t>
            </a:r>
            <a:r>
              <a:rPr lang="nb-NO" sz="2800" b="1" dirty="0" err="1" smtClean="0">
                <a:solidFill>
                  <a:schemeClr val="tx2"/>
                </a:solidFill>
              </a:rPr>
              <a:t>mpact</a:t>
            </a:r>
            <a:r>
              <a:rPr lang="nb-NO" sz="2800" b="1" dirty="0" smtClean="0">
                <a:solidFill>
                  <a:schemeClr val="tx2"/>
                </a:solidFill>
              </a:rPr>
              <a:t> </a:t>
            </a:r>
            <a:r>
              <a:rPr lang="nb-NO" sz="2800" b="1" dirty="0" err="1" smtClean="0">
                <a:solidFill>
                  <a:schemeClr val="tx2"/>
                </a:solidFill>
              </a:rPr>
              <a:t>through</a:t>
            </a:r>
            <a:r>
              <a:rPr lang="nb-NO" sz="2800" b="1" dirty="0" smtClean="0">
                <a:solidFill>
                  <a:schemeClr val="tx2"/>
                </a:solidFill>
              </a:rPr>
              <a:t> </a:t>
            </a:r>
            <a:br>
              <a:rPr lang="nb-NO" sz="2800" b="1" dirty="0" smtClean="0">
                <a:solidFill>
                  <a:schemeClr val="tx2"/>
                </a:solidFill>
              </a:rPr>
            </a:br>
            <a:r>
              <a:rPr lang="nb-NO" sz="2800" b="1" dirty="0">
                <a:solidFill>
                  <a:schemeClr val="tx2"/>
                </a:solidFill>
              </a:rPr>
              <a:t>p</a:t>
            </a:r>
            <a:r>
              <a:rPr lang="nb-NO" sz="2800" b="1" dirty="0" smtClean="0">
                <a:solidFill>
                  <a:schemeClr val="tx2"/>
                </a:solidFill>
              </a:rPr>
              <a:t>ublic </a:t>
            </a:r>
            <a:r>
              <a:rPr lang="nb-NO" sz="2800" b="1" dirty="0" err="1" smtClean="0">
                <a:solidFill>
                  <a:schemeClr val="tx2"/>
                </a:solidFill>
              </a:rPr>
              <a:t>costs</a:t>
            </a:r>
            <a:r>
              <a:rPr lang="nb-NO" sz="2800" b="1" dirty="0" smtClean="0">
                <a:solidFill>
                  <a:schemeClr val="tx2"/>
                </a:solidFill>
              </a:rPr>
              <a:t> </a:t>
            </a:r>
            <a:r>
              <a:rPr lang="nb-NO" sz="2800" b="1" dirty="0" err="1" smtClean="0">
                <a:solidFill>
                  <a:schemeClr val="tx2"/>
                </a:solidFill>
              </a:rPr>
              <a:t>savings</a:t>
            </a:r>
            <a:endParaRPr lang="en-US" sz="2800" b="1" dirty="0">
              <a:solidFill>
                <a:schemeClr val="tx2"/>
              </a:solidFill>
            </a:endParaRPr>
          </a:p>
        </p:txBody>
      </p:sp>
      <p:sp>
        <p:nvSpPr>
          <p:cNvPr id="4" name="Content Placeholder 3"/>
          <p:cNvSpPr>
            <a:spLocks noGrp="1"/>
          </p:cNvSpPr>
          <p:nvPr>
            <p:ph sz="half" idx="2"/>
          </p:nvPr>
        </p:nvSpPr>
        <p:spPr>
          <a:xfrm>
            <a:off x="779691" y="1683860"/>
            <a:ext cx="4464496" cy="2091773"/>
          </a:xfrm>
          <a:solidFill>
            <a:schemeClr val="bg2"/>
          </a:solidFill>
        </p:spPr>
        <p:txBody>
          <a:bodyPr/>
          <a:lstStyle/>
          <a:p>
            <a:pPr marL="0" indent="0">
              <a:buNone/>
            </a:pPr>
            <a:r>
              <a:rPr lang="en-US" sz="1500" dirty="0" smtClean="0"/>
              <a:t>SAI Zambia has gone through operational development with the support of SAI Norway and Netherlands since 1997 which has resulted in</a:t>
            </a:r>
          </a:p>
          <a:p>
            <a:pPr>
              <a:buFont typeface="Wingdings" panose="05000000000000000000" pitchFamily="2" charset="2"/>
              <a:buChar char="Ø"/>
            </a:pPr>
            <a:r>
              <a:rPr lang="en-US" sz="1500" dirty="0"/>
              <a:t>Audit </a:t>
            </a:r>
            <a:r>
              <a:rPr lang="en-US" sz="1500" dirty="0" smtClean="0"/>
              <a:t>reports </a:t>
            </a:r>
            <a:r>
              <a:rPr lang="en-US" sz="1500" dirty="0"/>
              <a:t>submitted to parliament within 12 months of the end of the fiscal year (compared </a:t>
            </a:r>
            <a:endParaRPr lang="en-US" sz="1500" dirty="0" smtClean="0"/>
          </a:p>
          <a:p>
            <a:pPr marL="0" indent="0">
              <a:buNone/>
            </a:pPr>
            <a:r>
              <a:rPr lang="en-US" sz="1500" dirty="0"/>
              <a:t> </a:t>
            </a:r>
            <a:r>
              <a:rPr lang="en-US" sz="1500" dirty="0" smtClean="0"/>
              <a:t>       to </a:t>
            </a:r>
            <a:r>
              <a:rPr lang="en-US" sz="1500" dirty="0"/>
              <a:t>up to 2‐3 years delays prior to 2003) </a:t>
            </a:r>
          </a:p>
          <a:p>
            <a:pPr>
              <a:buFont typeface="Wingdings" panose="05000000000000000000" pitchFamily="2" charset="2"/>
              <a:buChar char="Ø"/>
            </a:pPr>
            <a:r>
              <a:rPr lang="en-US" sz="1500" dirty="0" smtClean="0"/>
              <a:t>Increase </a:t>
            </a:r>
            <a:r>
              <a:rPr lang="en-US" sz="1500" dirty="0"/>
              <a:t>in audit coverage from 20‐30% to </a:t>
            </a:r>
            <a:endParaRPr lang="en-US" sz="1500" dirty="0" smtClean="0"/>
          </a:p>
          <a:p>
            <a:pPr marL="0" indent="0">
              <a:buNone/>
            </a:pPr>
            <a:r>
              <a:rPr lang="en-US" sz="1500" dirty="0"/>
              <a:t> </a:t>
            </a:r>
            <a:r>
              <a:rPr lang="en-US" sz="1500" dirty="0" smtClean="0"/>
              <a:t>       70‐75</a:t>
            </a:r>
            <a:r>
              <a:rPr lang="en-US" sz="1500" dirty="0"/>
              <a:t>% of all expenditures </a:t>
            </a:r>
            <a:endParaRPr lang="en-US" sz="1500" dirty="0" smtClean="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14898" y="1918841"/>
            <a:ext cx="3245533" cy="170992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317029">
            <a:off x="1989411" y="3852036"/>
            <a:ext cx="2095259" cy="1904589"/>
          </a:xfrm>
          <a:prstGeom prst="rect">
            <a:avLst/>
          </a:prstGeom>
        </p:spPr>
      </p:pic>
      <p:sp>
        <p:nvSpPr>
          <p:cNvPr id="9" name="Content Placeholder 3"/>
          <p:cNvSpPr>
            <a:spLocks noGrp="1"/>
          </p:cNvSpPr>
          <p:nvPr>
            <p:ph sz="half" idx="2"/>
          </p:nvPr>
        </p:nvSpPr>
        <p:spPr>
          <a:xfrm>
            <a:off x="3342691" y="5064654"/>
            <a:ext cx="3744417" cy="1049810"/>
          </a:xfrm>
          <a:solidFill>
            <a:schemeClr val="tx2">
              <a:lumMod val="5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500" dirty="0">
                <a:solidFill>
                  <a:schemeClr val="bg1"/>
                </a:solidFill>
              </a:rPr>
              <a:t>A</a:t>
            </a:r>
            <a:r>
              <a:rPr lang="en-US" sz="1500" dirty="0" smtClean="0">
                <a:solidFill>
                  <a:schemeClr val="bg1"/>
                </a:solidFill>
              </a:rPr>
              <a:t>s documented by the annual OAG audit reports to parliament, there were substantial reductions in observed mismanagement of public funds</a:t>
            </a:r>
          </a:p>
        </p:txBody>
      </p:sp>
    </p:spTree>
    <p:extLst>
      <p:ext uri="{BB962C8B-B14F-4D97-AF65-F5344CB8AC3E}">
        <p14:creationId xmlns:p14="http://schemas.microsoft.com/office/powerpoint/2010/main" val="831770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7320" y="687834"/>
            <a:ext cx="7211144"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nb-NO" sz="3000" b="1" dirty="0" smtClean="0">
                <a:solidFill>
                  <a:schemeClr val="tx2"/>
                </a:solidFill>
              </a:rPr>
              <a:t>SAI Kenya – </a:t>
            </a:r>
            <a:r>
              <a:rPr lang="en-US" sz="3000" b="1" dirty="0" smtClean="0">
                <a:solidFill>
                  <a:schemeClr val="tx2"/>
                </a:solidFill>
              </a:rPr>
              <a:t>contributing to public debt </a:t>
            </a:r>
            <a:r>
              <a:rPr lang="en-US" sz="3000" b="1" dirty="0">
                <a:solidFill>
                  <a:schemeClr val="tx2"/>
                </a:solidFill>
              </a:rPr>
              <a:t>m</a:t>
            </a:r>
            <a:r>
              <a:rPr lang="en-US" sz="3000" b="1" dirty="0" smtClean="0">
                <a:solidFill>
                  <a:schemeClr val="tx2"/>
                </a:solidFill>
              </a:rPr>
              <a:t>anagement effectiveness</a:t>
            </a:r>
            <a:endParaRPr lang="en-US" sz="3000" b="1" dirty="0">
              <a:solidFill>
                <a:schemeClr val="tx2"/>
              </a:solidFill>
            </a:endParaRPr>
          </a:p>
        </p:txBody>
      </p:sp>
      <p:graphicFrame>
        <p:nvGraphicFramePr>
          <p:cNvPr id="9" name="Diagram 8"/>
          <p:cNvGraphicFramePr/>
          <p:nvPr>
            <p:extLst>
              <p:ext uri="{D42A27DB-BD31-4B8C-83A1-F6EECF244321}">
                <p14:modId xmlns:p14="http://schemas.microsoft.com/office/powerpoint/2010/main" val="261069057"/>
              </p:ext>
            </p:extLst>
          </p:nvPr>
        </p:nvGraphicFramePr>
        <p:xfrm>
          <a:off x="323528" y="2117080"/>
          <a:ext cx="6768752" cy="4624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ontent Placeholder 3"/>
          <p:cNvSpPr>
            <a:spLocks noGrp="1"/>
          </p:cNvSpPr>
          <p:nvPr>
            <p:ph sz="half" idx="2"/>
          </p:nvPr>
        </p:nvSpPr>
        <p:spPr>
          <a:xfrm>
            <a:off x="6732240" y="3056977"/>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nb-NO" sz="1700" dirty="0" smtClean="0">
                <a:solidFill>
                  <a:schemeClr val="bg1"/>
                </a:solidFill>
                <a:effectLst>
                  <a:glow rad="228600">
                    <a:schemeClr val="accent2">
                      <a:satMod val="175000"/>
                      <a:alpha val="40000"/>
                    </a:schemeClr>
                  </a:glow>
                </a:effectLst>
              </a:rPr>
              <a:t>IMPLEMENTED in 2016</a:t>
            </a:r>
            <a:endParaRPr lang="en-US" sz="1700" dirty="0" smtClean="0">
              <a:solidFill>
                <a:schemeClr val="bg1"/>
              </a:solidFill>
              <a:effectLst>
                <a:glow rad="228600">
                  <a:schemeClr val="accent2">
                    <a:satMod val="175000"/>
                    <a:alpha val="40000"/>
                  </a:schemeClr>
                </a:glow>
              </a:effectLst>
            </a:endParaRPr>
          </a:p>
        </p:txBody>
      </p:sp>
      <p:sp>
        <p:nvSpPr>
          <p:cNvPr id="7" name="Content Placeholder 3"/>
          <p:cNvSpPr>
            <a:spLocks noGrp="1"/>
          </p:cNvSpPr>
          <p:nvPr>
            <p:ph sz="half" idx="2"/>
          </p:nvPr>
        </p:nvSpPr>
        <p:spPr>
          <a:xfrm>
            <a:off x="1187624" y="1895794"/>
            <a:ext cx="6768752" cy="34308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600" b="1" dirty="0"/>
              <a:t>Audit </a:t>
            </a:r>
            <a:r>
              <a:rPr lang="en-US" sz="1600" b="1" dirty="0" smtClean="0"/>
              <a:t>of lending and borrowing frameworks in 2015-2016:</a:t>
            </a:r>
          </a:p>
        </p:txBody>
      </p:sp>
      <p:sp>
        <p:nvSpPr>
          <p:cNvPr id="10" name="Content Placeholder 3"/>
          <p:cNvSpPr>
            <a:spLocks noGrp="1"/>
          </p:cNvSpPr>
          <p:nvPr>
            <p:ph sz="half" idx="2"/>
          </p:nvPr>
        </p:nvSpPr>
        <p:spPr>
          <a:xfrm>
            <a:off x="6732240" y="4255099"/>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nb-NO" sz="1700" dirty="0">
                <a:solidFill>
                  <a:schemeClr val="bg1"/>
                </a:solidFill>
                <a:effectLst>
                  <a:glow rad="228600">
                    <a:schemeClr val="accent2">
                      <a:satMod val="175000"/>
                      <a:alpha val="40000"/>
                    </a:schemeClr>
                  </a:glow>
                </a:effectLst>
              </a:rPr>
              <a:t>IMPLEMENTED  </a:t>
            </a:r>
            <a:r>
              <a:rPr lang="nb-NO" sz="1700" dirty="0" smtClean="0">
                <a:solidFill>
                  <a:schemeClr val="bg1"/>
                </a:solidFill>
                <a:effectLst>
                  <a:glow rad="228600">
                    <a:schemeClr val="accent2">
                      <a:satMod val="175000"/>
                      <a:alpha val="40000"/>
                    </a:schemeClr>
                  </a:glow>
                </a:effectLst>
              </a:rPr>
              <a:t>in 2016</a:t>
            </a:r>
            <a:endParaRPr lang="en-US" sz="1700" dirty="0" smtClean="0">
              <a:solidFill>
                <a:schemeClr val="bg1"/>
              </a:solidFill>
              <a:effectLst>
                <a:glow rad="228600">
                  <a:schemeClr val="accent2">
                    <a:satMod val="175000"/>
                    <a:alpha val="40000"/>
                  </a:schemeClr>
                </a:glow>
              </a:effectLst>
            </a:endParaRPr>
          </a:p>
        </p:txBody>
      </p:sp>
      <p:sp>
        <p:nvSpPr>
          <p:cNvPr id="11" name="Content Placeholder 3"/>
          <p:cNvSpPr>
            <a:spLocks noGrp="1"/>
          </p:cNvSpPr>
          <p:nvPr>
            <p:ph sz="half" idx="2"/>
          </p:nvPr>
        </p:nvSpPr>
        <p:spPr>
          <a:xfrm>
            <a:off x="6732240" y="5661248"/>
            <a:ext cx="1656184" cy="588047"/>
          </a:xfr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indent="0" algn="ctr">
              <a:buNone/>
            </a:pPr>
            <a:r>
              <a:rPr lang="nb-NO" sz="1700" dirty="0">
                <a:solidFill>
                  <a:schemeClr val="bg1"/>
                </a:solidFill>
                <a:effectLst>
                  <a:glow rad="228600">
                    <a:schemeClr val="accent2">
                      <a:satMod val="175000"/>
                      <a:alpha val="40000"/>
                    </a:schemeClr>
                  </a:glow>
                </a:effectLst>
              </a:rPr>
              <a:t>IMPLEMENTED </a:t>
            </a:r>
            <a:r>
              <a:rPr lang="nb-NO" sz="1700" dirty="0" smtClean="0">
                <a:solidFill>
                  <a:schemeClr val="bg1"/>
                </a:solidFill>
                <a:effectLst>
                  <a:glow rad="228600">
                    <a:schemeClr val="accent2">
                      <a:satMod val="175000"/>
                      <a:alpha val="40000"/>
                    </a:schemeClr>
                  </a:glow>
                </a:effectLst>
              </a:rPr>
              <a:t>in 2016</a:t>
            </a:r>
            <a:endParaRPr lang="en-US" sz="1700" dirty="0" smtClean="0">
              <a:solidFill>
                <a:schemeClr val="bg1"/>
              </a:solidFill>
              <a:effectLst>
                <a:glow rad="228600">
                  <a:schemeClr val="accent2">
                    <a:satMod val="175000"/>
                    <a:alpha val="40000"/>
                  </a:schemeClr>
                </a:glow>
              </a:effectLst>
            </a:endParaRPr>
          </a:p>
        </p:txBody>
      </p:sp>
    </p:spTree>
    <p:extLst>
      <p:ext uri="{BB962C8B-B14F-4D97-AF65-F5344CB8AC3E}">
        <p14:creationId xmlns:p14="http://schemas.microsoft.com/office/powerpoint/2010/main" val="39780002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half" idx="2"/>
          </p:nvPr>
        </p:nvSpPr>
        <p:spPr>
          <a:xfrm>
            <a:off x="611560" y="1115502"/>
            <a:ext cx="7791392" cy="432048"/>
          </a:xfrm>
          <a:noFill/>
          <a:ln w="9525">
            <a:noFill/>
            <a:miter lim="800000"/>
            <a:headEnd/>
            <a:tailEnd/>
          </a:ln>
        </p:spPr>
        <p:txBody>
          <a:bodyPr vert="horz" wrap="square" lIns="91440" tIns="45720" rIns="91440" bIns="45720" numCol="1" anchor="ctr" anchorCtr="0" compatLnSpc="1">
            <a:prstTxWarp prst="textNoShape">
              <a:avLst/>
            </a:prstTxWarp>
          </a:bodyPr>
          <a:lstStyle/>
          <a:p>
            <a:pPr marL="0" indent="0" eaLnBrk="1" hangingPunct="1">
              <a:spcBef>
                <a:spcPct val="0"/>
              </a:spcBef>
              <a:buNone/>
            </a:pPr>
            <a:r>
              <a:rPr lang="en-US" sz="2600" dirty="0">
                <a:solidFill>
                  <a:schemeClr val="tx2"/>
                </a:solidFill>
                <a:latin typeface="+mj-lt"/>
                <a:ea typeface="+mj-ea"/>
                <a:cs typeface="+mj-cs"/>
              </a:rPr>
              <a:t>If development partners </a:t>
            </a:r>
            <a:r>
              <a:rPr lang="en-US" sz="2600" dirty="0" smtClean="0">
                <a:solidFill>
                  <a:schemeClr val="tx2"/>
                </a:solidFill>
                <a:latin typeface="+mj-lt"/>
                <a:ea typeface="+mj-ea"/>
                <a:cs typeface="+mj-cs"/>
              </a:rPr>
              <a:t>support sector </a:t>
            </a:r>
            <a:r>
              <a:rPr lang="en-US" sz="2600" dirty="0">
                <a:solidFill>
                  <a:schemeClr val="tx2"/>
                </a:solidFill>
                <a:latin typeface="+mj-lt"/>
                <a:ea typeface="+mj-ea"/>
                <a:cs typeface="+mj-cs"/>
              </a:rPr>
              <a:t>programs </a:t>
            </a:r>
            <a:r>
              <a:rPr lang="en-US" sz="2600" dirty="0" smtClean="0">
                <a:solidFill>
                  <a:schemeClr val="tx2"/>
                </a:solidFill>
                <a:latin typeface="+mj-lt"/>
                <a:ea typeface="+mj-ea"/>
                <a:cs typeface="+mj-cs"/>
              </a:rPr>
              <a:t>in e.g.</a:t>
            </a:r>
            <a:endParaRPr lang="en-US" sz="2600" dirty="0">
              <a:solidFill>
                <a:schemeClr val="tx2"/>
              </a:solidFill>
              <a:latin typeface="+mj-lt"/>
              <a:ea typeface="+mj-ea"/>
              <a:cs typeface="+mj-cs"/>
            </a:endParaRPr>
          </a:p>
        </p:txBody>
      </p:sp>
      <p:sp>
        <p:nvSpPr>
          <p:cNvPr id="15" name="Content Placeholder 7"/>
          <p:cNvSpPr>
            <a:spLocks noGrp="1"/>
          </p:cNvSpPr>
          <p:nvPr>
            <p:ph sz="half" idx="2"/>
          </p:nvPr>
        </p:nvSpPr>
        <p:spPr>
          <a:xfrm>
            <a:off x="5940152" y="2915720"/>
            <a:ext cx="2304256" cy="432048"/>
          </a:xfrm>
        </p:spPr>
        <p:txBody>
          <a:bodyPr/>
          <a:lstStyle/>
          <a:p>
            <a:pPr marL="0" indent="0" algn="ctr">
              <a:buNone/>
            </a:pPr>
            <a:r>
              <a:rPr lang="en-US" dirty="0" smtClean="0"/>
              <a:t>AID efforts are wasted </a:t>
            </a:r>
            <a:endParaRPr lang="en-US" dirty="0"/>
          </a:p>
        </p:txBody>
      </p:sp>
      <p:sp>
        <p:nvSpPr>
          <p:cNvPr id="17" name="Right Arrow 16"/>
          <p:cNvSpPr/>
          <p:nvPr/>
        </p:nvSpPr>
        <p:spPr>
          <a:xfrm>
            <a:off x="4058557" y="4581128"/>
            <a:ext cx="1296144" cy="166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7"/>
          <p:cNvSpPr>
            <a:spLocks noGrp="1"/>
          </p:cNvSpPr>
          <p:nvPr>
            <p:ph sz="half" idx="2"/>
          </p:nvPr>
        </p:nvSpPr>
        <p:spPr>
          <a:xfrm>
            <a:off x="719571" y="3077639"/>
            <a:ext cx="2196245" cy="432048"/>
          </a:xfrm>
          <a:solidFill>
            <a:srgbClr val="1E4783"/>
          </a:solidFill>
          <a:ln w="9525">
            <a:noFill/>
            <a:miter lim="800000"/>
            <a:headEnd/>
            <a:tailEnd/>
          </a:ln>
        </p:spPr>
        <p:txBody>
          <a:bodyPr vert="horz" wrap="square" lIns="91440" tIns="45720" rIns="91440" bIns="45720" numCol="1" anchor="t" anchorCtr="0" compatLnSpc="1">
            <a:prstTxWarp prst="textNoShape">
              <a:avLst/>
            </a:prstTxWarp>
          </a:bodyPr>
          <a:lstStyle/>
          <a:p>
            <a:pPr marL="0" indent="0" algn="ctr">
              <a:buNone/>
            </a:pPr>
            <a:r>
              <a:rPr lang="en-US" dirty="0">
                <a:solidFill>
                  <a:schemeClr val="bg1"/>
                </a:solidFill>
              </a:rPr>
              <a:t>Education</a:t>
            </a:r>
          </a:p>
        </p:txBody>
      </p:sp>
      <p:sp>
        <p:nvSpPr>
          <p:cNvPr id="22" name="Content Placeholder 7"/>
          <p:cNvSpPr>
            <a:spLocks noGrp="1"/>
          </p:cNvSpPr>
          <p:nvPr>
            <p:ph sz="half" idx="2"/>
          </p:nvPr>
        </p:nvSpPr>
        <p:spPr>
          <a:xfrm>
            <a:off x="1217431" y="6074894"/>
            <a:ext cx="2562481" cy="432048"/>
          </a:xfrm>
          <a:solidFill>
            <a:srgbClr val="1E4783"/>
          </a:solidFill>
        </p:spPr>
        <p:txBody>
          <a:bodyPr/>
          <a:lstStyle/>
          <a:p>
            <a:pPr marL="0" indent="0" algn="ctr">
              <a:buNone/>
            </a:pPr>
            <a:r>
              <a:rPr lang="en-US" dirty="0" smtClean="0">
                <a:solidFill>
                  <a:schemeClr val="bg1"/>
                </a:solidFill>
              </a:rPr>
              <a:t>Corruption</a:t>
            </a:r>
            <a:endParaRPr lang="en-US" dirty="0">
              <a:solidFill>
                <a:schemeClr val="bg1"/>
              </a:solidFill>
            </a:endParaRPr>
          </a:p>
        </p:txBody>
      </p:sp>
      <p:sp>
        <p:nvSpPr>
          <p:cNvPr id="21" name="Content Placeholder 7"/>
          <p:cNvSpPr>
            <a:spLocks noGrp="1"/>
          </p:cNvSpPr>
          <p:nvPr>
            <p:ph sz="half" idx="2"/>
          </p:nvPr>
        </p:nvSpPr>
        <p:spPr>
          <a:xfrm>
            <a:off x="2100711" y="3723337"/>
            <a:ext cx="945491" cy="283657"/>
          </a:xfrm>
          <a:noFill/>
          <a:ln w="9525">
            <a:noFill/>
            <a:miter lim="800000"/>
            <a:headEnd/>
            <a:tailEnd/>
          </a:ln>
        </p:spPr>
        <p:txBody>
          <a:bodyPr vert="horz" wrap="square" lIns="91440" tIns="45720" rIns="91440" bIns="45720" numCol="1" anchor="ctr" anchorCtr="0" compatLnSpc="1">
            <a:prstTxWarp prst="textNoShape">
              <a:avLst/>
            </a:prstTxWarp>
          </a:bodyPr>
          <a:lstStyle/>
          <a:p>
            <a:pPr marL="0" indent="0" eaLnBrk="1" hangingPunct="1">
              <a:spcBef>
                <a:spcPct val="0"/>
              </a:spcBef>
              <a:buNone/>
            </a:pPr>
            <a:r>
              <a:rPr lang="en-US" sz="3000" b="1" dirty="0" smtClean="0">
                <a:solidFill>
                  <a:schemeClr val="tx2"/>
                </a:solidFill>
                <a:latin typeface="+mj-lt"/>
                <a:ea typeface="+mj-ea"/>
                <a:cs typeface="+mj-cs"/>
              </a:rPr>
              <a:t>But</a:t>
            </a:r>
            <a:endParaRPr lang="en-US" sz="3000" b="1" dirty="0">
              <a:solidFill>
                <a:schemeClr val="tx2"/>
              </a:solidFill>
              <a:latin typeface="+mj-lt"/>
              <a:ea typeface="+mj-ea"/>
              <a:cs typeface="+mj-cs"/>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55576" y="1801815"/>
            <a:ext cx="2088232" cy="1267145"/>
          </a:xfrm>
          <a:prstGeom prst="rect">
            <a:avLst/>
          </a:prstGeom>
          <a:ln w="47625" cmpd="sng">
            <a:solidFill>
              <a:srgbClr val="1E4783"/>
            </a:solidFill>
          </a:ln>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131840" y="1792569"/>
            <a:ext cx="2088232" cy="1307302"/>
          </a:xfrm>
          <a:prstGeom prst="rect">
            <a:avLst/>
          </a:prstGeom>
          <a:ln w="47625" cmpd="sng">
            <a:solidFill>
              <a:srgbClr val="1E4783"/>
            </a:solidFill>
          </a:ln>
        </p:spPr>
      </p:pic>
      <p:sp>
        <p:nvSpPr>
          <p:cNvPr id="19" name="Content Placeholder 7"/>
          <p:cNvSpPr>
            <a:spLocks noGrp="1"/>
          </p:cNvSpPr>
          <p:nvPr>
            <p:ph sz="half" idx="2"/>
          </p:nvPr>
        </p:nvSpPr>
        <p:spPr>
          <a:xfrm>
            <a:off x="3109829" y="3068960"/>
            <a:ext cx="2182251" cy="432048"/>
          </a:xfrm>
          <a:solidFill>
            <a:srgbClr val="1E4783"/>
          </a:solidFill>
        </p:spPr>
        <p:txBody>
          <a:bodyPr/>
          <a:lstStyle/>
          <a:p>
            <a:pPr marL="0" indent="0" algn="ctr">
              <a:buNone/>
            </a:pPr>
            <a:r>
              <a:rPr lang="en-US" dirty="0" smtClean="0">
                <a:solidFill>
                  <a:schemeClr val="bg1"/>
                </a:solidFill>
              </a:rPr>
              <a:t>Health</a:t>
            </a:r>
            <a:endParaRPr lang="en-US" dirty="0">
              <a:solidFill>
                <a:schemeClr val="bg1"/>
              </a:solidFill>
            </a:endParaRP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9739" y="4419681"/>
            <a:ext cx="2477864" cy="1655213"/>
          </a:xfrm>
          <a:prstGeom prst="rect">
            <a:avLst/>
          </a:prstGeom>
          <a:ln w="47625" cmpd="sng">
            <a:solidFill>
              <a:srgbClr val="1E4783"/>
            </a:solidFill>
          </a:ln>
        </p:spPr>
      </p:pic>
      <p:sp>
        <p:nvSpPr>
          <p:cNvPr id="23" name="Right Arrow 22"/>
          <p:cNvSpPr/>
          <p:nvPr/>
        </p:nvSpPr>
        <p:spPr>
          <a:xfrm rot="5400000">
            <a:off x="2282176" y="4210574"/>
            <a:ext cx="469848" cy="1986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71210" y="3879745"/>
            <a:ext cx="2731742" cy="1800218"/>
          </a:xfrm>
          <a:prstGeom prst="rect">
            <a:avLst/>
          </a:prstGeom>
          <a:ln>
            <a:solidFill>
              <a:schemeClr val="accent1">
                <a:shade val="50000"/>
              </a:schemeClr>
            </a:solidFill>
          </a:ln>
          <a:effectLst>
            <a:glow rad="228600">
              <a:schemeClr val="accent2">
                <a:satMod val="175000"/>
                <a:alpha val="40000"/>
              </a:schemeClr>
            </a:glow>
            <a:outerShdw blurRad="292100" dist="139700" dir="2700000" algn="tl" rotWithShape="0">
              <a:srgbClr val="333333">
                <a:alpha val="65000"/>
              </a:srgbClr>
            </a:outerShdw>
          </a:effectLst>
        </p:spPr>
      </p:pic>
    </p:spTree>
    <p:extLst>
      <p:ext uri="{BB962C8B-B14F-4D97-AF65-F5344CB8AC3E}">
        <p14:creationId xmlns:p14="http://schemas.microsoft.com/office/powerpoint/2010/main" val="16902952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43818"/>
            <a:ext cx="7643192" cy="796950"/>
          </a:xfrm>
          <a:noFill/>
          <a:ln w="9525">
            <a:noFill/>
            <a:miter lim="800000"/>
            <a:headEnd/>
            <a:tailEnd/>
          </a:ln>
        </p:spPr>
        <p:txBody>
          <a:bodyPr vert="horz" wrap="square" lIns="91440" tIns="45720" rIns="91440" bIns="45720" numCol="1" anchor="ctr" anchorCtr="0" compatLnSpc="1">
            <a:prstTxWarp prst="textNoShape">
              <a:avLst/>
            </a:prstTxWarp>
          </a:bodyPr>
          <a:lstStyle/>
          <a:p>
            <a:pPr eaLnBrk="1" hangingPunct="1"/>
            <a:r>
              <a:rPr lang="nb-NO" sz="3000" b="1" dirty="0" err="1" smtClean="0">
                <a:solidFill>
                  <a:schemeClr val="tx2"/>
                </a:solidFill>
              </a:rPr>
              <a:t>Unless</a:t>
            </a:r>
            <a:r>
              <a:rPr lang="nb-NO" sz="3000" b="1" dirty="0" smtClean="0">
                <a:solidFill>
                  <a:schemeClr val="tx2"/>
                </a:solidFill>
              </a:rPr>
              <a:t>…</a:t>
            </a:r>
            <a:endParaRPr lang="en-US" sz="3000" b="1" dirty="0">
              <a:solidFill>
                <a:schemeClr val="tx2"/>
              </a:solidFill>
            </a:endParaRPr>
          </a:p>
        </p:txBody>
      </p:sp>
      <p:sp>
        <p:nvSpPr>
          <p:cNvPr id="4" name="Content Placeholder 3"/>
          <p:cNvSpPr>
            <a:spLocks noGrp="1"/>
          </p:cNvSpPr>
          <p:nvPr>
            <p:ph sz="half" idx="2"/>
          </p:nvPr>
        </p:nvSpPr>
        <p:spPr>
          <a:xfrm>
            <a:off x="2616818" y="1926781"/>
            <a:ext cx="4039966" cy="592530"/>
          </a:xfr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n-US" sz="1700" dirty="0" smtClean="0">
                <a:solidFill>
                  <a:schemeClr val="bg1"/>
                </a:solidFill>
              </a:rPr>
              <a:t>Carry out external audit and scrutiny of national and international funds</a:t>
            </a:r>
          </a:p>
        </p:txBody>
      </p:sp>
      <p:sp>
        <p:nvSpPr>
          <p:cNvPr id="5" name="Content Placeholder 7"/>
          <p:cNvSpPr>
            <a:spLocks noGrp="1"/>
          </p:cNvSpPr>
          <p:nvPr>
            <p:ph sz="half" idx="2"/>
          </p:nvPr>
        </p:nvSpPr>
        <p:spPr>
          <a:xfrm>
            <a:off x="607833" y="1266782"/>
            <a:ext cx="4040188" cy="478978"/>
          </a:xfrm>
        </p:spPr>
        <p:txBody>
          <a:bodyPr anchor="ctr"/>
          <a:lstStyle/>
          <a:p>
            <a:pPr marL="0" indent="0">
              <a:buNone/>
            </a:pPr>
            <a:r>
              <a:rPr lang="en-US" dirty="0" smtClean="0"/>
              <a:t>the SAI is strong and able to </a:t>
            </a:r>
            <a:endParaRPr lang="en-US" dirty="0"/>
          </a:p>
        </p:txBody>
      </p:sp>
      <p:sp>
        <p:nvSpPr>
          <p:cNvPr id="6" name="Content Placeholder 3"/>
          <p:cNvSpPr>
            <a:spLocks noGrp="1"/>
          </p:cNvSpPr>
          <p:nvPr>
            <p:ph sz="half" idx="2"/>
          </p:nvPr>
        </p:nvSpPr>
        <p:spPr>
          <a:xfrm>
            <a:off x="2597826" y="5517232"/>
            <a:ext cx="4062406" cy="576064"/>
          </a:xfr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n-US" sz="1700" dirty="0" smtClean="0">
                <a:solidFill>
                  <a:schemeClr val="bg1"/>
                </a:solidFill>
              </a:rPr>
              <a:t>Strengthen citizen participation by publishing findings</a:t>
            </a:r>
          </a:p>
        </p:txBody>
      </p:sp>
      <p:sp>
        <p:nvSpPr>
          <p:cNvPr id="7" name="Content Placeholder 3"/>
          <p:cNvSpPr>
            <a:spLocks noGrp="1"/>
          </p:cNvSpPr>
          <p:nvPr>
            <p:ph sz="half" idx="2"/>
          </p:nvPr>
        </p:nvSpPr>
        <p:spPr>
          <a:xfrm>
            <a:off x="2593331" y="4279819"/>
            <a:ext cx="4039966" cy="563045"/>
          </a:xfr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n-US" sz="1700" dirty="0" smtClean="0">
                <a:solidFill>
                  <a:schemeClr val="bg1"/>
                </a:solidFill>
              </a:rPr>
              <a:t>Help with costs savings and efficiency in public sector</a:t>
            </a:r>
          </a:p>
        </p:txBody>
      </p:sp>
      <p:sp>
        <p:nvSpPr>
          <p:cNvPr id="9" name="Content Placeholder 3"/>
          <p:cNvSpPr>
            <a:spLocks noGrp="1"/>
          </p:cNvSpPr>
          <p:nvPr>
            <p:ph sz="half" idx="2"/>
          </p:nvPr>
        </p:nvSpPr>
        <p:spPr>
          <a:xfrm>
            <a:off x="2593331" y="3151067"/>
            <a:ext cx="4047425" cy="595868"/>
          </a:xfrm>
          <a:solidFill>
            <a:schemeClr val="accent5">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marL="0" indent="0">
              <a:buNone/>
            </a:pPr>
            <a:r>
              <a:rPr lang="en-US" sz="1700" dirty="0" smtClean="0">
                <a:solidFill>
                  <a:schemeClr val="bg1"/>
                </a:solidFill>
              </a:rPr>
              <a:t>Detect and deter corruption</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4243" y="1605716"/>
            <a:ext cx="1508157" cy="959188"/>
          </a:xfrm>
          <a:prstGeom prst="rect">
            <a:avLst/>
          </a:prstGeom>
          <a:effectLst>
            <a:outerShdw blurRad="50800" dist="38100" dir="8100000" algn="tr" rotWithShape="0">
              <a:prstClr val="black">
                <a:alpha val="40000"/>
              </a:prstClr>
            </a:outerShdw>
          </a:effec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5818" y="2850909"/>
            <a:ext cx="1526582" cy="957100"/>
          </a:xfrm>
          <a:prstGeom prst="rect">
            <a:avLst/>
          </a:prstGeom>
          <a:effectLst>
            <a:outerShdw blurRad="50800" dist="38100" dir="8100000" algn="tr" rotWithShape="0">
              <a:prstClr val="black">
                <a:alpha val="40000"/>
              </a:prstClr>
            </a:outerShdw>
          </a:effectLst>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5030" y="3974348"/>
            <a:ext cx="1517370" cy="952116"/>
          </a:xfrm>
          <a:prstGeom prst="rect">
            <a:avLst/>
          </a:prstGeom>
          <a:effectLst>
            <a:outerShdw blurRad="50800" dist="38100" dir="8100000" algn="tr" rotWithShape="0">
              <a:prstClr val="black">
                <a:alpha val="40000"/>
              </a:prstClr>
            </a:outerShdw>
          </a:effec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63646" y="5181214"/>
            <a:ext cx="1508754" cy="975741"/>
          </a:xfrm>
          <a:prstGeom prst="rect">
            <a:avLst/>
          </a:prstGeom>
          <a:effectLst>
            <a:outerShdw blurRad="50800" dist="38100" dir="8100000" algn="tr" rotWithShape="0">
              <a:prstClr val="black">
                <a:alpha val="40000"/>
              </a:prstClr>
            </a:outerShdw>
          </a:effectLst>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1091716">
            <a:off x="395536" y="2786466"/>
            <a:ext cx="1920938" cy="1920938"/>
          </a:xfrm>
          <a:prstGeom prst="rect">
            <a:avLst/>
          </a:prstGeom>
        </p:spPr>
      </p:pic>
    </p:spTree>
    <p:extLst>
      <p:ext uri="{BB962C8B-B14F-4D97-AF65-F5344CB8AC3E}">
        <p14:creationId xmlns:p14="http://schemas.microsoft.com/office/powerpoint/2010/main" val="269509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0" end="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6" grpId="0" build="p" animBg="1"/>
      <p:bldP spid="7" grpId="0" build="p" animBg="1"/>
      <p:bldP spid="9"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11" name="Title 1"/>
          <p:cNvSpPr txBox="1">
            <a:spLocks/>
          </p:cNvSpPr>
          <p:nvPr/>
        </p:nvSpPr>
        <p:spPr bwMode="auto">
          <a:xfrm>
            <a:off x="755576" y="1628800"/>
            <a:ext cx="4959112" cy="38884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3000" dirty="0" smtClean="0">
                <a:solidFill>
                  <a:schemeClr val="tx2">
                    <a:lumMod val="75000"/>
                  </a:schemeClr>
                </a:solidFill>
              </a:rPr>
              <a:t>…</a:t>
            </a:r>
            <a:r>
              <a:rPr lang="en-US" sz="2800" dirty="0" smtClean="0">
                <a:solidFill>
                  <a:schemeClr val="tx2">
                    <a:lumMod val="75000"/>
                  </a:schemeClr>
                </a:solidFill>
              </a:rPr>
              <a:t>Which means that development </a:t>
            </a:r>
            <a:r>
              <a:rPr lang="en-US" sz="2800" dirty="0">
                <a:solidFill>
                  <a:schemeClr val="tx2">
                    <a:lumMod val="75000"/>
                  </a:schemeClr>
                </a:solidFill>
              </a:rPr>
              <a:t>partners </a:t>
            </a:r>
            <a:r>
              <a:rPr lang="en-US" sz="2800" dirty="0" smtClean="0">
                <a:solidFill>
                  <a:schemeClr val="tx2">
                    <a:lumMod val="75000"/>
                  </a:schemeClr>
                </a:solidFill>
              </a:rPr>
              <a:t>need to </a:t>
            </a:r>
            <a:r>
              <a:rPr lang="en-US" sz="2800" b="1" dirty="0" smtClean="0">
                <a:solidFill>
                  <a:schemeClr val="tx2">
                    <a:lumMod val="75000"/>
                  </a:schemeClr>
                </a:solidFill>
              </a:rPr>
              <a:t>support SAIs</a:t>
            </a:r>
            <a:r>
              <a:rPr lang="en-US" sz="2800" dirty="0" smtClean="0">
                <a:solidFill>
                  <a:schemeClr val="tx2">
                    <a:lumMod val="75000"/>
                  </a:schemeClr>
                </a:solidFill>
              </a:rPr>
              <a:t> in building sustainable </a:t>
            </a:r>
            <a:r>
              <a:rPr lang="en-US" sz="2800" dirty="0">
                <a:solidFill>
                  <a:schemeClr val="tx2">
                    <a:lumMod val="75000"/>
                  </a:schemeClr>
                </a:solidFill>
              </a:rPr>
              <a:t>capabilities </a:t>
            </a:r>
            <a:r>
              <a:rPr lang="en-US" sz="2800" dirty="0" smtClean="0">
                <a:solidFill>
                  <a:schemeClr val="tx2">
                    <a:lumMod val="75000"/>
                  </a:schemeClr>
                </a:solidFill>
              </a:rPr>
              <a:t>for good governance and enhancing </a:t>
            </a:r>
            <a:r>
              <a:rPr lang="en-US" sz="2800" dirty="0">
                <a:solidFill>
                  <a:schemeClr val="tx2">
                    <a:lumMod val="75000"/>
                  </a:schemeClr>
                </a:solidFill>
              </a:rPr>
              <a:t>efficiency </a:t>
            </a:r>
            <a:r>
              <a:rPr lang="en-US" sz="2800" dirty="0" smtClean="0">
                <a:solidFill>
                  <a:schemeClr val="tx2">
                    <a:lumMod val="75000"/>
                  </a:schemeClr>
                </a:solidFill>
              </a:rPr>
              <a:t>in government institutions…</a:t>
            </a:r>
            <a:endParaRPr lang="en-US" sz="2800" dirty="0">
              <a:solidFill>
                <a:schemeClr val="tx2">
                  <a:lumMod val="75000"/>
                </a:schemeClr>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6281" y="2132856"/>
            <a:ext cx="3378207" cy="2520280"/>
          </a:xfrm>
          <a:prstGeom prst="rect">
            <a:avLst/>
          </a:prstGeom>
        </p:spPr>
      </p:pic>
    </p:spTree>
    <p:extLst>
      <p:ext uri="{BB962C8B-B14F-4D97-AF65-F5344CB8AC3E}">
        <p14:creationId xmlns:p14="http://schemas.microsoft.com/office/powerpoint/2010/main" val="3484646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11" name="Title 1"/>
          <p:cNvSpPr txBox="1">
            <a:spLocks/>
          </p:cNvSpPr>
          <p:nvPr/>
        </p:nvSpPr>
        <p:spPr bwMode="auto">
          <a:xfrm>
            <a:off x="683568" y="1224139"/>
            <a:ext cx="8747713" cy="25373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sz="2800" dirty="0" smtClean="0">
                <a:solidFill>
                  <a:schemeClr val="tx2">
                    <a:lumMod val="75000"/>
                  </a:schemeClr>
                </a:solidFill>
              </a:rPr>
              <a:t>…because SAIs still struggle with key issues such as independence and audit capacity </a:t>
            </a:r>
            <a:endParaRPr lang="en-US" sz="2800" dirty="0">
              <a:solidFill>
                <a:schemeClr val="bg1"/>
              </a:solidFill>
              <a:effectLst>
                <a:outerShdw blurRad="38100" dist="38100" dir="2700000" algn="tl">
                  <a:srgbClr val="000000">
                    <a:alpha val="43137"/>
                  </a:srgbClr>
                </a:outerShdw>
              </a:effectLst>
            </a:endParaRPr>
          </a:p>
        </p:txBody>
      </p:sp>
      <p:sp>
        <p:nvSpPr>
          <p:cNvPr id="9" name="Content Placeholder 3"/>
          <p:cNvSpPr>
            <a:spLocks noGrp="1"/>
          </p:cNvSpPr>
          <p:nvPr>
            <p:ph sz="half" idx="2"/>
          </p:nvPr>
        </p:nvSpPr>
        <p:spPr>
          <a:xfrm>
            <a:off x="425067" y="2060848"/>
            <a:ext cx="3312368" cy="1452346"/>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500" dirty="0">
                <a:solidFill>
                  <a:schemeClr val="tx2"/>
                </a:solidFill>
                <a:effectLst>
                  <a:outerShdw blurRad="38100" dist="38100" dir="2700000" algn="tl">
                    <a:srgbClr val="000000">
                      <a:alpha val="43137"/>
                    </a:srgbClr>
                  </a:outerShdw>
                </a:effectLst>
              </a:rPr>
              <a:t>As reported by </a:t>
            </a:r>
            <a:r>
              <a:rPr lang="en-US" sz="1500" dirty="0" smtClean="0">
                <a:solidFill>
                  <a:schemeClr val="tx2"/>
                </a:solidFill>
                <a:effectLst>
                  <a:outerShdw blurRad="38100" dist="38100" dir="2700000" algn="tl">
                    <a:srgbClr val="000000">
                      <a:alpha val="43137"/>
                    </a:srgbClr>
                  </a:outerShdw>
                </a:effectLst>
              </a:rPr>
              <a:t>INTOSAI Development Initiative in its </a:t>
            </a:r>
            <a:r>
              <a:rPr lang="en-US" sz="1500" dirty="0">
                <a:solidFill>
                  <a:schemeClr val="tx2"/>
                </a:solidFill>
                <a:effectLst>
                  <a:outerShdw blurRad="38100" dist="38100" dir="2700000" algn="tl">
                    <a:srgbClr val="000000">
                      <a:alpha val="43137"/>
                    </a:srgbClr>
                  </a:outerShdw>
                </a:effectLst>
              </a:rPr>
              <a:t>Global SAI Stocktaking Report </a:t>
            </a:r>
            <a:r>
              <a:rPr lang="en-US" sz="1500" dirty="0" smtClean="0">
                <a:solidFill>
                  <a:schemeClr val="tx2"/>
                </a:solidFill>
                <a:effectLst>
                  <a:outerShdw blurRad="38100" dist="38100" dir="2700000" algn="tl">
                    <a:srgbClr val="000000">
                      <a:alpha val="43137"/>
                    </a:srgbClr>
                  </a:outerShdw>
                </a:effectLst>
              </a:rPr>
              <a:t>2014 - Performance</a:t>
            </a:r>
            <a:r>
              <a:rPr lang="en-US" sz="1500" dirty="0">
                <a:solidFill>
                  <a:schemeClr val="tx2"/>
                </a:solidFill>
                <a:effectLst>
                  <a:outerShdw blurRad="38100" dist="38100" dir="2700000" algn="tl">
                    <a:srgbClr val="000000">
                      <a:alpha val="43137"/>
                    </a:srgbClr>
                  </a:outerShdw>
                </a:effectLst>
              </a:rPr>
              <a:t>, Capacities and Needs of </a:t>
            </a:r>
            <a:r>
              <a:rPr lang="en-US" sz="1500" dirty="0" smtClean="0">
                <a:solidFill>
                  <a:schemeClr val="tx2"/>
                </a:solidFill>
                <a:effectLst>
                  <a:outerShdw blurRad="38100" dist="38100" dir="2700000" algn="tl">
                    <a:srgbClr val="000000">
                      <a:alpha val="43137"/>
                    </a:srgbClr>
                  </a:outerShdw>
                </a:effectLst>
              </a:rPr>
              <a:t>SAIs…</a:t>
            </a:r>
          </a:p>
        </p:txBody>
      </p:sp>
      <p:sp>
        <p:nvSpPr>
          <p:cNvPr id="17" name="Content Placeholder 3"/>
          <p:cNvSpPr>
            <a:spLocks noGrp="1"/>
          </p:cNvSpPr>
          <p:nvPr>
            <p:ph sz="half" idx="2"/>
          </p:nvPr>
        </p:nvSpPr>
        <p:spPr>
          <a:xfrm>
            <a:off x="4533872" y="1700808"/>
            <a:ext cx="4610128" cy="347648"/>
          </a:xfrm>
          <a:noFill/>
          <a:ln>
            <a:noFill/>
          </a:ln>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300" i="1" dirty="0" smtClean="0">
                <a:solidFill>
                  <a:schemeClr val="tx2"/>
                </a:solidFill>
              </a:rPr>
              <a:t>Figure 1. Audit Coverage by types of audits per OECD-DAC list and regions</a:t>
            </a:r>
          </a:p>
        </p:txBody>
      </p:sp>
      <p:sp>
        <p:nvSpPr>
          <p:cNvPr id="18" name="Content Placeholder 3"/>
          <p:cNvSpPr>
            <a:spLocks noGrp="1"/>
          </p:cNvSpPr>
          <p:nvPr>
            <p:ph sz="half" idx="2"/>
          </p:nvPr>
        </p:nvSpPr>
        <p:spPr>
          <a:xfrm>
            <a:off x="4932040" y="3933056"/>
            <a:ext cx="4104456" cy="347648"/>
          </a:xfrm>
          <a:noFill/>
          <a:ln w="9525">
            <a:noFill/>
            <a:miter lim="800000"/>
            <a:headEnd/>
            <a:tailEnd/>
          </a:ln>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pPr marL="0" indent="0">
              <a:buNone/>
            </a:pPr>
            <a:r>
              <a:rPr lang="en-US" sz="1300" i="1" dirty="0" smtClean="0">
                <a:solidFill>
                  <a:schemeClr val="tx2"/>
                </a:solidFill>
              </a:rPr>
              <a:t>Figure 3. Percentage </a:t>
            </a:r>
            <a:r>
              <a:rPr lang="en-US" sz="1300" i="1" dirty="0">
                <a:solidFill>
                  <a:schemeClr val="tx2"/>
                </a:solidFill>
              </a:rPr>
              <a:t>of SAIs having right to appeal against inadequate budget allocation</a:t>
            </a:r>
          </a:p>
        </p:txBody>
      </p:sp>
      <p:sp>
        <p:nvSpPr>
          <p:cNvPr id="19" name="Content Placeholder 3"/>
          <p:cNvSpPr>
            <a:spLocks noGrp="1"/>
          </p:cNvSpPr>
          <p:nvPr>
            <p:ph sz="half" idx="2"/>
          </p:nvPr>
        </p:nvSpPr>
        <p:spPr>
          <a:xfrm>
            <a:off x="205596" y="3801432"/>
            <a:ext cx="4582428" cy="347648"/>
          </a:xfrm>
          <a:noFill/>
          <a:ln w="9525">
            <a:noFill/>
            <a:miter lim="800000"/>
            <a:headEnd/>
            <a:tailEnd/>
          </a:ln>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prstTxWarp prst="textNoShape">
              <a:avLst/>
            </a:prstTxWarp>
          </a:bodyPr>
          <a:lstStyle/>
          <a:p>
            <a:pPr marL="0" indent="0">
              <a:buNone/>
            </a:pPr>
            <a:r>
              <a:rPr lang="en-US" sz="1300" i="1" dirty="0" smtClean="0">
                <a:solidFill>
                  <a:schemeClr val="tx2"/>
                </a:solidFill>
              </a:rPr>
              <a:t>Figure 2.Percentage </a:t>
            </a:r>
            <a:r>
              <a:rPr lang="en-US" sz="1300" i="1" dirty="0">
                <a:solidFill>
                  <a:schemeClr val="tx2"/>
                </a:solidFill>
              </a:rPr>
              <a:t>of SAIs where budget is presented directly to the legislature (Total, OECD-DAC and regions) </a:t>
            </a:r>
          </a:p>
        </p:txBody>
      </p:sp>
      <p:graphicFrame>
        <p:nvGraphicFramePr>
          <p:cNvPr id="12" name="Chart 11"/>
          <p:cNvGraphicFramePr/>
          <p:nvPr>
            <p:extLst>
              <p:ext uri="{D42A27DB-BD31-4B8C-83A1-F6EECF244321}">
                <p14:modId xmlns:p14="http://schemas.microsoft.com/office/powerpoint/2010/main" val="3580624028"/>
              </p:ext>
            </p:extLst>
          </p:nvPr>
        </p:nvGraphicFramePr>
        <p:xfrm>
          <a:off x="5367180" y="2006560"/>
          <a:ext cx="2808312" cy="19227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p:nvPr>
            <p:extLst>
              <p:ext uri="{D42A27DB-BD31-4B8C-83A1-F6EECF244321}">
                <p14:modId xmlns:p14="http://schemas.microsoft.com/office/powerpoint/2010/main" val="40583225"/>
              </p:ext>
            </p:extLst>
          </p:nvPr>
        </p:nvGraphicFramePr>
        <p:xfrm>
          <a:off x="788665" y="4292110"/>
          <a:ext cx="2762250" cy="2286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ext uri="{D42A27DB-BD31-4B8C-83A1-F6EECF244321}">
                <p14:modId xmlns:p14="http://schemas.microsoft.com/office/powerpoint/2010/main" val="2893145584"/>
              </p:ext>
            </p:extLst>
          </p:nvPr>
        </p:nvGraphicFramePr>
        <p:xfrm>
          <a:off x="5448286" y="4440045"/>
          <a:ext cx="2781300" cy="216217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2568981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1600" y="1628800"/>
            <a:ext cx="7106026" cy="4135707"/>
          </a:xfrm>
          <a:prstGeom prst="rect">
            <a:avLst/>
          </a:prstGeom>
          <a:effectLst>
            <a:outerShdw blurRad="50800" dist="38100" dir="2700000" algn="tl" rotWithShape="0">
              <a:prstClr val="black">
                <a:alpha val="40000"/>
              </a:prstClr>
            </a:outerShdw>
            <a:softEdge rad="31750"/>
          </a:effectLst>
        </p:spPr>
      </p:pic>
    </p:spTree>
    <p:extLst>
      <p:ext uri="{BB962C8B-B14F-4D97-AF65-F5344CB8AC3E}">
        <p14:creationId xmlns:p14="http://schemas.microsoft.com/office/powerpoint/2010/main" val="3319514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11" name="Title 1"/>
          <p:cNvSpPr txBox="1">
            <a:spLocks/>
          </p:cNvSpPr>
          <p:nvPr/>
        </p:nvSpPr>
        <p:spPr bwMode="auto">
          <a:xfrm>
            <a:off x="1347030" y="691633"/>
            <a:ext cx="7643192"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z="2800" dirty="0" smtClean="0">
                <a:solidFill>
                  <a:schemeClr val="tx2">
                    <a:lumMod val="75000"/>
                  </a:schemeClr>
                </a:solidFill>
              </a:rPr>
              <a:t>Development partners can then maximize their efforts when… </a:t>
            </a:r>
            <a:endParaRPr lang="en-US" sz="2800" dirty="0">
              <a:solidFill>
                <a:schemeClr val="tx2">
                  <a:lumMod val="75000"/>
                </a:schemeClr>
              </a:solidFill>
            </a:endParaRPr>
          </a:p>
        </p:txBody>
      </p:sp>
      <p:graphicFrame>
        <p:nvGraphicFramePr>
          <p:cNvPr id="2" name="Diagram 1"/>
          <p:cNvGraphicFramePr/>
          <p:nvPr>
            <p:extLst>
              <p:ext uri="{D42A27DB-BD31-4B8C-83A1-F6EECF244321}">
                <p14:modId xmlns:p14="http://schemas.microsoft.com/office/powerpoint/2010/main" val="858478712"/>
              </p:ext>
            </p:extLst>
          </p:nvPr>
        </p:nvGraphicFramePr>
        <p:xfrm>
          <a:off x="-612576" y="1894580"/>
          <a:ext cx="6996506" cy="46307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r="-1"/>
          <a:stretch/>
        </p:blipFill>
        <p:spPr>
          <a:xfrm>
            <a:off x="2525711" y="1932372"/>
            <a:ext cx="1019801" cy="986611"/>
          </a:xfrm>
          <a:prstGeom prst="rect">
            <a:avLst/>
          </a:prstGeom>
        </p:spPr>
      </p:pic>
      <p:grpSp>
        <p:nvGrpSpPr>
          <p:cNvPr id="21" name="Group 20"/>
          <p:cNvGrpSpPr/>
          <p:nvPr/>
        </p:nvGrpSpPr>
        <p:grpSpPr>
          <a:xfrm>
            <a:off x="5437987" y="5420524"/>
            <a:ext cx="1420739" cy="907758"/>
            <a:chOff x="4737893" y="2537254"/>
            <a:chExt cx="1420739" cy="907758"/>
          </a:xfrm>
        </p:grpSpPr>
        <p:sp>
          <p:nvSpPr>
            <p:cNvPr id="22" name="Rectangle 21"/>
            <p:cNvSpPr/>
            <p:nvPr/>
          </p:nvSpPr>
          <p:spPr>
            <a:xfrm>
              <a:off x="5045132" y="2537254"/>
              <a:ext cx="1113500" cy="86615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23" name="TextBox 22"/>
            <p:cNvSpPr txBox="1"/>
            <p:nvPr/>
          </p:nvSpPr>
          <p:spPr>
            <a:xfrm>
              <a:off x="4737893" y="2578860"/>
              <a:ext cx="1113500" cy="86615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114300" lvl="1" indent="-114300" algn="l" defTabSz="622300">
                <a:lnSpc>
                  <a:spcPct val="90000"/>
                </a:lnSpc>
                <a:spcBef>
                  <a:spcPct val="0"/>
                </a:spcBef>
                <a:spcAft>
                  <a:spcPct val="15000"/>
                </a:spcAft>
                <a:buChar char="••"/>
              </a:pPr>
              <a:r>
                <a:rPr lang="nb-NO" sz="1100" dirty="0" smtClean="0">
                  <a:effectLst>
                    <a:outerShdw blurRad="38100" dist="38100" dir="2700000" algn="tl">
                      <a:srgbClr val="000000">
                        <a:alpha val="43137"/>
                      </a:srgbClr>
                    </a:outerShdw>
                  </a:effectLst>
                </a:rPr>
                <a:t>Bhutan</a:t>
              </a:r>
              <a:endParaRPr lang="en-US" sz="1100" b="0" kern="1200" dirty="0">
                <a:effectLst>
                  <a:outerShdw blurRad="38100" dist="38100" dir="2700000" algn="tl">
                    <a:srgbClr val="000000">
                      <a:alpha val="43137"/>
                    </a:srgbClr>
                  </a:outerShdw>
                </a:effectLst>
              </a:endParaRPr>
            </a:p>
          </p:txBody>
        </p:sp>
      </p:grpSp>
      <p:pic>
        <p:nvPicPr>
          <p:cNvPr id="25" name="Picture 24"/>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3579000" y="3162156"/>
            <a:ext cx="1065008" cy="991062"/>
          </a:xfrm>
          <a:prstGeom prst="rect">
            <a:avLst/>
          </a:prstGeom>
        </p:spPr>
      </p:pic>
      <p:sp>
        <p:nvSpPr>
          <p:cNvPr id="29" name="Content Placeholder 3"/>
          <p:cNvSpPr>
            <a:spLocks noGrp="1"/>
          </p:cNvSpPr>
          <p:nvPr>
            <p:ph sz="half" idx="2"/>
          </p:nvPr>
        </p:nvSpPr>
        <p:spPr>
          <a:xfrm>
            <a:off x="4806366" y="1965688"/>
            <a:ext cx="3582058"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SAI Sierra Leone took the lead to do a real-time audit of the management of Ebola funds - making a strong impact to the future management of resources</a:t>
            </a:r>
          </a:p>
          <a:p>
            <a:pPr marL="0" indent="0">
              <a:buNone/>
            </a:pPr>
            <a:r>
              <a:rPr lang="en-US" sz="1200" dirty="0" smtClean="0">
                <a:solidFill>
                  <a:schemeClr val="tx2"/>
                </a:solidFill>
              </a:rPr>
              <a:t> </a:t>
            </a:r>
          </a:p>
        </p:txBody>
      </p:sp>
      <p:sp>
        <p:nvSpPr>
          <p:cNvPr id="30" name="Content Placeholder 3"/>
          <p:cNvSpPr>
            <a:spLocks noGrp="1"/>
          </p:cNvSpPr>
          <p:nvPr>
            <p:ph sz="half" idx="2"/>
          </p:nvPr>
        </p:nvSpPr>
        <p:spPr>
          <a:xfrm>
            <a:off x="5652120" y="3140968"/>
            <a:ext cx="333810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SAI Zambia received support from Norway and the Netherlands. Efforts were coordinated through institutional cooperation agreements and multi-donor support </a:t>
            </a:r>
          </a:p>
          <a:p>
            <a:pPr marL="0" indent="0">
              <a:buNone/>
            </a:pPr>
            <a:r>
              <a:rPr lang="en-US" sz="1200" dirty="0" smtClean="0">
                <a:solidFill>
                  <a:schemeClr val="tx2"/>
                </a:solidFill>
              </a:rPr>
              <a:t> </a:t>
            </a:r>
          </a:p>
        </p:txBody>
      </p:sp>
      <p:sp>
        <p:nvSpPr>
          <p:cNvPr id="31" name="Content Placeholder 3"/>
          <p:cNvSpPr>
            <a:spLocks noGrp="1"/>
          </p:cNvSpPr>
          <p:nvPr>
            <p:ph sz="half" idx="2"/>
          </p:nvPr>
        </p:nvSpPr>
        <p:spPr>
          <a:xfrm>
            <a:off x="6804248" y="4239125"/>
            <a:ext cx="2301962" cy="774051"/>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Support to SAIs has been harmonized with the strategic direction of the Pacific Organization of Supreme Audit Institutions</a:t>
            </a:r>
          </a:p>
        </p:txBody>
      </p:sp>
      <p:sp>
        <p:nvSpPr>
          <p:cNvPr id="32" name="Content Placeholder 3"/>
          <p:cNvSpPr>
            <a:spLocks noGrp="1"/>
          </p:cNvSpPr>
          <p:nvPr>
            <p:ph sz="half" idx="2"/>
          </p:nvPr>
        </p:nvSpPr>
        <p:spPr>
          <a:xfrm>
            <a:off x="7884003" y="5367105"/>
            <a:ext cx="1222207" cy="964529"/>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marL="0" indent="0">
              <a:buNone/>
            </a:pPr>
            <a:r>
              <a:rPr lang="en-US" sz="1200" dirty="0" smtClean="0">
                <a:solidFill>
                  <a:schemeClr val="tx2"/>
                </a:solidFill>
              </a:rPr>
              <a:t>SAI Bhutan has accessed support through Cooperation initiatives </a:t>
            </a:r>
            <a:endParaRPr lang="en-US" sz="1200" dirty="0">
              <a:solidFill>
                <a:schemeClr val="tx2"/>
              </a:solidFill>
            </a:endParaRPr>
          </a:p>
        </p:txBody>
      </p:sp>
      <p:pic>
        <p:nvPicPr>
          <p:cNvPr id="28" name="Picture 27" descr="Logo.gif"/>
          <p:cNvPicPr/>
          <p:nvPr/>
        </p:nvPicPr>
        <p:blipFill>
          <a:blip r:embed="rId11">
            <a:extLst>
              <a:ext uri="{28A0092B-C50C-407E-A947-70E740481C1C}">
                <a14:useLocalDpi xmlns:a14="http://schemas.microsoft.com/office/drawing/2010/main" val="0"/>
              </a:ext>
            </a:extLst>
          </a:blip>
          <a:srcRect/>
          <a:stretch>
            <a:fillRect/>
          </a:stretch>
        </p:blipFill>
        <p:spPr bwMode="auto">
          <a:xfrm>
            <a:off x="4860018" y="4271737"/>
            <a:ext cx="867410" cy="876300"/>
          </a:xfrm>
          <a:prstGeom prst="rect">
            <a:avLst/>
          </a:prstGeom>
          <a:noFill/>
          <a:ln>
            <a:noFill/>
          </a:ln>
        </p:spPr>
      </p:pic>
      <p:pic>
        <p:nvPicPr>
          <p:cNvPr id="10" name="Picture 9"/>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6068962" y="5422156"/>
            <a:ext cx="930683" cy="954220"/>
          </a:xfrm>
          <a:prstGeom prst="rect">
            <a:avLst/>
          </a:prstGeom>
        </p:spPr>
      </p:pic>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768053" y="4342475"/>
            <a:ext cx="1036195" cy="691142"/>
          </a:xfrm>
          <a:prstGeom prst="rect">
            <a:avLst/>
          </a:prstGeom>
          <a:effectLst>
            <a:outerShdw blurRad="50800" dist="38100" dir="13500000" algn="br" rotWithShape="0">
              <a:prstClr val="black">
                <a:alpha val="40000"/>
              </a:prstClr>
            </a:outerShdw>
          </a:effectLst>
        </p:spPr>
      </p:pic>
      <p:pic>
        <p:nvPicPr>
          <p:cNvPr id="4" name="Picture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63888" y="1990240"/>
            <a:ext cx="1209377" cy="806654"/>
          </a:xfrm>
          <a:prstGeom prst="rect">
            <a:avLst/>
          </a:prstGeom>
          <a:effectLst>
            <a:outerShdw blurRad="50800" dist="38100" dir="13500000" algn="br" rotWithShape="0">
              <a:prstClr val="black">
                <a:alpha val="40000"/>
              </a:prstClr>
            </a:outerShdw>
          </a:effectLst>
        </p:spPr>
      </p:pic>
      <p:pic>
        <p:nvPicPr>
          <p:cNvPr id="8" name="Picture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994132" y="5492239"/>
            <a:ext cx="961097" cy="961097"/>
          </a:xfrm>
          <a:prstGeom prst="rect">
            <a:avLst/>
          </a:prstGeom>
          <a:effectLst>
            <a:outerShdw blurRad="50800" dist="38100" dir="13500000" algn="br" rotWithShape="0">
              <a:prstClr val="black">
                <a:alpha val="40000"/>
              </a:prstClr>
            </a:outerShdw>
          </a:effectLst>
        </p:spPr>
      </p:pic>
      <p:pic>
        <p:nvPicPr>
          <p:cNvPr id="12" name="Picture 1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61276" y="3202331"/>
            <a:ext cx="1015085" cy="944736"/>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31821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11" name="Title 1"/>
          <p:cNvSpPr txBox="1">
            <a:spLocks/>
          </p:cNvSpPr>
          <p:nvPr/>
        </p:nvSpPr>
        <p:spPr bwMode="auto">
          <a:xfrm>
            <a:off x="1763688" y="620688"/>
            <a:ext cx="6768752" cy="12961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pPr algn="l"/>
            <a:r>
              <a:rPr lang="en-US" sz="2800" b="0" dirty="0" smtClean="0"/>
              <a:t>This </a:t>
            </a:r>
            <a:r>
              <a:rPr lang="en-US" sz="2800" b="0" dirty="0"/>
              <a:t>is </a:t>
            </a:r>
            <a:r>
              <a:rPr lang="en-US" sz="2800" b="0" dirty="0" smtClean="0"/>
              <a:t>when the INTOSAI-Donor Cooperation comes into play… </a:t>
            </a:r>
            <a:endParaRPr lang="en-US" sz="2800" b="0" dirty="0"/>
          </a:p>
        </p:txBody>
      </p:sp>
      <p:sp>
        <p:nvSpPr>
          <p:cNvPr id="19" name="TextBox 18"/>
          <p:cNvSpPr txBox="1"/>
          <p:nvPr/>
        </p:nvSpPr>
        <p:spPr>
          <a:xfrm>
            <a:off x="751" y="4350583"/>
            <a:ext cx="9143249" cy="2246769"/>
          </a:xfrm>
          <a:prstGeom prst="rect">
            <a:avLst/>
          </a:prstGeom>
          <a:solidFill>
            <a:schemeClr val="bg1">
              <a:lumMod val="95000"/>
            </a:schemeClr>
          </a:solidFill>
        </p:spPr>
        <p:txBody>
          <a:bodyPr wrap="square" rtlCol="0">
            <a:spAutoFit/>
          </a:bodyPr>
          <a:lstStyle/>
          <a:p>
            <a:pPr algn="just"/>
            <a:r>
              <a:rPr lang="en-US" sz="1400" dirty="0" smtClean="0">
                <a:latin typeface="Tw Cen MT" panose="020B0602020104020603" pitchFamily="34" charset="0"/>
              </a:rPr>
              <a:t>The </a:t>
            </a:r>
            <a:r>
              <a:rPr lang="en-US" sz="1400" dirty="0">
                <a:latin typeface="Tw Cen MT" panose="020B0602020104020603" pitchFamily="34" charset="0"/>
              </a:rPr>
              <a:t>INTOSAI-Donor Cooperation is a strategic partnership between donors and the Supreme Audit Institution (SAI) community.</a:t>
            </a:r>
          </a:p>
          <a:p>
            <a:pPr algn="just"/>
            <a:endParaRPr lang="en-US" sz="1400" dirty="0">
              <a:latin typeface="Tw Cen MT" panose="020B0602020104020603" pitchFamily="34" charset="0"/>
            </a:endParaRPr>
          </a:p>
          <a:p>
            <a:pPr algn="just"/>
            <a:r>
              <a:rPr lang="en-US" sz="1400" b="1" i="1" dirty="0">
                <a:latin typeface="Tw Cen MT" panose="020B0602020104020603" pitchFamily="34" charset="0"/>
              </a:rPr>
              <a:t>Purpose</a:t>
            </a:r>
            <a:r>
              <a:rPr lang="en-US" sz="1400" dirty="0">
                <a:latin typeface="Tw Cen MT" panose="020B0602020104020603" pitchFamily="34" charset="0"/>
              </a:rPr>
              <a:t>: to improve SAI performance in developing countries through scaled-up and more effective support.</a:t>
            </a:r>
          </a:p>
          <a:p>
            <a:pPr algn="just"/>
            <a:endParaRPr lang="en-US" sz="1400" dirty="0">
              <a:latin typeface="Tw Cen MT" panose="020B0602020104020603" pitchFamily="34" charset="0"/>
            </a:endParaRPr>
          </a:p>
          <a:p>
            <a:pPr algn="just"/>
            <a:r>
              <a:rPr lang="en-US" sz="1400" b="1" i="1" dirty="0">
                <a:latin typeface="Tw Cen MT" panose="020B0602020104020603" pitchFamily="34" charset="0"/>
              </a:rPr>
              <a:t>Guiding Principles</a:t>
            </a:r>
            <a:r>
              <a:rPr lang="en-US" sz="1400" dirty="0">
                <a:latin typeface="Tw Cen MT" panose="020B0602020104020603" pitchFamily="34" charset="0"/>
              </a:rPr>
              <a:t>: development of country-led strategic plans; donors respecting SAI country leadership; and improved coordination of support.</a:t>
            </a:r>
          </a:p>
          <a:p>
            <a:pPr algn="just"/>
            <a:endParaRPr lang="en-US" sz="1400" dirty="0">
              <a:latin typeface="Tw Cen MT" panose="020B0602020104020603" pitchFamily="34" charset="0"/>
            </a:endParaRPr>
          </a:p>
          <a:p>
            <a:pPr algn="just"/>
            <a:r>
              <a:rPr lang="en-US" sz="1400" b="1" i="1" dirty="0">
                <a:latin typeface="Tw Cen MT" panose="020B0602020104020603" pitchFamily="34" charset="0"/>
              </a:rPr>
              <a:t>Members</a:t>
            </a:r>
            <a:r>
              <a:rPr lang="en-US" sz="1400" dirty="0">
                <a:latin typeface="Tw Cen MT" panose="020B0602020104020603" pitchFamily="34" charset="0"/>
              </a:rPr>
              <a:t>: To date, 23 donor organizations and </a:t>
            </a:r>
            <a:r>
              <a:rPr lang="en-US" sz="1400" dirty="0" smtClean="0">
                <a:latin typeface="Tw Cen MT" panose="020B0602020104020603" pitchFamily="34" charset="0"/>
              </a:rPr>
              <a:t>INTOSAI</a:t>
            </a:r>
            <a:r>
              <a:rPr lang="en-US" sz="1400" i="1" dirty="0" smtClean="0">
                <a:latin typeface="Tw Cen MT" panose="020B0602020104020603" pitchFamily="34" charset="0"/>
              </a:rPr>
              <a:t> </a:t>
            </a:r>
            <a:r>
              <a:rPr lang="en-US" sz="1400" dirty="0">
                <a:latin typeface="Tw Cen MT" panose="020B0602020104020603" pitchFamily="34" charset="0"/>
              </a:rPr>
              <a:t>have signed the Memorandum of Understanding</a:t>
            </a:r>
            <a:r>
              <a:rPr lang="en-US" sz="1400" dirty="0" smtClean="0">
                <a:latin typeface="Tw Cen MT" panose="020B0602020104020603" pitchFamily="34" charset="0"/>
              </a:rPr>
              <a:t>.</a:t>
            </a:r>
          </a:p>
          <a:p>
            <a:pPr algn="just"/>
            <a:endParaRPr lang="en-US" sz="1400" dirty="0" smtClean="0">
              <a:latin typeface="Tw Cen MT" panose="020B0602020104020603" pitchFamily="34" charset="0"/>
            </a:endParaRPr>
          </a:p>
          <a:p>
            <a:pPr algn="just"/>
            <a:r>
              <a:rPr lang="en-US" sz="1400" dirty="0" smtClean="0">
                <a:latin typeface="Tw Cen MT" panose="020B0602020104020603" pitchFamily="34" charset="0"/>
              </a:rPr>
              <a:t>For </a:t>
            </a:r>
            <a:r>
              <a:rPr lang="en-US" sz="1400" dirty="0">
                <a:latin typeface="Tw Cen MT" panose="020B0602020104020603" pitchFamily="34" charset="0"/>
              </a:rPr>
              <a:t>more information, visit us online </a:t>
            </a:r>
            <a:r>
              <a:rPr lang="en-US" sz="1400" dirty="0" smtClean="0">
                <a:latin typeface="Tw Cen MT" panose="020B0602020104020603" pitchFamily="34" charset="0"/>
              </a:rPr>
              <a:t>at </a:t>
            </a:r>
            <a:r>
              <a:rPr lang="en-US" sz="1400" u="sng" dirty="0">
                <a:latin typeface="Tw Cen MT" panose="020B0602020104020603" pitchFamily="34" charset="0"/>
                <a:hlinkClick r:id="rId4"/>
              </a:rPr>
              <a:t>www.idi.no/intosai-donor-cooperation</a:t>
            </a:r>
            <a:endParaRPr lang="en-US" sz="1400" dirty="0">
              <a:latin typeface="Tw Cen MT" panose="020B0602020104020603"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59832" y="1988840"/>
            <a:ext cx="3470154" cy="2111100"/>
          </a:xfrm>
          <a:prstGeom prst="rect">
            <a:avLst/>
          </a:prstGeom>
        </p:spPr>
      </p:pic>
    </p:spTree>
    <p:extLst>
      <p:ext uri="{BB962C8B-B14F-4D97-AF65-F5344CB8AC3E}">
        <p14:creationId xmlns:p14="http://schemas.microsoft.com/office/powerpoint/2010/main" val="1646180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412776"/>
            <a:ext cx="2160240" cy="1967811"/>
          </a:xfrm>
          <a:prstGeom prst="rect">
            <a:avLst/>
          </a:prstGeom>
        </p:spPr>
      </p:pic>
      <p:sp>
        <p:nvSpPr>
          <p:cNvPr id="6" name="TextBox 5"/>
          <p:cNvSpPr txBox="1"/>
          <p:nvPr/>
        </p:nvSpPr>
        <p:spPr>
          <a:xfrm>
            <a:off x="251520" y="3497716"/>
            <a:ext cx="3600400" cy="2092881"/>
          </a:xfrm>
          <a:prstGeom prst="rect">
            <a:avLst/>
          </a:prstGeom>
          <a:solidFill>
            <a:schemeClr val="bg1">
              <a:lumMod val="95000"/>
            </a:schemeClr>
          </a:solidFill>
        </p:spPr>
        <p:txBody>
          <a:bodyPr wrap="square" rtlCol="0">
            <a:spAutoFit/>
          </a:bodyPr>
          <a:lstStyle/>
          <a:p>
            <a:pPr algn="just"/>
            <a:r>
              <a:rPr lang="en-US" sz="1000" dirty="0">
                <a:latin typeface="Tw Cen MT" panose="020B0602020104020603" pitchFamily="34" charset="0"/>
              </a:rPr>
              <a:t>The International </a:t>
            </a:r>
            <a:r>
              <a:rPr lang="en-US" sz="1000" dirty="0" err="1">
                <a:latin typeface="Tw Cen MT" panose="020B0602020104020603" pitchFamily="34" charset="0"/>
              </a:rPr>
              <a:t>Organisation</a:t>
            </a:r>
            <a:r>
              <a:rPr lang="en-US" sz="1000" dirty="0">
                <a:latin typeface="Tw Cen MT" panose="020B0602020104020603" pitchFamily="34" charset="0"/>
              </a:rPr>
              <a:t> of Supreme Audit Institutions (INTOSAI) operates as an umbrella </a:t>
            </a:r>
            <a:r>
              <a:rPr lang="en-US" sz="1000" dirty="0" err="1">
                <a:latin typeface="Tw Cen MT" panose="020B0602020104020603" pitchFamily="34" charset="0"/>
              </a:rPr>
              <a:t>organisation</a:t>
            </a:r>
            <a:r>
              <a:rPr lang="en-US" sz="1000" dirty="0">
                <a:latin typeface="Tw Cen MT" panose="020B0602020104020603" pitchFamily="34" charset="0"/>
              </a:rPr>
              <a:t> for the external government audit community. </a:t>
            </a:r>
            <a:endParaRPr lang="en-US" sz="1000" dirty="0" smtClean="0">
              <a:latin typeface="Tw Cen MT" panose="020B0602020104020603" pitchFamily="34" charset="0"/>
            </a:endParaRPr>
          </a:p>
          <a:p>
            <a:pPr algn="just"/>
            <a:r>
              <a:rPr lang="en-US" sz="1000" dirty="0" smtClean="0">
                <a:latin typeface="Tw Cen MT" panose="020B0602020104020603" pitchFamily="34" charset="0"/>
              </a:rPr>
              <a:t>It provides </a:t>
            </a:r>
            <a:r>
              <a:rPr lang="en-US" sz="1000" dirty="0">
                <a:latin typeface="Tw Cen MT" panose="020B0602020104020603" pitchFamily="34" charset="0"/>
              </a:rPr>
              <a:t>an </a:t>
            </a:r>
            <a:r>
              <a:rPr lang="en-US" sz="1000" dirty="0" err="1">
                <a:latin typeface="Tw Cen MT" panose="020B0602020104020603" pitchFamily="34" charset="0"/>
              </a:rPr>
              <a:t>institutionalised</a:t>
            </a:r>
            <a:r>
              <a:rPr lang="en-US" sz="1000" dirty="0">
                <a:latin typeface="Tw Cen MT" panose="020B0602020104020603" pitchFamily="34" charset="0"/>
              </a:rPr>
              <a:t> framework for supreme audit institutions to promote development and transfer of knowledge, improve government auditing worldwide and enhance professional capacities, standing and influence of member SAIs in their respective countries. </a:t>
            </a:r>
            <a:r>
              <a:rPr lang="en-US" sz="1000" dirty="0" smtClean="0">
                <a:latin typeface="Tw Cen MT" panose="020B0602020104020603" pitchFamily="34" charset="0"/>
              </a:rPr>
              <a:t> </a:t>
            </a:r>
            <a:endParaRPr lang="en-US" sz="1000" dirty="0">
              <a:latin typeface="Tw Cen MT" panose="020B0602020104020603" pitchFamily="34" charset="0"/>
            </a:endParaRPr>
          </a:p>
          <a:p>
            <a:pPr algn="just"/>
            <a:endParaRPr lang="en-US" sz="1000" dirty="0">
              <a:latin typeface="Tw Cen MT" panose="020B0602020104020603" pitchFamily="34" charset="0"/>
            </a:endParaRPr>
          </a:p>
          <a:p>
            <a:pPr algn="just"/>
            <a:r>
              <a:rPr lang="en-US" sz="1000" dirty="0">
                <a:latin typeface="Tw Cen MT" panose="020B0602020104020603" pitchFamily="34" charset="0"/>
              </a:rPr>
              <a:t>INTOSAI is an autonomous, independent and non-political </a:t>
            </a:r>
            <a:r>
              <a:rPr lang="en-US" sz="1000" dirty="0" err="1">
                <a:latin typeface="Tw Cen MT" panose="020B0602020104020603" pitchFamily="34" charset="0"/>
              </a:rPr>
              <a:t>organisation</a:t>
            </a:r>
            <a:r>
              <a:rPr lang="en-US" sz="1000" dirty="0">
                <a:latin typeface="Tw Cen MT" panose="020B0602020104020603" pitchFamily="34" charset="0"/>
              </a:rPr>
              <a:t>. It is a non-governmental </a:t>
            </a:r>
            <a:r>
              <a:rPr lang="en-US" sz="1000" dirty="0" err="1">
                <a:latin typeface="Tw Cen MT" panose="020B0602020104020603" pitchFamily="34" charset="0"/>
              </a:rPr>
              <a:t>organisation</a:t>
            </a:r>
            <a:r>
              <a:rPr lang="en-US" sz="1000" dirty="0">
                <a:latin typeface="Tw Cen MT" panose="020B0602020104020603" pitchFamily="34" charset="0"/>
              </a:rPr>
              <a:t> with special consultative status with the Economic and Social Council (ECOSOC) of the United Nations. </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9952" y="620688"/>
            <a:ext cx="4824536" cy="6017512"/>
          </a:xfrm>
          <a:prstGeom prst="rect">
            <a:avLst/>
          </a:prstGeom>
        </p:spPr>
      </p:pic>
    </p:spTree>
    <p:extLst>
      <p:ext uri="{BB962C8B-B14F-4D97-AF65-F5344CB8AC3E}">
        <p14:creationId xmlns:p14="http://schemas.microsoft.com/office/powerpoint/2010/main" val="2670956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1" y="-27384"/>
            <a:ext cx="1618921" cy="970406"/>
          </a:xfrm>
          <a:prstGeom prst="rect">
            <a:avLst/>
          </a:prstGeom>
        </p:spPr>
      </p:pic>
      <p:sp>
        <p:nvSpPr>
          <p:cNvPr id="11" name="Title 1"/>
          <p:cNvSpPr txBox="1">
            <a:spLocks/>
          </p:cNvSpPr>
          <p:nvPr/>
        </p:nvSpPr>
        <p:spPr bwMode="auto">
          <a:xfrm>
            <a:off x="1115616" y="759806"/>
            <a:ext cx="7067966" cy="7969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eaLnBrk="1" hangingPunct="1">
              <a:defRPr sz="4400" b="1">
                <a:solidFill>
                  <a:schemeClr val="tx2"/>
                </a:solidFill>
                <a:latin typeface="+mj-lt"/>
                <a:ea typeface="+mj-ea"/>
                <a:cs typeface="+mj-cs"/>
              </a:defRPr>
            </a:lvl1pPr>
            <a:lvl2pPr algn="ctr" eaLnBrk="0" hangingPunct="0">
              <a:defRPr sz="4400">
                <a:latin typeface="Calibri" pitchFamily="34" charset="0"/>
              </a:defRPr>
            </a:lvl2pPr>
            <a:lvl3pPr algn="ctr" eaLnBrk="0" hangingPunct="0">
              <a:defRPr sz="4400">
                <a:latin typeface="Calibri" pitchFamily="34" charset="0"/>
              </a:defRPr>
            </a:lvl3pPr>
            <a:lvl4pPr algn="ctr" eaLnBrk="0" hangingPunct="0">
              <a:defRPr sz="4400">
                <a:latin typeface="Calibri" pitchFamily="34" charset="0"/>
              </a:defRPr>
            </a:lvl4pPr>
            <a:lvl5pPr algn="ctr" eaLnBrk="0" hangingPunct="0">
              <a:defRPr sz="4400">
                <a:latin typeface="Calibri" pitchFamily="34" charset="0"/>
              </a:defRPr>
            </a:lvl5pPr>
            <a:lvl6pPr marL="457200" algn="ctr" fontAlgn="base">
              <a:spcBef>
                <a:spcPct val="0"/>
              </a:spcBef>
              <a:spcAft>
                <a:spcPct val="0"/>
              </a:spcAft>
              <a:defRPr sz="4400">
                <a:latin typeface="Calibri" pitchFamily="34" charset="0"/>
              </a:defRPr>
            </a:lvl6pPr>
            <a:lvl7pPr marL="914400" algn="ctr" fontAlgn="base">
              <a:spcBef>
                <a:spcPct val="0"/>
              </a:spcBef>
              <a:spcAft>
                <a:spcPct val="0"/>
              </a:spcAft>
              <a:defRPr sz="4400">
                <a:latin typeface="Calibri" pitchFamily="34" charset="0"/>
              </a:defRPr>
            </a:lvl7pPr>
            <a:lvl8pPr marL="1371600" algn="ctr" fontAlgn="base">
              <a:spcBef>
                <a:spcPct val="0"/>
              </a:spcBef>
              <a:spcAft>
                <a:spcPct val="0"/>
              </a:spcAft>
              <a:defRPr sz="4400">
                <a:latin typeface="Calibri" pitchFamily="34" charset="0"/>
              </a:defRPr>
            </a:lvl8pPr>
            <a:lvl9pPr marL="1828800" algn="ctr" fontAlgn="base">
              <a:spcBef>
                <a:spcPct val="0"/>
              </a:spcBef>
              <a:spcAft>
                <a:spcPct val="0"/>
              </a:spcAft>
              <a:defRPr sz="4400">
                <a:latin typeface="Calibri" pitchFamily="34" charset="0"/>
              </a:defRPr>
            </a:lvl9pPr>
          </a:lstStyle>
          <a:p>
            <a:r>
              <a:rPr lang="en-US" sz="3600" dirty="0" smtClean="0"/>
              <a:t>So please remember…</a:t>
            </a:r>
            <a:endParaRPr lang="en-US" sz="3600" dirty="0"/>
          </a:p>
        </p:txBody>
      </p:sp>
      <p:sp>
        <p:nvSpPr>
          <p:cNvPr id="4" name="TextBox 3"/>
          <p:cNvSpPr txBox="1"/>
          <p:nvPr/>
        </p:nvSpPr>
        <p:spPr>
          <a:xfrm>
            <a:off x="5076056" y="2242558"/>
            <a:ext cx="3528392" cy="1631216"/>
          </a:xfrm>
          <a:prstGeom prst="rect">
            <a:avLst/>
          </a:prstGeom>
          <a:solidFill>
            <a:schemeClr val="accent6">
              <a:lumMod val="20000"/>
              <a:lumOff val="80000"/>
            </a:schemeClr>
          </a:solidFill>
        </p:spPr>
        <p:txBody>
          <a:bodyPr wrap="square" rtlCol="0">
            <a:spAutoFit/>
          </a:bodyPr>
          <a:lstStyle/>
          <a:p>
            <a:r>
              <a:rPr lang="nb-NO" sz="2000" dirty="0" smtClean="0"/>
              <a:t>SAIs </a:t>
            </a:r>
            <a:r>
              <a:rPr lang="en-US" sz="2000" dirty="0"/>
              <a:t>are natural «allies» for development partners to ensure sustainability, </a:t>
            </a:r>
            <a:r>
              <a:rPr lang="en-US" sz="2000" dirty="0" smtClean="0"/>
              <a:t>effectiveness </a:t>
            </a:r>
            <a:r>
              <a:rPr lang="en-US" sz="2000" dirty="0"/>
              <a:t>and impact of aid </a:t>
            </a:r>
            <a:r>
              <a:rPr lang="en-US" sz="2000" dirty="0" smtClean="0"/>
              <a:t>efforts</a:t>
            </a:r>
            <a:endParaRPr lang="en-US" sz="2000" dirty="0"/>
          </a:p>
        </p:txBody>
      </p:sp>
      <p:sp>
        <p:nvSpPr>
          <p:cNvPr id="12" name="TextBox 11"/>
          <p:cNvSpPr txBox="1"/>
          <p:nvPr/>
        </p:nvSpPr>
        <p:spPr>
          <a:xfrm>
            <a:off x="852753" y="1740634"/>
            <a:ext cx="4089067" cy="707886"/>
          </a:xfrm>
          <a:prstGeom prst="rect">
            <a:avLst/>
          </a:prstGeom>
          <a:solidFill>
            <a:schemeClr val="accent5">
              <a:lumMod val="20000"/>
              <a:lumOff val="80000"/>
            </a:schemeClr>
          </a:solidFill>
        </p:spPr>
        <p:txBody>
          <a:bodyPr wrap="square" rtlCol="0">
            <a:spAutoFit/>
          </a:bodyPr>
          <a:lstStyle/>
          <a:p>
            <a:r>
              <a:rPr lang="nb-NO" sz="2000" dirty="0" smtClean="0"/>
              <a:t>SAIs </a:t>
            </a:r>
            <a:r>
              <a:rPr lang="nb-NO" sz="2000" dirty="0" err="1" smtClean="0"/>
              <a:t>enhance</a:t>
            </a:r>
            <a:r>
              <a:rPr lang="nb-NO" sz="2000" dirty="0" smtClean="0"/>
              <a:t> </a:t>
            </a:r>
            <a:r>
              <a:rPr lang="en-US" sz="2000" dirty="0" smtClean="0"/>
              <a:t>accountability and transparency of public institutions</a:t>
            </a:r>
            <a:endParaRPr lang="en-US" sz="2000" dirty="0"/>
          </a:p>
        </p:txBody>
      </p:sp>
      <p:sp>
        <p:nvSpPr>
          <p:cNvPr id="13" name="TextBox 12"/>
          <p:cNvSpPr txBox="1"/>
          <p:nvPr/>
        </p:nvSpPr>
        <p:spPr>
          <a:xfrm>
            <a:off x="1187624" y="2840487"/>
            <a:ext cx="3528392" cy="1323439"/>
          </a:xfrm>
          <a:prstGeom prst="rect">
            <a:avLst/>
          </a:prstGeom>
          <a:solidFill>
            <a:schemeClr val="accent2">
              <a:lumMod val="20000"/>
              <a:lumOff val="80000"/>
            </a:schemeClr>
          </a:solidFill>
        </p:spPr>
        <p:txBody>
          <a:bodyPr wrap="square" rtlCol="0">
            <a:spAutoFit/>
          </a:bodyPr>
          <a:lstStyle/>
          <a:p>
            <a:r>
              <a:rPr lang="nb-NO" sz="2000" dirty="0" smtClean="0"/>
              <a:t>SAIs </a:t>
            </a:r>
            <a:r>
              <a:rPr lang="en-US" sz="2000" dirty="0" smtClean="0"/>
              <a:t>provide direct benefits to citizens by fighting corruption and preventing mismanagement of resources</a:t>
            </a:r>
            <a:endParaRPr lang="en-US" sz="2000" dirty="0"/>
          </a:p>
        </p:txBody>
      </p:sp>
      <p:sp>
        <p:nvSpPr>
          <p:cNvPr id="14" name="TextBox 13"/>
          <p:cNvSpPr txBox="1"/>
          <p:nvPr/>
        </p:nvSpPr>
        <p:spPr>
          <a:xfrm>
            <a:off x="5778276" y="4201739"/>
            <a:ext cx="3068062" cy="1323439"/>
          </a:xfrm>
          <a:prstGeom prst="rect">
            <a:avLst/>
          </a:prstGeom>
          <a:solidFill>
            <a:schemeClr val="bg2"/>
          </a:solidFill>
        </p:spPr>
        <p:txBody>
          <a:bodyPr wrap="square" rtlCol="0">
            <a:spAutoFit/>
          </a:bodyPr>
          <a:lstStyle/>
          <a:p>
            <a:r>
              <a:rPr lang="nb-NO" sz="2000" dirty="0" smtClean="0"/>
              <a:t>SAIs </a:t>
            </a:r>
            <a:r>
              <a:rPr lang="en-US" sz="2000" dirty="0" smtClean="0"/>
              <a:t>need support as they still struggle with independence and audit capacity</a:t>
            </a:r>
            <a:endParaRPr lang="en-US" sz="2000" dirty="0"/>
          </a:p>
        </p:txBody>
      </p:sp>
      <p:sp>
        <p:nvSpPr>
          <p:cNvPr id="15" name="TextBox 14"/>
          <p:cNvSpPr txBox="1"/>
          <p:nvPr/>
        </p:nvSpPr>
        <p:spPr>
          <a:xfrm>
            <a:off x="311854" y="4555893"/>
            <a:ext cx="2639966" cy="707886"/>
          </a:xfrm>
          <a:prstGeom prst="rect">
            <a:avLst/>
          </a:prstGeom>
          <a:solidFill>
            <a:schemeClr val="accent4">
              <a:lumMod val="20000"/>
              <a:lumOff val="80000"/>
            </a:schemeClr>
          </a:solidFill>
        </p:spPr>
        <p:txBody>
          <a:bodyPr wrap="square" rtlCol="0">
            <a:spAutoFit/>
          </a:bodyPr>
          <a:lstStyle/>
          <a:p>
            <a:r>
              <a:rPr lang="nb-NO" sz="2000" dirty="0" smtClean="0"/>
              <a:t>Development partners </a:t>
            </a:r>
            <a:r>
              <a:rPr lang="nb-NO" sz="2000" dirty="0" err="1" smtClean="0"/>
              <a:t>can</a:t>
            </a:r>
            <a:r>
              <a:rPr lang="nb-NO" sz="2000" dirty="0" smtClean="0"/>
              <a:t> </a:t>
            </a:r>
            <a:r>
              <a:rPr lang="nb-NO" sz="2000" dirty="0" err="1" smtClean="0"/>
              <a:t>help</a:t>
            </a:r>
            <a:r>
              <a:rPr lang="nb-NO" sz="2000" dirty="0" smtClean="0"/>
              <a:t> by.. </a:t>
            </a:r>
            <a:endParaRPr lang="en-US" sz="2000" dirty="0"/>
          </a:p>
        </p:txBody>
      </p:sp>
      <p:sp>
        <p:nvSpPr>
          <p:cNvPr id="17" name="TextBox 16"/>
          <p:cNvSpPr txBox="1"/>
          <p:nvPr/>
        </p:nvSpPr>
        <p:spPr>
          <a:xfrm>
            <a:off x="2904242" y="4735666"/>
            <a:ext cx="2317920"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nb-NO" sz="1600" dirty="0" err="1" smtClean="0"/>
              <a:t>Scaling</a:t>
            </a:r>
            <a:r>
              <a:rPr lang="nb-NO" sz="1600" dirty="0" smtClean="0"/>
              <a:t>-up support</a:t>
            </a:r>
            <a:endParaRPr lang="en-US" sz="1600" dirty="0"/>
          </a:p>
        </p:txBody>
      </p:sp>
      <p:sp>
        <p:nvSpPr>
          <p:cNvPr id="18" name="TextBox 17"/>
          <p:cNvSpPr txBox="1"/>
          <p:nvPr/>
        </p:nvSpPr>
        <p:spPr>
          <a:xfrm>
            <a:off x="2904242" y="5180726"/>
            <a:ext cx="2461936"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nb-NO" sz="1600" dirty="0" err="1" smtClean="0"/>
              <a:t>Harmonizing</a:t>
            </a:r>
            <a:r>
              <a:rPr lang="nb-NO" sz="1600" dirty="0" smtClean="0"/>
              <a:t> </a:t>
            </a:r>
            <a:r>
              <a:rPr lang="nb-NO" sz="1600" dirty="0" err="1" smtClean="0"/>
              <a:t>efforts</a:t>
            </a:r>
            <a:r>
              <a:rPr lang="nb-NO" sz="1600" dirty="0" smtClean="0"/>
              <a:t> </a:t>
            </a:r>
            <a:endParaRPr lang="en-US" sz="1600" dirty="0"/>
          </a:p>
        </p:txBody>
      </p:sp>
      <p:sp>
        <p:nvSpPr>
          <p:cNvPr id="21" name="TextBox 20"/>
          <p:cNvSpPr txBox="1"/>
          <p:nvPr/>
        </p:nvSpPr>
        <p:spPr>
          <a:xfrm>
            <a:off x="2902152" y="5625787"/>
            <a:ext cx="2821976"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lvl1pPr>
          </a:lstStyle>
          <a:p>
            <a:r>
              <a:rPr lang="nb-NO" sz="1600" dirty="0" err="1"/>
              <a:t>Coordinating</a:t>
            </a:r>
            <a:r>
              <a:rPr lang="nb-NO" sz="1600" dirty="0"/>
              <a:t> </a:t>
            </a:r>
            <a:r>
              <a:rPr lang="nb-NO" sz="1600" dirty="0" smtClean="0"/>
              <a:t>donor </a:t>
            </a:r>
            <a:r>
              <a:rPr lang="nb-NO" sz="1600" dirty="0" err="1" smtClean="0"/>
              <a:t>initiatives</a:t>
            </a:r>
            <a:endParaRPr lang="en-US" sz="1600" dirty="0"/>
          </a:p>
        </p:txBody>
      </p:sp>
      <p:sp>
        <p:nvSpPr>
          <p:cNvPr id="22" name="TextBox 21"/>
          <p:cNvSpPr txBox="1"/>
          <p:nvPr/>
        </p:nvSpPr>
        <p:spPr>
          <a:xfrm>
            <a:off x="2902153" y="6057835"/>
            <a:ext cx="3542056" cy="374571"/>
          </a:xfrm>
          <a:prstGeom prst="round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sz="1300">
                <a:solidFill>
                  <a:schemeClr val="lt1"/>
                </a:solidFill>
                <a:latin typeface="+mn-lt"/>
              </a:defRPr>
            </a:lvl1pPr>
            <a:lvl2pPr>
              <a:defRPr>
                <a:solidFill>
                  <a:schemeClr val="lt1"/>
                </a:solidFill>
                <a:latin typeface="+mn-lt"/>
              </a:defRPr>
            </a:lvl2pPr>
            <a:lvl3pPr>
              <a:defRPr>
                <a:solidFill>
                  <a:schemeClr val="lt1"/>
                </a:solidFill>
                <a:latin typeface="+mn-lt"/>
              </a:defRPr>
            </a:lvl3pPr>
            <a:lvl4pPr>
              <a:defRPr>
                <a:solidFill>
                  <a:schemeClr val="lt1"/>
                </a:solidFill>
                <a:latin typeface="+mn-lt"/>
              </a:defRPr>
            </a:lvl4pPr>
            <a:lvl5pPr>
              <a:defRPr>
                <a:solidFill>
                  <a:schemeClr val="lt1"/>
                </a:solidFill>
                <a:latin typeface="+mn-lt"/>
              </a:defRPr>
            </a:lvl5pPr>
            <a:lvl6pPr>
              <a:defRPr>
                <a:solidFill>
                  <a:schemeClr val="lt1"/>
                </a:solidFill>
                <a:latin typeface="+mn-lt"/>
              </a:defRPr>
            </a:lvl6pPr>
            <a:lvl7pPr>
              <a:defRPr>
                <a:solidFill>
                  <a:schemeClr val="lt1"/>
                </a:solidFill>
                <a:latin typeface="+mn-lt"/>
              </a:defRPr>
            </a:lvl7pPr>
            <a:lvl8pPr>
              <a:defRPr>
                <a:solidFill>
                  <a:schemeClr val="lt1"/>
                </a:solidFill>
                <a:latin typeface="+mn-lt"/>
              </a:defRPr>
            </a:lvl8pPr>
            <a:lvl9pPr>
              <a:defRPr>
                <a:solidFill>
                  <a:schemeClr val="lt1"/>
                </a:solidFill>
                <a:latin typeface="+mn-lt"/>
              </a:defRPr>
            </a:lvl9pPr>
          </a:lstStyle>
          <a:p>
            <a:r>
              <a:rPr lang="nb-NO" sz="1600" dirty="0" err="1"/>
              <a:t>Working</a:t>
            </a:r>
            <a:r>
              <a:rPr lang="nb-NO" sz="1600" dirty="0"/>
              <a:t> under </a:t>
            </a:r>
            <a:r>
              <a:rPr lang="nb-NO" sz="1600" dirty="0" err="1"/>
              <a:t>the</a:t>
            </a:r>
            <a:r>
              <a:rPr lang="nb-NO" sz="1600" dirty="0"/>
              <a:t> SAI Strategic Plan</a:t>
            </a:r>
            <a:endParaRPr lang="en-US" sz="1600" dirty="0"/>
          </a:p>
        </p:txBody>
      </p:sp>
    </p:spTree>
    <p:extLst>
      <p:ext uri="{BB962C8B-B14F-4D97-AF65-F5344CB8AC3E}">
        <p14:creationId xmlns:p14="http://schemas.microsoft.com/office/powerpoint/2010/main" val="18992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P spid="14" grpId="0" animBg="1"/>
      <p:bldP spid="15" grpId="0" animBg="1"/>
      <p:bldP spid="17" grpId="0" animBg="1"/>
      <p:bldP spid="18" grpId="0" animBg="1"/>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pPr marL="0" indent="0">
              <a:buNone/>
            </a:pPr>
            <a:endParaRPr lang="nb-NO" dirty="0" smtClean="0"/>
          </a:p>
          <a:p>
            <a:pPr marL="0" indent="0" algn="ctr" eaLnBrk="1" hangingPunct="1">
              <a:spcBef>
                <a:spcPct val="0"/>
              </a:spcBef>
              <a:buNone/>
            </a:pPr>
            <a:r>
              <a:rPr lang="nb-NO" sz="4400" b="1" dirty="0" err="1">
                <a:solidFill>
                  <a:schemeClr val="tx2"/>
                </a:solidFill>
                <a:latin typeface="+mj-lt"/>
                <a:ea typeface="+mj-ea"/>
                <a:cs typeface="+mj-cs"/>
              </a:rPr>
              <a:t>Thank</a:t>
            </a:r>
            <a:r>
              <a:rPr lang="nb-NO" sz="4400" b="1" dirty="0">
                <a:solidFill>
                  <a:schemeClr val="tx2"/>
                </a:solidFill>
                <a:latin typeface="+mj-lt"/>
                <a:ea typeface="+mj-ea"/>
                <a:cs typeface="+mj-cs"/>
              </a:rPr>
              <a:t> </a:t>
            </a:r>
            <a:r>
              <a:rPr lang="nb-NO" sz="4400" b="1" dirty="0" err="1">
                <a:solidFill>
                  <a:schemeClr val="tx2"/>
                </a:solidFill>
                <a:latin typeface="+mj-lt"/>
                <a:ea typeface="+mj-ea"/>
                <a:cs typeface="+mj-cs"/>
              </a:rPr>
              <a:t>you</a:t>
            </a:r>
            <a:r>
              <a:rPr lang="nb-NO" sz="4400" b="1" dirty="0">
                <a:solidFill>
                  <a:schemeClr val="tx2"/>
                </a:solidFill>
                <a:latin typeface="+mj-lt"/>
                <a:ea typeface="+mj-ea"/>
                <a:cs typeface="+mj-cs"/>
              </a:rPr>
              <a:t>!</a:t>
            </a:r>
          </a:p>
          <a:p>
            <a:pPr marL="0" indent="0" algn="ctr">
              <a:buNone/>
            </a:pPr>
            <a:endParaRPr lang="nb-NO" dirty="0"/>
          </a:p>
          <a:p>
            <a:pPr marL="0" indent="0" algn="ctr">
              <a:buNone/>
            </a:pPr>
            <a:r>
              <a:rPr lang="nb-NO" dirty="0" smtClean="0">
                <a:hlinkClick r:id="rId2"/>
              </a:rPr>
              <a:t>www.idi.no/intosai-donor-cooperation</a:t>
            </a:r>
            <a:r>
              <a:rPr lang="nb-NO" dirty="0" smtClean="0"/>
              <a:t> </a:t>
            </a:r>
          </a:p>
          <a:p>
            <a:pPr marL="0" indent="0" algn="ctr">
              <a:buNone/>
            </a:pPr>
            <a:r>
              <a:rPr lang="nb-NO" dirty="0">
                <a:hlinkClick r:id="rId3"/>
              </a:rPr>
              <a:t>i</a:t>
            </a:r>
            <a:r>
              <a:rPr lang="nb-NO" dirty="0" smtClean="0">
                <a:hlinkClick r:id="rId3"/>
              </a:rPr>
              <a:t>ntosai.donor.secretariat@idi.no</a:t>
            </a:r>
            <a:r>
              <a:rPr lang="nb-NO" dirty="0" smtClean="0"/>
              <a:t> </a:t>
            </a:r>
            <a:endParaRPr lang="nb-NO" dirty="0"/>
          </a:p>
        </p:txBody>
      </p:sp>
    </p:spTree>
    <p:extLst>
      <p:ext uri="{BB962C8B-B14F-4D97-AF65-F5344CB8AC3E}">
        <p14:creationId xmlns:p14="http://schemas.microsoft.com/office/powerpoint/2010/main" val="7965642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2582</Words>
  <Application>Microsoft Office PowerPoint</Application>
  <PresentationFormat>On-screen Show (4:3)</PresentationFormat>
  <Paragraphs>221</Paragraphs>
  <Slides>20</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Berlin Sans FB</vt:lpstr>
      <vt:lpstr>Calibri</vt:lpstr>
      <vt:lpstr>Tw Cen MT</vt:lpstr>
      <vt:lpstr>Wingdings</vt:lpstr>
      <vt:lpstr>Office Theme</vt:lpstr>
      <vt:lpstr>PowerPoint Presentation</vt:lpstr>
      <vt:lpstr>PowerPoint Presentation</vt:lpstr>
      <vt:lpstr>In this presentation you will see…</vt:lpstr>
      <vt:lpstr>What is a Supreme Audit Institution?</vt:lpstr>
      <vt:lpstr>In the context of</vt:lpstr>
      <vt:lpstr>What are the benefits when SAIs are supported?</vt:lpstr>
      <vt:lpstr>of SAIs in their  «ally» role</vt:lpstr>
      <vt:lpstr>SAI Uganda - providing value and benefits to                                              citizens</vt:lpstr>
      <vt:lpstr>SAI Zambia – impact through  public costs savings</vt:lpstr>
      <vt:lpstr>SAI Kenya – contributing to public debt management effectiveness</vt:lpstr>
      <vt:lpstr>PowerPoint Presentation</vt:lpstr>
      <vt:lpstr>Unless…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TeleComputing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INTOSAI-Donor Cooperation</dc:title>
  <dc:creator>500000tba-adm</dc:creator>
  <cp:lastModifiedBy>Marcela Hommefoss</cp:lastModifiedBy>
  <cp:revision>862</cp:revision>
  <dcterms:created xsi:type="dcterms:W3CDTF">2012-04-19T15:16:39Z</dcterms:created>
  <dcterms:modified xsi:type="dcterms:W3CDTF">2017-05-12T15:59:08Z</dcterms:modified>
</cp:coreProperties>
</file>